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7" r:id="rId3"/>
    <p:sldId id="256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5" r:id="rId12"/>
    <p:sldId id="266" r:id="rId13"/>
    <p:sldId id="261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0037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21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312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6738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5446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2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166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728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11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734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0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64E1D-AFEF-4F72-8739-10F27BCDB282}" type="datetimeFigureOut">
              <a:rPr lang="cs-CZ" smtClean="0"/>
              <a:t>30.4.2014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C2D32-E1C7-41E5-9157-4371AF68F0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0437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mN3z3eSVG7A" TargetMode="External"/><Relationship Id="rId2" Type="http://schemas.openxmlformats.org/officeDocument/2006/relationships/hyperlink" Target="http://www.youtube.com/watch?v=bjlhhj82Ws4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iqNDWEwP92o" TargetMode="External"/><Relationship Id="rId4" Type="http://schemas.openxmlformats.org/officeDocument/2006/relationships/hyperlink" Target="http://www.youtube.com/watch?v=J9IcbVDTVls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Vietnamská válka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49431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Projekt SDI – Hvězdné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23</a:t>
            </a:r>
            <a:r>
              <a:rPr lang="cs-CZ" dirty="0"/>
              <a:t>. března 1983 </a:t>
            </a:r>
            <a:r>
              <a:rPr lang="cs-CZ" dirty="0" smtClean="0"/>
              <a:t>Reagan oznámil, </a:t>
            </a:r>
            <a:r>
              <a:rPr lang="cs-CZ" dirty="0"/>
              <a:t>že USA zahájí rozsáhlý výzkumný program zaměřený na konstrukci obranných zařízení, která by – rozmístěna v kosmickém prostoru – byla schopna zneškodnit mezikontinentální balistické rakety</a:t>
            </a:r>
            <a:r>
              <a:rPr lang="cs-CZ" dirty="0" smtClean="0"/>
              <a:t>.</a:t>
            </a:r>
          </a:p>
          <a:p>
            <a:r>
              <a:rPr lang="cs-CZ" dirty="0"/>
              <a:t>Celý program byl nazván Strategická obranná iniciativa (</a:t>
            </a:r>
            <a:r>
              <a:rPr lang="cs-CZ" i="1" dirty="0" err="1"/>
              <a:t>Strategic</a:t>
            </a:r>
            <a:r>
              <a:rPr lang="cs-CZ" i="1" dirty="0"/>
              <a:t> </a:t>
            </a:r>
            <a:r>
              <a:rPr lang="cs-CZ" i="1" dirty="0" err="1"/>
              <a:t>Defence</a:t>
            </a:r>
            <a:r>
              <a:rPr lang="cs-CZ" i="1" dirty="0"/>
              <a:t> </a:t>
            </a:r>
            <a:r>
              <a:rPr lang="cs-CZ" i="1" dirty="0" err="1"/>
              <a:t>Initiative</a:t>
            </a:r>
            <a:r>
              <a:rPr lang="cs-CZ" dirty="0"/>
              <a:t> – SDI</a:t>
            </a:r>
            <a:r>
              <a:rPr lang="cs-CZ" dirty="0" smtClean="0"/>
              <a:t>).</a:t>
            </a:r>
          </a:p>
          <a:p>
            <a:r>
              <a:rPr lang="cs-CZ" dirty="0"/>
              <a:t>Projekt SDI vyvolal od počátku rozpaky evropských spojenců.</a:t>
            </a:r>
          </a:p>
        </p:txBody>
      </p:sp>
    </p:spTree>
    <p:extLst>
      <p:ext uri="{BB962C8B-B14F-4D97-AF65-F5344CB8AC3E}">
        <p14:creationId xmlns:p14="http://schemas.microsoft.com/office/powerpoint/2010/main" val="10109217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Vztahy </a:t>
            </a:r>
            <a:r>
              <a:rPr lang="cs-CZ" b="1" dirty="0"/>
              <a:t>Východ-Západ po roce </a:t>
            </a:r>
            <a:r>
              <a:rPr lang="cs-CZ" b="1" dirty="0" smtClean="0"/>
              <a:t>1985 – obecné předpoklady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Nástup nového sovětského vůdce </a:t>
            </a:r>
            <a:r>
              <a:rPr lang="cs-CZ" dirty="0" err="1"/>
              <a:t>Michaila</a:t>
            </a:r>
            <a:r>
              <a:rPr lang="cs-CZ" dirty="0"/>
              <a:t> </a:t>
            </a:r>
            <a:r>
              <a:rPr lang="cs-CZ" dirty="0" err="1"/>
              <a:t>Gorbačova</a:t>
            </a:r>
            <a:r>
              <a:rPr lang="cs-CZ" dirty="0"/>
              <a:t> po </a:t>
            </a:r>
            <a:r>
              <a:rPr lang="cs-CZ" dirty="0" err="1"/>
              <a:t>Černěnkově</a:t>
            </a:r>
            <a:r>
              <a:rPr lang="cs-CZ" dirty="0"/>
              <a:t> smrti znamenal zásadní </a:t>
            </a:r>
            <a:r>
              <a:rPr lang="cs-CZ" dirty="0" smtClean="0"/>
              <a:t>přelom ve vztazích USA a SSSR.</a:t>
            </a:r>
          </a:p>
          <a:p>
            <a:r>
              <a:rPr lang="cs-CZ" dirty="0"/>
              <a:t>Začátek nové éry ohlásilo v červenci 1985 odstoupení Andreje </a:t>
            </a:r>
            <a:r>
              <a:rPr lang="cs-CZ" dirty="0" err="1"/>
              <a:t>Gromyka</a:t>
            </a:r>
            <a:r>
              <a:rPr lang="cs-CZ" dirty="0"/>
              <a:t>, sovětského MZ po téměř tři desetiletí</a:t>
            </a:r>
            <a:r>
              <a:rPr lang="cs-CZ" dirty="0" smtClean="0"/>
              <a:t>.</a:t>
            </a:r>
          </a:p>
          <a:p>
            <a:r>
              <a:rPr lang="cs-CZ" dirty="0"/>
              <a:t>Zahraniční politiku země měl </a:t>
            </a:r>
            <a:r>
              <a:rPr lang="cs-CZ" dirty="0" smtClean="0"/>
              <a:t>řídit </a:t>
            </a:r>
            <a:r>
              <a:rPr lang="cs-CZ" dirty="0" err="1" smtClean="0"/>
              <a:t>Gorbačovův</a:t>
            </a:r>
            <a:r>
              <a:rPr lang="cs-CZ" dirty="0" smtClean="0"/>
              <a:t> </a:t>
            </a:r>
            <a:r>
              <a:rPr lang="cs-CZ" dirty="0"/>
              <a:t>osobní přítel z dob jeho </a:t>
            </a:r>
            <a:r>
              <a:rPr lang="cs-CZ" dirty="0" err="1"/>
              <a:t>komsomolského</a:t>
            </a:r>
            <a:r>
              <a:rPr lang="cs-CZ" dirty="0"/>
              <a:t> </a:t>
            </a:r>
            <a:r>
              <a:rPr lang="cs-CZ" dirty="0" smtClean="0"/>
              <a:t>mládí </a:t>
            </a:r>
            <a:r>
              <a:rPr lang="cs-CZ" dirty="0"/>
              <a:t>Eduard </a:t>
            </a:r>
            <a:r>
              <a:rPr lang="cs-CZ" dirty="0" err="1" smtClean="0"/>
              <a:t>Ševardnaze</a:t>
            </a:r>
            <a:r>
              <a:rPr lang="cs-CZ" dirty="0"/>
              <a:t> </a:t>
            </a:r>
            <a:r>
              <a:rPr lang="cs-CZ" dirty="0" smtClean="0"/>
              <a:t>(vykonavatel </a:t>
            </a:r>
            <a:r>
              <a:rPr lang="cs-CZ" dirty="0" err="1"/>
              <a:t>Gorbačovovy</a:t>
            </a:r>
            <a:r>
              <a:rPr lang="cs-CZ" dirty="0"/>
              <a:t> </a:t>
            </a:r>
            <a:r>
              <a:rPr lang="cs-CZ" dirty="0" smtClean="0"/>
              <a:t>vůle).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47975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Vztahy Východ-Západ po roce 1985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1985 – Ženeva – první </a:t>
            </a:r>
            <a:r>
              <a:rPr lang="cs-CZ" dirty="0"/>
              <a:t>sovětsko-americký summit po více než šestileté </a:t>
            </a:r>
            <a:r>
              <a:rPr lang="cs-CZ" dirty="0" smtClean="0"/>
              <a:t>přestávce.</a:t>
            </a:r>
          </a:p>
          <a:p>
            <a:r>
              <a:rPr lang="cs-CZ" dirty="0" smtClean="0"/>
              <a:t>1986 – Reykjavík – další summit – neúspěšná snaha o dosažení omezení jaderných zbraní</a:t>
            </a:r>
          </a:p>
          <a:p>
            <a:r>
              <a:rPr lang="cs-CZ" dirty="0"/>
              <a:t>V únoru 1987 oznámil </a:t>
            </a:r>
            <a:r>
              <a:rPr lang="cs-CZ" dirty="0" err="1"/>
              <a:t>Gorbačov</a:t>
            </a:r>
            <a:r>
              <a:rPr lang="cs-CZ" dirty="0"/>
              <a:t> ochotu uvažovat o odstranění raket středního doletu, aniž by ji vázal na omezení SDI</a:t>
            </a:r>
            <a:r>
              <a:rPr lang="cs-CZ" dirty="0" smtClean="0"/>
              <a:t>.</a:t>
            </a:r>
          </a:p>
          <a:p>
            <a:r>
              <a:rPr lang="cs-CZ" dirty="0"/>
              <a:t>V prosinci 1987 pak podepsali </a:t>
            </a:r>
            <a:r>
              <a:rPr lang="cs-CZ" dirty="0" err="1"/>
              <a:t>Gorbačov</a:t>
            </a:r>
            <a:r>
              <a:rPr lang="cs-CZ" dirty="0"/>
              <a:t> s Reaganem ve Washingtonu Smlouvu o likvidaci raket středního </a:t>
            </a:r>
            <a:r>
              <a:rPr lang="cs-CZ" dirty="0" smtClean="0"/>
              <a:t>doletu.</a:t>
            </a:r>
          </a:p>
          <a:p>
            <a:r>
              <a:rPr lang="cs-CZ" dirty="0"/>
              <a:t>Poslední setkání Reagana a </a:t>
            </a:r>
            <a:r>
              <a:rPr lang="cs-CZ" dirty="0" err="1"/>
              <a:t>Gorbačova</a:t>
            </a:r>
            <a:r>
              <a:rPr lang="cs-CZ" dirty="0"/>
              <a:t> proběhlo v červnu 1988 v Moskvě.</a:t>
            </a:r>
          </a:p>
        </p:txBody>
      </p:sp>
    </p:spTree>
    <p:extLst>
      <p:ext uri="{BB962C8B-B14F-4D97-AF65-F5344CB8AC3E}">
        <p14:creationId xmlns:p14="http://schemas.microsoft.com/office/powerpoint/2010/main" val="36329423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Film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www.youtube.com/watch?v=bjlhhj82Ws4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www.youtube.com/watch?v=mN3z3eSVG7A</a:t>
            </a:r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www.youtube.com/watch?v=J9IcbVDTVls</a:t>
            </a:r>
            <a:endParaRPr lang="cs-CZ" dirty="0" smtClean="0"/>
          </a:p>
          <a:p>
            <a:r>
              <a:rPr lang="cs-CZ" dirty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www.youtube.com/watch?v=iqNDWEwP92o</a:t>
            </a:r>
            <a:endParaRPr lang="cs-CZ" dirty="0" smtClean="0"/>
          </a:p>
          <a:p>
            <a:r>
              <a:rPr lang="cs-CZ"/>
              <a:t>http://www.youtube.com/watch?v=YtYdjbpBk6A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52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 smtClean="0"/>
              <a:t>Vietnamská válka (1964-1973)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600" dirty="0" smtClean="0"/>
              <a:t>1954 – Vietnam rozdělen na severní a jižní část (17. rovnoběžka)</a:t>
            </a:r>
          </a:p>
          <a:p>
            <a:pPr eaLnBrk="1" hangingPunct="1"/>
            <a:r>
              <a:rPr lang="cs-CZ" sz="2600" dirty="0" smtClean="0"/>
              <a:t>1964 – Tonkinský incident</a:t>
            </a:r>
          </a:p>
          <a:p>
            <a:pPr eaLnBrk="1" hangingPunct="1"/>
            <a:r>
              <a:rPr lang="cs-CZ" sz="2600" dirty="0" smtClean="0"/>
              <a:t>1964 – Kongres USA schválil „tonkinskou rezoluci“ (obava – tzv. teorie domina)</a:t>
            </a:r>
          </a:p>
          <a:p>
            <a:pPr eaLnBrk="1" hangingPunct="1"/>
            <a:r>
              <a:rPr lang="cs-CZ" sz="2600" dirty="0" smtClean="0"/>
              <a:t>1968 – ofenzíva „Tet“</a:t>
            </a:r>
          </a:p>
          <a:p>
            <a:pPr eaLnBrk="1" hangingPunct="1"/>
            <a:r>
              <a:rPr lang="cs-CZ" sz="2600" dirty="0" smtClean="0"/>
              <a:t>1968 – incident v My </a:t>
            </a:r>
            <a:r>
              <a:rPr lang="cs-CZ" sz="2600" dirty="0" err="1" smtClean="0"/>
              <a:t>Lai</a:t>
            </a:r>
            <a:endParaRPr lang="cs-CZ" sz="2600" dirty="0" smtClean="0"/>
          </a:p>
          <a:p>
            <a:pPr eaLnBrk="1" hangingPunct="1"/>
            <a:r>
              <a:rPr lang="cs-CZ" sz="2600" dirty="0" smtClean="0"/>
              <a:t>Richard </a:t>
            </a:r>
            <a:r>
              <a:rPr lang="cs-CZ" sz="2600" dirty="0" err="1" smtClean="0"/>
              <a:t>Nixon</a:t>
            </a:r>
            <a:r>
              <a:rPr lang="cs-CZ" sz="2600" dirty="0" smtClean="0"/>
              <a:t> a „</a:t>
            </a:r>
            <a:r>
              <a:rPr lang="cs-CZ" sz="2600" dirty="0" err="1" smtClean="0"/>
              <a:t>vietnamizace</a:t>
            </a:r>
            <a:r>
              <a:rPr lang="cs-CZ" sz="2600" dirty="0" smtClean="0"/>
              <a:t>“ války</a:t>
            </a:r>
          </a:p>
          <a:p>
            <a:pPr eaLnBrk="1" hangingPunct="1"/>
            <a:r>
              <a:rPr lang="cs-CZ" sz="2600" dirty="0" smtClean="0"/>
              <a:t>1973 – pařížská konference</a:t>
            </a:r>
          </a:p>
          <a:p>
            <a:pPr eaLnBrk="1" hangingPunct="1"/>
            <a:endParaRPr lang="cs-CZ" sz="2600" dirty="0" smtClean="0"/>
          </a:p>
        </p:txBody>
      </p:sp>
    </p:spTree>
    <p:extLst>
      <p:ext uri="{BB962C8B-B14F-4D97-AF65-F5344CB8AC3E}">
        <p14:creationId xmlns:p14="http://schemas.microsoft.com/office/powerpoint/2010/main" val="326935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Sedmdesátá léta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636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Čínská karta a </a:t>
            </a:r>
            <a:r>
              <a:rPr lang="cs-CZ" b="1" dirty="0" err="1"/>
              <a:t>triangulární</a:t>
            </a:r>
            <a:r>
              <a:rPr lang="cs-CZ" b="1" dirty="0"/>
              <a:t> systém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Americký prezident Richard </a:t>
            </a:r>
            <a:r>
              <a:rPr lang="cs-CZ" dirty="0" err="1"/>
              <a:t>Nixon</a:t>
            </a:r>
            <a:r>
              <a:rPr lang="cs-CZ" dirty="0"/>
              <a:t> se společně s poradcem pro otázky národní bezpečnosti Henry </a:t>
            </a:r>
            <a:r>
              <a:rPr lang="cs-CZ" dirty="0" err="1"/>
              <a:t>Kissingerem</a:t>
            </a:r>
            <a:r>
              <a:rPr lang="cs-CZ" dirty="0"/>
              <a:t> domnívali, že oteplení vztahů s Čínou uspíší řešení krize v Indočíně a zlepší vyjednávací pozici Spojených států ve vztahu k Sovětskému svazu</a:t>
            </a:r>
            <a:r>
              <a:rPr lang="cs-CZ" dirty="0" smtClean="0"/>
              <a:t>.</a:t>
            </a:r>
          </a:p>
          <a:p>
            <a:r>
              <a:rPr lang="cs-CZ" dirty="0"/>
              <a:t>1971 přijel na misi do Pekingu Henry </a:t>
            </a:r>
            <a:r>
              <a:rPr lang="cs-CZ" dirty="0" err="1" smtClean="0"/>
              <a:t>Kissinger</a:t>
            </a:r>
            <a:endParaRPr lang="cs-CZ" dirty="0" smtClean="0"/>
          </a:p>
          <a:p>
            <a:r>
              <a:rPr lang="cs-CZ" dirty="0" smtClean="0"/>
              <a:t>1972 navštívil Peking </a:t>
            </a:r>
            <a:r>
              <a:rPr lang="cs-CZ" dirty="0" err="1" smtClean="0"/>
              <a:t>Nixon</a:t>
            </a:r>
            <a:endParaRPr lang="cs-CZ" dirty="0" smtClean="0"/>
          </a:p>
          <a:p>
            <a:r>
              <a:rPr lang="cs-CZ" dirty="0"/>
              <a:t>V květnu 1972 přijel </a:t>
            </a:r>
            <a:r>
              <a:rPr lang="cs-CZ" dirty="0" err="1"/>
              <a:t>Nixon</a:t>
            </a:r>
            <a:r>
              <a:rPr lang="cs-CZ" dirty="0"/>
              <a:t> jako první prezident do </a:t>
            </a:r>
            <a:r>
              <a:rPr lang="cs-CZ" dirty="0" smtClean="0"/>
              <a:t>Moskvy – podepsána </a:t>
            </a:r>
            <a:r>
              <a:rPr lang="cs-CZ" dirty="0"/>
              <a:t>dohoda o omezení zbrojení (SALT – </a:t>
            </a:r>
            <a:r>
              <a:rPr lang="cs-CZ" i="1" dirty="0" err="1"/>
              <a:t>Strategic</a:t>
            </a:r>
            <a:r>
              <a:rPr lang="cs-CZ" i="1" dirty="0"/>
              <a:t> </a:t>
            </a:r>
            <a:r>
              <a:rPr lang="cs-CZ" i="1" dirty="0" err="1"/>
              <a:t>Arms</a:t>
            </a:r>
            <a:r>
              <a:rPr lang="cs-CZ" i="1" dirty="0"/>
              <a:t> </a:t>
            </a:r>
            <a:r>
              <a:rPr lang="cs-CZ" i="1" dirty="0" err="1"/>
              <a:t>Limitation</a:t>
            </a:r>
            <a:r>
              <a:rPr lang="cs-CZ" i="1" dirty="0"/>
              <a:t> </a:t>
            </a:r>
            <a:r>
              <a:rPr lang="cs-CZ" i="1" dirty="0" err="1"/>
              <a:t>Treaty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02317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Německá </a:t>
            </a:r>
            <a:r>
              <a:rPr lang="cs-CZ" b="1" dirty="0" err="1"/>
              <a:t>Ostpolitik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Je spojená především se jménem </a:t>
            </a:r>
            <a:r>
              <a:rPr lang="cs-CZ" dirty="0" err="1"/>
              <a:t>Willyho</a:t>
            </a:r>
            <a:r>
              <a:rPr lang="cs-CZ" dirty="0"/>
              <a:t> </a:t>
            </a:r>
            <a:r>
              <a:rPr lang="cs-CZ" dirty="0" err="1"/>
              <a:t>Brandta</a:t>
            </a:r>
            <a:r>
              <a:rPr lang="cs-CZ" dirty="0"/>
              <a:t>. Byla to verze </a:t>
            </a:r>
            <a:r>
              <a:rPr lang="cs-CZ" i="1" dirty="0" err="1"/>
              <a:t>détente</a:t>
            </a:r>
            <a:r>
              <a:rPr lang="cs-CZ" dirty="0"/>
              <a:t>, vycházející z nového přístupu k německému trojúhelníku vztahů – mezi NSR a západní aliancí, mezi oběma německými státy a mezi oběma německými státy a SSSR</a:t>
            </a:r>
            <a:r>
              <a:rPr lang="cs-CZ" dirty="0" smtClean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82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KBSE a počátek helsinského </a:t>
            </a:r>
            <a:r>
              <a:rPr lang="cs-CZ" b="1" dirty="0" smtClean="0"/>
              <a:t>procesu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 červenci 1973 byla v Helsinkách zahájena první fáze konference na úrovni ministrů zahraničních věcí 33 evropských států. </a:t>
            </a:r>
            <a:endParaRPr lang="cs-CZ" dirty="0" smtClean="0"/>
          </a:p>
          <a:p>
            <a:r>
              <a:rPr lang="cs-CZ" dirty="0"/>
              <a:t>Konference skončila úspěšně a otevřela cestu k zahájení druhé fáze, během níž měl být připraven závěrečný dokument konference</a:t>
            </a:r>
            <a:r>
              <a:rPr lang="cs-CZ" dirty="0" smtClean="0"/>
              <a:t>.</a:t>
            </a:r>
          </a:p>
          <a:p>
            <a:r>
              <a:rPr lang="cs-CZ" dirty="0"/>
              <a:t>V době od 30. července do 1. srpna 1975 proběhla v Helsinkách vrcholná fáze KBSE. Výsledkem byl podpis </a:t>
            </a:r>
            <a:r>
              <a:rPr lang="cs-CZ" b="1" dirty="0"/>
              <a:t>Závěrečného aktu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5609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Krize Západu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Ropné krize</a:t>
            </a:r>
            <a:r>
              <a:rPr lang="cs-CZ" dirty="0" smtClean="0"/>
              <a:t> – 1973 a 1979 (</a:t>
            </a:r>
            <a:r>
              <a:rPr lang="cs-CZ" dirty="0"/>
              <a:t>Ropný šok si ve svých důsledcích vynutil zásadní ekonomickou restrukturalizaci západních </a:t>
            </a:r>
            <a:r>
              <a:rPr lang="cs-CZ" dirty="0" smtClean="0"/>
              <a:t>společností).</a:t>
            </a:r>
          </a:p>
          <a:p>
            <a:r>
              <a:rPr lang="cs-CZ" b="1" dirty="0"/>
              <a:t>Politická </a:t>
            </a:r>
            <a:r>
              <a:rPr lang="cs-CZ" b="1" dirty="0" smtClean="0"/>
              <a:t>radikalizace </a:t>
            </a:r>
            <a:r>
              <a:rPr lang="cs-CZ" dirty="0" smtClean="0"/>
              <a:t>– rozmach politického terorismu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02210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Mezinárodní vztahy v 80. letech 20. století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85780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Reagan a zhoršení vztahů Západ-Východ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 novým prezidentem přišla do Bílého domu ambiciózní zahraniční politika, vycházející z přesvědčení, že s Moskvou lze jednat pouze z pozice síly</a:t>
            </a:r>
            <a:r>
              <a:rPr lang="cs-CZ" dirty="0" smtClean="0"/>
              <a:t>.</a:t>
            </a:r>
          </a:p>
          <a:p>
            <a:r>
              <a:rPr lang="cs-CZ" dirty="0"/>
              <a:t>Začala nová soutěž ve zbrojení</a:t>
            </a:r>
            <a:r>
              <a:rPr lang="cs-CZ" dirty="0" smtClean="0"/>
              <a:t>.</a:t>
            </a:r>
          </a:p>
          <a:p>
            <a:r>
              <a:rPr lang="cs-CZ" dirty="0"/>
              <a:t>Nový prezident posílil zbrojní programy z posledního roku </a:t>
            </a:r>
            <a:r>
              <a:rPr lang="cs-CZ" dirty="0" err="1"/>
              <a:t>Carterovy</a:t>
            </a:r>
            <a:r>
              <a:rPr lang="cs-CZ" dirty="0"/>
              <a:t> administrativy</a:t>
            </a:r>
            <a:r>
              <a:rPr lang="cs-CZ" dirty="0" smtClean="0"/>
              <a:t>.</a:t>
            </a:r>
          </a:p>
          <a:p>
            <a:r>
              <a:rPr lang="cs-CZ" dirty="0"/>
              <a:t>8. března 1983 přednesl </a:t>
            </a:r>
            <a:r>
              <a:rPr lang="cs-CZ" dirty="0" err="1" smtClean="0"/>
              <a:t>Reagen</a:t>
            </a:r>
            <a:r>
              <a:rPr lang="cs-CZ" dirty="0" smtClean="0"/>
              <a:t> projev </a:t>
            </a:r>
            <a:r>
              <a:rPr lang="cs-CZ" dirty="0"/>
              <a:t>v </a:t>
            </a:r>
            <a:r>
              <a:rPr lang="cs-CZ" dirty="0" err="1"/>
              <a:t>Orlandu</a:t>
            </a:r>
            <a:r>
              <a:rPr lang="cs-CZ" dirty="0"/>
              <a:t> na </a:t>
            </a:r>
            <a:r>
              <a:rPr lang="cs-CZ" dirty="0" smtClean="0"/>
              <a:t>Floridě, ve </a:t>
            </a:r>
            <a:r>
              <a:rPr lang="cs-CZ" dirty="0"/>
              <a:t>kterém označil Sovětský svaz za „říši zla</a:t>
            </a:r>
            <a:r>
              <a:rPr lang="cs-CZ" dirty="0" smtClean="0"/>
              <a:t>“.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832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37</TotalTime>
  <Words>253</Words>
  <Application>Microsoft Office PowerPoint</Application>
  <PresentationFormat>Předvádění na obrazovce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Vietnamská válka</vt:lpstr>
      <vt:lpstr>Vietnamská válka (1964-1973)</vt:lpstr>
      <vt:lpstr>Sedmdesátá léta</vt:lpstr>
      <vt:lpstr>Čínská karta a triangulární systém</vt:lpstr>
      <vt:lpstr>Německá Ostpolitik </vt:lpstr>
      <vt:lpstr>KBSE a počátek helsinského procesu</vt:lpstr>
      <vt:lpstr>Krize Západu</vt:lpstr>
      <vt:lpstr>Mezinárodní vztahy v 80. letech 20. století</vt:lpstr>
      <vt:lpstr>Reagan a zhoršení vztahů Západ-Východ</vt:lpstr>
      <vt:lpstr>Projekt SDI – Hvězdné války</vt:lpstr>
      <vt:lpstr> Vztahy Východ-Západ po roce 1985 – obecné předpoklady </vt:lpstr>
      <vt:lpstr>Vztahy Východ-Západ po roce 1985</vt:lpstr>
      <vt:lpstr>Film</vt:lpstr>
    </vt:vector>
  </TitlesOfParts>
  <Company>VŠE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Sedmdesátá léta</dc:title>
  <dc:creator>NOBODY</dc:creator>
  <cp:lastModifiedBy>POKUSNY UCET,ZAM,CIVT</cp:lastModifiedBy>
  <cp:revision>6</cp:revision>
  <dcterms:created xsi:type="dcterms:W3CDTF">2013-01-23T15:15:56Z</dcterms:created>
  <dcterms:modified xsi:type="dcterms:W3CDTF">2014-04-30T12:04:39Z</dcterms:modified>
</cp:coreProperties>
</file>