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6" r:id="rId3"/>
    <p:sldId id="267" r:id="rId4"/>
    <p:sldId id="257" r:id="rId5"/>
    <p:sldId id="258" r:id="rId6"/>
    <p:sldId id="270" r:id="rId7"/>
    <p:sldId id="259" r:id="rId8"/>
    <p:sldId id="273" r:id="rId9"/>
    <p:sldId id="268" r:id="rId10"/>
    <p:sldId id="260" r:id="rId11"/>
    <p:sldId id="261" r:id="rId12"/>
    <p:sldId id="262" r:id="rId13"/>
    <p:sldId id="269" r:id="rId14"/>
    <p:sldId id="272" r:id="rId15"/>
    <p:sldId id="264" r:id="rId16"/>
    <p:sldId id="263" r:id="rId17"/>
    <p:sldId id="265" r:id="rId18"/>
    <p:sldId id="27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82" autoAdjust="0"/>
    <p:restoredTop sz="94280" autoAdjust="0"/>
  </p:normalViewPr>
  <p:slideViewPr>
    <p:cSldViewPr>
      <p:cViewPr varScale="1">
        <p:scale>
          <a:sx n="72" d="100"/>
          <a:sy n="72" d="100"/>
        </p:scale>
        <p:origin x="42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1473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7519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5312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4037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0245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0210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6352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71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7567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3653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52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9495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6512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2052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1344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5487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9491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9138E9-178E-41CC-B735-04DA12C9AE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Štěpán a Matilda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80B953C-D389-4DD1-8E7D-BD2267B4CC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1135 - 1154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2308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47C543-947C-46FB-B0E1-FD2CCAA68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cs-CZ" sz="2000" dirty="0"/>
              <a:t>Byl tedy přijat za krále (</a:t>
            </a:r>
            <a:r>
              <a:rPr lang="cs-CZ" sz="2000" i="1" dirty="0"/>
              <a:t>in </a:t>
            </a:r>
            <a:r>
              <a:rPr lang="cs-CZ" sz="2000" i="1" dirty="0" err="1"/>
              <a:t>regem</a:t>
            </a:r>
            <a:r>
              <a:rPr lang="cs-CZ" sz="2000" i="1" dirty="0"/>
              <a:t> </a:t>
            </a:r>
            <a:r>
              <a:rPr lang="cs-CZ" sz="2000" i="1" dirty="0" err="1"/>
              <a:t>exceptus</a:t>
            </a:r>
            <a:r>
              <a:rPr lang="cs-CZ" sz="2000" i="1" dirty="0"/>
              <a:t> </a:t>
            </a:r>
            <a:r>
              <a:rPr lang="cs-CZ" sz="2000" i="1" dirty="0" err="1"/>
              <a:t>est</a:t>
            </a:r>
            <a:r>
              <a:rPr lang="cs-CZ" sz="2000" i="1" dirty="0"/>
              <a:t>) </a:t>
            </a:r>
            <a:r>
              <a:rPr lang="cs-CZ" sz="2000" dirty="0"/>
              <a:t>od londýnských a </a:t>
            </a:r>
            <a:r>
              <a:rPr lang="cs-CZ" sz="2000" dirty="0" err="1"/>
              <a:t>winchesterských</a:t>
            </a:r>
            <a:r>
              <a:rPr lang="cs-CZ" sz="2000" dirty="0"/>
              <a:t> měšťanů a získal také Rogera ze </a:t>
            </a:r>
            <a:r>
              <a:rPr lang="cs-CZ" sz="2000" dirty="0" err="1"/>
              <a:t>Salisbury</a:t>
            </a:r>
            <a:r>
              <a:rPr lang="cs-CZ" sz="2000" dirty="0"/>
              <a:t> a Viléma z Pont de </a:t>
            </a:r>
            <a:r>
              <a:rPr lang="cs-CZ" sz="2000" dirty="0" err="1"/>
              <a:t>l‘Arche</a:t>
            </a:r>
            <a:r>
              <a:rPr lang="cs-CZ" sz="2000" dirty="0"/>
              <a:t>, strážce královské pokladnice. Avšak, abychom neskrývali pravdu před potomky, všechny jeho snahy by byly marné, nebýt veškeré podpory jeho bratra Jindřicha, biskupa z Winchesteru, který byl v té době v Anglii papežským legátem. (…) Tak byl Štěpán korunován králem Anglie, v neděli 22. prosince, dvacet dva dní po skonu jeho strýce, léta páně 1135, v přítomnosti tří biskupů, arcibiskupa a pak těch z Winchesteru a </a:t>
            </a:r>
            <a:r>
              <a:rPr lang="cs-CZ" sz="2000" dirty="0" err="1"/>
              <a:t>Salisbury</a:t>
            </a:r>
            <a:r>
              <a:rPr lang="cs-CZ" sz="2000" dirty="0"/>
              <a:t>. Avšak nebyli zde žádní opati a téměř nikdo ze šlechticů </a:t>
            </a:r>
            <a:r>
              <a:rPr lang="cs-CZ" sz="2000" i="1" dirty="0"/>
              <a:t>(</a:t>
            </a:r>
            <a:r>
              <a:rPr lang="cs-CZ" sz="2000" i="1" dirty="0" err="1"/>
              <a:t>optimatibus</a:t>
            </a:r>
            <a:r>
              <a:rPr lang="cs-CZ" sz="2000" i="1" dirty="0"/>
              <a:t>).</a:t>
            </a:r>
            <a:r>
              <a:rPr lang="cs-CZ" sz="2000" dirty="0"/>
              <a:t>  </a:t>
            </a:r>
            <a:endParaRPr lang="en-GB" sz="2000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414D695-8F58-4123-A7A3-B4DDC2ABF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Vilém z </a:t>
            </a:r>
            <a:r>
              <a:rPr lang="cs-CZ" dirty="0" err="1"/>
              <a:t>Malmesbury</a:t>
            </a:r>
            <a:r>
              <a:rPr lang="cs-CZ" dirty="0"/>
              <a:t>, </a:t>
            </a:r>
            <a:r>
              <a:rPr lang="cs-CZ" i="1" dirty="0" err="1"/>
              <a:t>Historia</a:t>
            </a:r>
            <a:r>
              <a:rPr lang="cs-CZ" i="1" dirty="0"/>
              <a:t> </a:t>
            </a:r>
            <a:r>
              <a:rPr lang="cs-CZ" i="1" dirty="0" err="1"/>
              <a:t>Novella</a:t>
            </a:r>
            <a:r>
              <a:rPr lang="cs-CZ" i="1" dirty="0"/>
              <a:t>, </a:t>
            </a:r>
            <a:r>
              <a:rPr lang="cs-CZ" dirty="0"/>
              <a:t>kniha I </a:t>
            </a:r>
            <a:endParaRPr lang="en-GB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A5F5AD2-6FD6-4EC0-96A2-2C2C9C3A6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009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C2EAFE-A7C3-4A9F-9B54-B2BF748FA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Vláda krále Štěpána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EF2951E-F8A6-4A8C-8125-127D7DD40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Zpočátku měl podporu velké části anglo-normanských elit včetně nevlastního bratra Matildy Roberta z Gloucesteru </a:t>
            </a:r>
          </a:p>
          <a:p>
            <a:r>
              <a:rPr lang="cs-CZ" dirty="0"/>
              <a:t>V roce 1136 ho jako anglického krále uznal francouzský král Ludvík VI. a papež (</a:t>
            </a:r>
            <a:r>
              <a:rPr lang="cs-CZ" dirty="0" err="1"/>
              <a:t>hrabata</a:t>
            </a:r>
            <a:r>
              <a:rPr lang="cs-CZ" dirty="0"/>
              <a:t> z </a:t>
            </a:r>
            <a:r>
              <a:rPr lang="cs-CZ" dirty="0" err="1"/>
              <a:t>Blois</a:t>
            </a:r>
            <a:r>
              <a:rPr lang="cs-CZ" dirty="0"/>
              <a:t> byla spojenci Kapetovců proti </a:t>
            </a:r>
            <a:r>
              <a:rPr lang="cs-CZ" dirty="0" err="1"/>
              <a:t>hrabatům</a:t>
            </a:r>
            <a:r>
              <a:rPr lang="cs-CZ" dirty="0"/>
              <a:t> z Anjou) </a:t>
            </a:r>
          </a:p>
          <a:p>
            <a:r>
              <a:rPr lang="cs-CZ" dirty="0"/>
              <a:t>Musel čelit povstáním ve Walesu </a:t>
            </a:r>
            <a:r>
              <a:rPr lang="cs-CZ" dirty="0">
                <a:sym typeface="Wingdings" panose="05000000000000000000" pitchFamily="2" charset="2"/>
              </a:rPr>
              <a:t> nerozhodné řešení situace proti němu obrátilo některé jeho spojence </a:t>
            </a:r>
          </a:p>
          <a:p>
            <a:r>
              <a:rPr lang="cs-CZ" dirty="0">
                <a:sym typeface="Wingdings" panose="05000000000000000000" pitchFamily="2" charset="2"/>
              </a:rPr>
              <a:t>1138 – obrat v situaci – Robert z Gloucesteru se staví na stranu své sestry Matildy a odjíždí do Normandie </a:t>
            </a:r>
          </a:p>
          <a:p>
            <a:r>
              <a:rPr lang="cs-CZ" dirty="0">
                <a:sym typeface="Wingdings" panose="05000000000000000000" pitchFamily="2" charset="2"/>
              </a:rPr>
              <a:t>1139 – začíná válka – Robert z Gloucesteru a Matilda se vylodili v Anglii, </a:t>
            </a:r>
            <a:r>
              <a:rPr lang="cs-CZ" dirty="0" err="1">
                <a:sym typeface="Wingdings" panose="05000000000000000000" pitchFamily="2" charset="2"/>
              </a:rPr>
              <a:t>Geoffrey</a:t>
            </a:r>
            <a:r>
              <a:rPr lang="cs-CZ" dirty="0">
                <a:sym typeface="Wingdings" panose="05000000000000000000" pitchFamily="2" charset="2"/>
              </a:rPr>
              <a:t> z Anjou bojuje v Normandii </a:t>
            </a:r>
          </a:p>
          <a:p>
            <a:r>
              <a:rPr lang="cs-CZ" dirty="0">
                <a:sym typeface="Wingdings" panose="05000000000000000000" pitchFamily="2" charset="2"/>
              </a:rPr>
              <a:t>Období vlády Štěpána se označuje jako Doba Anarchie (</a:t>
            </a:r>
            <a:r>
              <a:rPr lang="cs-CZ" i="1" dirty="0">
                <a:sym typeface="Wingdings" panose="05000000000000000000" pitchFamily="2" charset="2"/>
              </a:rPr>
              <a:t>Age </a:t>
            </a:r>
            <a:r>
              <a:rPr lang="cs-CZ" i="1" dirty="0" err="1">
                <a:sym typeface="Wingdings" panose="05000000000000000000" pitchFamily="2" charset="2"/>
              </a:rPr>
              <a:t>of</a:t>
            </a:r>
            <a:r>
              <a:rPr lang="cs-CZ" i="1" dirty="0">
                <a:sym typeface="Wingdings" panose="05000000000000000000" pitchFamily="2" charset="2"/>
              </a:rPr>
              <a:t> </a:t>
            </a:r>
            <a:r>
              <a:rPr lang="cs-CZ" i="1" dirty="0" err="1">
                <a:sym typeface="Wingdings" panose="05000000000000000000" pitchFamily="2" charset="2"/>
              </a:rPr>
              <a:t>Anarchy</a:t>
            </a:r>
            <a:r>
              <a:rPr lang="cs-CZ" i="1" dirty="0">
                <a:sym typeface="Wingdings" panose="05000000000000000000" pitchFamily="2" charset="2"/>
              </a:rPr>
              <a:t>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5478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1E0C15-07DE-4DF7-B859-006A3E061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Válka pokračuje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4A6320C-7535-4801-BA1E-9630B3DD8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1141 – bitva u Lincolnu – porážka Štěpána </a:t>
            </a:r>
            <a:r>
              <a:rPr lang="cs-CZ" dirty="0">
                <a:sym typeface="Wingdings" panose="05000000000000000000" pitchFamily="2" charset="2"/>
              </a:rPr>
              <a:t> zajat a uvězněn </a:t>
            </a:r>
            <a:r>
              <a:rPr lang="en-GB" dirty="0">
                <a:sym typeface="Wingdings" panose="05000000000000000000" pitchFamily="2" charset="2"/>
              </a:rPr>
              <a:t> Matilda se </a:t>
            </a:r>
            <a:r>
              <a:rPr lang="cs-CZ" dirty="0">
                <a:sym typeface="Wingdings" panose="05000000000000000000" pitchFamily="2" charset="2"/>
              </a:rPr>
              <a:t>začala zvát „</a:t>
            </a:r>
            <a:r>
              <a:rPr lang="cs-CZ" i="1" dirty="0">
                <a:sym typeface="Wingdings" panose="05000000000000000000" pitchFamily="2" charset="2"/>
              </a:rPr>
              <a:t>domina </a:t>
            </a:r>
            <a:r>
              <a:rPr lang="cs-CZ" i="1" dirty="0" err="1">
                <a:sym typeface="Wingdings" panose="05000000000000000000" pitchFamily="2" charset="2"/>
              </a:rPr>
              <a:t>Anglorum</a:t>
            </a:r>
            <a:r>
              <a:rPr lang="cs-CZ" i="1" dirty="0">
                <a:sym typeface="Wingdings" panose="05000000000000000000" pitchFamily="2" charset="2"/>
              </a:rPr>
              <a:t>“ – </a:t>
            </a:r>
            <a:r>
              <a:rPr lang="cs-CZ" dirty="0">
                <a:sym typeface="Wingdings" panose="05000000000000000000" pitchFamily="2" charset="2"/>
              </a:rPr>
              <a:t>Paní Anglie (byla uznána za vládce ve Winchesteru) </a:t>
            </a:r>
          </a:p>
          <a:p>
            <a:r>
              <a:rPr lang="cs-CZ" dirty="0">
                <a:sym typeface="Wingdings" panose="05000000000000000000" pitchFamily="2" charset="2"/>
              </a:rPr>
              <a:t>Londýn se k Matildě postavil odmítavě, v boji pokračovala také manželka krále Štěpána a jeho přívrženci  podařilo se jim zajmout Roberta z Gloucesteru  výměna zajatců (Štěpán propuštěn) </a:t>
            </a:r>
          </a:p>
          <a:p>
            <a:r>
              <a:rPr lang="cs-CZ" dirty="0">
                <a:sym typeface="Wingdings" panose="05000000000000000000" pitchFamily="2" charset="2"/>
              </a:rPr>
              <a:t>1144 – </a:t>
            </a:r>
            <a:r>
              <a:rPr lang="cs-CZ" dirty="0" err="1">
                <a:sym typeface="Wingdings" panose="05000000000000000000" pitchFamily="2" charset="2"/>
              </a:rPr>
              <a:t>Geoffrey</a:t>
            </a:r>
            <a:r>
              <a:rPr lang="cs-CZ" dirty="0">
                <a:sym typeface="Wingdings" panose="05000000000000000000" pitchFamily="2" charset="2"/>
              </a:rPr>
              <a:t> z Anjou získává Normandii </a:t>
            </a:r>
          </a:p>
          <a:p>
            <a:r>
              <a:rPr lang="cs-CZ" dirty="0">
                <a:sym typeface="Wingdings" panose="05000000000000000000" pitchFamily="2" charset="2"/>
              </a:rPr>
              <a:t>1147 – umírá Robert z Gloucesteru – Matilda odjíždí do Normandie, boj v Anglii přebírá její čtrnáctiletý syn Jindřich  zpočátku neúspěšně  1150 mu otec svěřuje vládu nad Normandií (po </a:t>
            </a:r>
            <a:r>
              <a:rPr lang="cs-CZ" dirty="0" err="1">
                <a:sym typeface="Wingdings" panose="05000000000000000000" pitchFamily="2" charset="2"/>
              </a:rPr>
              <a:t>Geoffreyho</a:t>
            </a:r>
            <a:r>
              <a:rPr lang="cs-CZ" dirty="0">
                <a:sym typeface="Wingdings" panose="05000000000000000000" pitchFamily="2" charset="2"/>
              </a:rPr>
              <a:t> smrti r. 1151 také </a:t>
            </a:r>
            <a:r>
              <a:rPr lang="cs-CZ" dirty="0" err="1">
                <a:sym typeface="Wingdings" panose="05000000000000000000" pitchFamily="2" charset="2"/>
              </a:rPr>
              <a:t>hrabě</a:t>
            </a:r>
            <a:r>
              <a:rPr lang="cs-CZ" dirty="0">
                <a:sym typeface="Wingdings" panose="05000000000000000000" pitchFamily="2" charset="2"/>
              </a:rPr>
              <a:t> z Anjou)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9186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 medieval manuscript and ink picture of King Stephen at the Battle of Lincoln">
            <a:extLst>
              <a:ext uri="{FF2B5EF4-FFF2-40B4-BE49-F238E27FC236}">
                <a16:creationId xmlns:a16="http://schemas.microsoft.com/office/drawing/2014/main" id="{140F5CEC-F5AD-47D2-B27D-B18C4FFA0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709613"/>
            <a:ext cx="7620000" cy="543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170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ýsledek obrázku pro lincoln england">
            <a:extLst>
              <a:ext uri="{FF2B5EF4-FFF2-40B4-BE49-F238E27FC236}">
                <a16:creationId xmlns:a16="http://schemas.microsoft.com/office/drawing/2014/main" id="{7C0B3726-B4EE-4EEC-8F97-355482B34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332656"/>
            <a:ext cx="806489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506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5E7668-5425-428E-BDA3-08A90E7B0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/>
              <a:t>Po této bitvě a zajetí krále nastala v Anglii velká nejednota. Jindřich, biskup z Winchesteru se ihned připojil k </a:t>
            </a:r>
            <a:r>
              <a:rPr lang="cs-CZ" sz="2000" dirty="0" err="1"/>
              <a:t>anjouovské</a:t>
            </a:r>
            <a:r>
              <a:rPr lang="cs-CZ" sz="2000" dirty="0"/>
              <a:t> straně a s úctou přivítal hraběnku v královském městě a zcela opustil svého bratra krále a všechny, kteří byli na jeho straně. Earl </a:t>
            </a:r>
            <a:r>
              <a:rPr lang="cs-CZ" sz="2000" dirty="0" err="1"/>
              <a:t>Waleran</a:t>
            </a:r>
            <a:r>
              <a:rPr lang="cs-CZ" sz="2000" dirty="0"/>
              <a:t>, Vilém z </a:t>
            </a:r>
            <a:r>
              <a:rPr lang="cs-CZ" sz="2000" dirty="0" err="1"/>
              <a:t>Warenne</a:t>
            </a:r>
            <a:r>
              <a:rPr lang="cs-CZ" sz="2000" dirty="0"/>
              <a:t>, Simon a mnoho dalších pánů zůstalo věrných královně a zavázalo se bojovat za krále a jeho dědice. </a:t>
            </a:r>
            <a:endParaRPr lang="en-GB" sz="2000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6CFF6E7-712D-4569-BAC7-9F118D6F99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err="1"/>
              <a:t>Orderic</a:t>
            </a:r>
            <a:r>
              <a:rPr lang="cs-CZ" dirty="0"/>
              <a:t> </a:t>
            </a:r>
            <a:r>
              <a:rPr lang="cs-CZ" dirty="0" err="1"/>
              <a:t>Vitalis</a:t>
            </a:r>
            <a:r>
              <a:rPr lang="cs-CZ" dirty="0"/>
              <a:t>, </a:t>
            </a:r>
            <a:r>
              <a:rPr lang="cs-CZ" i="1" dirty="0" err="1"/>
              <a:t>Historia</a:t>
            </a:r>
            <a:r>
              <a:rPr lang="cs-CZ" i="1" dirty="0"/>
              <a:t> </a:t>
            </a:r>
            <a:r>
              <a:rPr lang="cs-CZ" i="1" dirty="0" err="1"/>
              <a:t>Ecclesiastica</a:t>
            </a:r>
            <a:r>
              <a:rPr lang="cs-CZ" i="1" dirty="0"/>
              <a:t>, </a:t>
            </a:r>
            <a:r>
              <a:rPr lang="cs-CZ" dirty="0"/>
              <a:t>kniha XIV</a:t>
            </a:r>
            <a:endParaRPr lang="en-GB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CB93247-7C61-43C9-9486-64AD8F4458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223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668848-0E28-47AC-B233-228DABA57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Konec dynastie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F9B6A0-55FF-48C7-AFF3-731EF8617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1152 – umírá Štěpánova manželka Matilda z </a:t>
            </a:r>
            <a:r>
              <a:rPr lang="cs-CZ" dirty="0" err="1"/>
              <a:t>Boulogne</a:t>
            </a:r>
            <a:endParaRPr lang="cs-CZ" dirty="0"/>
          </a:p>
          <a:p>
            <a:r>
              <a:rPr lang="cs-CZ" dirty="0"/>
              <a:t>1153 – umírá jejich syn </a:t>
            </a:r>
            <a:r>
              <a:rPr lang="cs-CZ" dirty="0" err="1"/>
              <a:t>Eustace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 Štěpán je zdrcen – opouští myšlenku na ustanovení vlastní dynastie vládnoucí v Anglii</a:t>
            </a:r>
          </a:p>
          <a:p>
            <a:r>
              <a:rPr lang="cs-CZ" dirty="0">
                <a:sym typeface="Wingdings" panose="05000000000000000000" pitchFamily="2" charset="2"/>
              </a:rPr>
              <a:t>Smlouva ve Winchesteru (listopad 1153) Štěpán určuje svým následníkem Jindřicha z Anjou, syna císařovny Matildy s podmínkou, že sám zůstane králem do konce života </a:t>
            </a:r>
          </a:p>
          <a:p>
            <a:r>
              <a:rPr lang="cs-CZ" dirty="0">
                <a:sym typeface="Wingdings" panose="05000000000000000000" pitchFamily="2" charset="2"/>
              </a:rPr>
              <a:t>Říjen 1154 – král Štěpán umírá 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na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tr</a:t>
            </a:r>
            <a:r>
              <a:rPr lang="cs-CZ" dirty="0" err="1">
                <a:sym typeface="Wingdings" panose="05000000000000000000" pitchFamily="2" charset="2"/>
              </a:rPr>
              <a:t>ůn</a:t>
            </a:r>
            <a:r>
              <a:rPr lang="cs-CZ" dirty="0">
                <a:sym typeface="Wingdings" panose="05000000000000000000" pitchFamily="2" charset="2"/>
              </a:rPr>
              <a:t> podle smlouvy z Winchesteru nastupuje Jindřich z Anjou (jako Jindřich II.) </a:t>
            </a:r>
            <a:r>
              <a:rPr lang="en-GB" dirty="0">
                <a:sym typeface="Wingdings" panose="05000000000000000000" pitchFamily="2" charset="2"/>
              </a:rPr>
              <a:t> 19. </a:t>
            </a:r>
            <a:r>
              <a:rPr lang="en-GB" dirty="0" err="1">
                <a:sym typeface="Wingdings" panose="05000000000000000000" pitchFamily="2" charset="2"/>
              </a:rPr>
              <a:t>prosince</a:t>
            </a:r>
            <a:r>
              <a:rPr lang="en-GB" dirty="0">
                <a:sym typeface="Wingdings" panose="05000000000000000000" pitchFamily="2" charset="2"/>
              </a:rPr>
              <a:t> 1154 </a:t>
            </a:r>
            <a:r>
              <a:rPr lang="cs-CZ" dirty="0">
                <a:sym typeface="Wingdings" panose="05000000000000000000" pitchFamily="2" charset="2"/>
              </a:rPr>
              <a:t>korunován ve </a:t>
            </a:r>
            <a:r>
              <a:rPr lang="cs-CZ" dirty="0" err="1">
                <a:sym typeface="Wingdings" panose="05000000000000000000" pitchFamily="2" charset="2"/>
              </a:rPr>
              <a:t>Westminsteru</a:t>
            </a:r>
            <a:r>
              <a:rPr lang="cs-CZ" dirty="0">
                <a:sym typeface="Wingdings" panose="05000000000000000000" pitchFamily="2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7269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D392C0-314A-4E95-A927-4141493D9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cs-CZ" sz="2000" dirty="0"/>
              <a:t>Štěpán, král Anglie a Jindřich, vévoda z Normandie se 6. listopadu (1153) usmířili, zatímco spravedlnost shlížela z nebes, a to za těchto podmínek: nejprve, král, za přítomnosti biskupů, earlů a </a:t>
            </a:r>
            <a:r>
              <a:rPr lang="cs-CZ" sz="2000"/>
              <a:t>zbyku</a:t>
            </a:r>
            <a:r>
              <a:rPr lang="cs-CZ" sz="2000" dirty="0"/>
              <a:t> nobility uznal, že Jindřich má dědičný nárok na království Anglie, poté dal vévoda svolení králi k tomu, aby zůstal králem dokud bude živ, ale s tím vědomím, že král, biskupové a nobilita složí přísahu, že po králově smrti získá tento vévoda, bude-li živ, mírumilovně a bez námitek celé království. Bylo též odpřisáhnuto, že statky, které byly nezákonně uloupeny nájezdníky mají být navráceny právoplatným majitelům a to podle toho, komu patřily za časů skvělého krále Jindřicha. A také, že hrady, kterých od smrti tohoto pána vyrostlo neuvěřitelných 375 mají být zbořeny. </a:t>
            </a:r>
            <a:endParaRPr lang="en-GB" sz="2000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F6ED32A-2FE9-4F5A-9E44-9639A02F05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8634" y="3739123"/>
            <a:ext cx="7536554" cy="381000"/>
          </a:xfrm>
        </p:spPr>
        <p:txBody>
          <a:bodyPr/>
          <a:lstStyle/>
          <a:p>
            <a:r>
              <a:rPr lang="cs-CZ" dirty="0"/>
              <a:t>Robert z </a:t>
            </a:r>
            <a:r>
              <a:rPr lang="cs-CZ" dirty="0" err="1"/>
              <a:t>Torigni</a:t>
            </a:r>
            <a:r>
              <a:rPr lang="cs-CZ" dirty="0"/>
              <a:t>, </a:t>
            </a:r>
            <a:r>
              <a:rPr lang="cs-CZ" i="1" dirty="0" err="1"/>
              <a:t>Chronica</a:t>
            </a:r>
            <a:endParaRPr lang="en-GB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FA9EEF6-3869-4B47-9CE3-0D6A727C97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Smlouva z Winchesteru mezi králem Štěpánem a Jindřichem z Anjou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1729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L MS Royal 14 C VII f.9 part 1.jpg">
            <a:extLst>
              <a:ext uri="{FF2B5EF4-FFF2-40B4-BE49-F238E27FC236}">
                <a16:creationId xmlns:a16="http://schemas.microsoft.com/office/drawing/2014/main" id="{3845CAF7-E001-4C98-AD65-BF8FA528C8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40"/>
          <a:stretch/>
        </p:blipFill>
        <p:spPr bwMode="auto">
          <a:xfrm>
            <a:off x="4151784" y="188640"/>
            <a:ext cx="4464496" cy="635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927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DDCF20-EAFD-4697-B5B3-2F4E5C520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 (k vládě Jindřicha I. a letům 1135 – 1154) 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B08E02D-CDB8-4611-9525-6636DF1F2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Warren</a:t>
            </a:r>
            <a:r>
              <a:rPr lang="cs-CZ" dirty="0"/>
              <a:t> C. </a:t>
            </a:r>
            <a:r>
              <a:rPr lang="cs-CZ" dirty="0" err="1"/>
              <a:t>Hollister</a:t>
            </a:r>
            <a:r>
              <a:rPr lang="cs-CZ" dirty="0"/>
              <a:t>, </a:t>
            </a:r>
            <a:r>
              <a:rPr lang="cs-CZ" i="1" dirty="0"/>
              <a:t>Henry I, </a:t>
            </a:r>
            <a:r>
              <a:rPr lang="cs-CZ" dirty="0"/>
              <a:t>2001</a:t>
            </a:r>
          </a:p>
          <a:p>
            <a:r>
              <a:rPr lang="cs-CZ" dirty="0"/>
              <a:t>Judith Green, </a:t>
            </a:r>
            <a:r>
              <a:rPr lang="cs-CZ" i="1" dirty="0"/>
              <a:t>Henry I, </a:t>
            </a:r>
            <a:r>
              <a:rPr lang="cs-CZ" dirty="0"/>
              <a:t>2009</a:t>
            </a:r>
          </a:p>
          <a:p>
            <a:r>
              <a:rPr lang="cs-CZ" dirty="0"/>
              <a:t>Judith Green,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Government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England</a:t>
            </a:r>
            <a:r>
              <a:rPr lang="cs-CZ" i="1" dirty="0"/>
              <a:t> </a:t>
            </a:r>
            <a:r>
              <a:rPr lang="cs-CZ" i="1" dirty="0" err="1"/>
              <a:t>under</a:t>
            </a:r>
            <a:r>
              <a:rPr lang="cs-CZ" i="1" dirty="0"/>
              <a:t> Henry I, </a:t>
            </a:r>
            <a:r>
              <a:rPr lang="cs-CZ" dirty="0"/>
              <a:t>1986</a:t>
            </a:r>
          </a:p>
          <a:p>
            <a:r>
              <a:rPr lang="cs-CZ" dirty="0"/>
              <a:t>David </a:t>
            </a:r>
            <a:r>
              <a:rPr lang="cs-CZ" dirty="0" err="1"/>
              <a:t>Crouch</a:t>
            </a:r>
            <a:r>
              <a:rPr lang="cs-CZ" dirty="0"/>
              <a:t>,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reign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King </a:t>
            </a:r>
            <a:r>
              <a:rPr lang="cs-CZ" i="1" dirty="0" err="1"/>
              <a:t>Stephen</a:t>
            </a:r>
            <a:r>
              <a:rPr lang="cs-CZ" i="1" dirty="0"/>
              <a:t> 1135 – 1154, </a:t>
            </a:r>
            <a:r>
              <a:rPr lang="cs-CZ" dirty="0"/>
              <a:t>2000</a:t>
            </a:r>
          </a:p>
          <a:p>
            <a:r>
              <a:rPr lang="cs-CZ" dirty="0"/>
              <a:t>Edmund King, </a:t>
            </a:r>
            <a:r>
              <a:rPr lang="cs-CZ" i="1" dirty="0"/>
              <a:t>King </a:t>
            </a:r>
            <a:r>
              <a:rPr lang="cs-CZ" i="1" dirty="0" err="1"/>
              <a:t>Stephen</a:t>
            </a:r>
            <a:r>
              <a:rPr lang="cs-CZ" i="1" dirty="0"/>
              <a:t>, </a:t>
            </a:r>
            <a:r>
              <a:rPr lang="cs-CZ" dirty="0"/>
              <a:t>2011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0210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774B13-3102-48A7-A325-1F9BDCBDF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Prameny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D20C979-D798-40D5-BDE6-60005A92D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Vilém z </a:t>
            </a:r>
            <a:r>
              <a:rPr lang="cs-CZ" dirty="0" err="1"/>
              <a:t>Malmesbury</a:t>
            </a:r>
            <a:r>
              <a:rPr lang="cs-CZ" dirty="0"/>
              <a:t>, </a:t>
            </a:r>
            <a:r>
              <a:rPr lang="cs-CZ" i="1" dirty="0"/>
              <a:t>Gesta </a:t>
            </a:r>
            <a:r>
              <a:rPr lang="cs-CZ" i="1" dirty="0" err="1"/>
              <a:t>Regum</a:t>
            </a:r>
            <a:r>
              <a:rPr lang="cs-CZ" i="1" dirty="0"/>
              <a:t> </a:t>
            </a:r>
            <a:r>
              <a:rPr lang="cs-CZ" i="1" dirty="0" err="1"/>
              <a:t>Anglorum</a:t>
            </a:r>
            <a:r>
              <a:rPr lang="cs-CZ" i="1" dirty="0"/>
              <a:t>, </a:t>
            </a:r>
            <a:r>
              <a:rPr lang="cs-CZ" i="1" dirty="0" err="1"/>
              <a:t>Historia</a:t>
            </a:r>
            <a:r>
              <a:rPr lang="cs-CZ" i="1" dirty="0"/>
              <a:t> </a:t>
            </a:r>
            <a:r>
              <a:rPr lang="cs-CZ" i="1" dirty="0" err="1"/>
              <a:t>Novella</a:t>
            </a:r>
            <a:endParaRPr lang="cs-CZ" i="1" dirty="0"/>
          </a:p>
          <a:p>
            <a:r>
              <a:rPr lang="cs-CZ" dirty="0" err="1"/>
              <a:t>Orderic</a:t>
            </a:r>
            <a:r>
              <a:rPr lang="cs-CZ" dirty="0"/>
              <a:t> </a:t>
            </a:r>
            <a:r>
              <a:rPr lang="cs-CZ" dirty="0" err="1"/>
              <a:t>Vitalis</a:t>
            </a:r>
            <a:r>
              <a:rPr lang="cs-CZ" dirty="0"/>
              <a:t>, </a:t>
            </a:r>
            <a:r>
              <a:rPr lang="cs-CZ" i="1" dirty="0" err="1"/>
              <a:t>Historia</a:t>
            </a:r>
            <a:r>
              <a:rPr lang="cs-CZ" i="1" dirty="0"/>
              <a:t> </a:t>
            </a:r>
            <a:r>
              <a:rPr lang="cs-CZ" i="1" dirty="0" err="1"/>
              <a:t>Eccleasiastica</a:t>
            </a:r>
            <a:endParaRPr lang="cs-CZ" i="1" dirty="0"/>
          </a:p>
          <a:p>
            <a:r>
              <a:rPr lang="cs-CZ" dirty="0"/>
              <a:t>Jindřich z </a:t>
            </a:r>
            <a:r>
              <a:rPr lang="cs-CZ" dirty="0" err="1"/>
              <a:t>Huntingdonu</a:t>
            </a:r>
            <a:r>
              <a:rPr lang="cs-CZ" dirty="0"/>
              <a:t>, </a:t>
            </a:r>
            <a:r>
              <a:rPr lang="cs-CZ" i="1" dirty="0" err="1"/>
              <a:t>Historia</a:t>
            </a:r>
            <a:r>
              <a:rPr lang="cs-CZ" i="1" dirty="0"/>
              <a:t> </a:t>
            </a:r>
            <a:r>
              <a:rPr lang="cs-CZ" i="1" dirty="0" err="1"/>
              <a:t>Anglorum</a:t>
            </a:r>
            <a:r>
              <a:rPr lang="cs-CZ" i="1" dirty="0"/>
              <a:t> </a:t>
            </a:r>
          </a:p>
          <a:p>
            <a:r>
              <a:rPr lang="cs-CZ" i="1" dirty="0"/>
              <a:t>Gesta Stephani</a:t>
            </a:r>
          </a:p>
          <a:p>
            <a:r>
              <a:rPr lang="cs-CZ" dirty="0"/>
              <a:t>Robert z </a:t>
            </a:r>
            <a:r>
              <a:rPr lang="cs-CZ" dirty="0" err="1"/>
              <a:t>Torigni</a:t>
            </a:r>
            <a:r>
              <a:rPr lang="cs-CZ" dirty="0"/>
              <a:t>, </a:t>
            </a:r>
            <a:r>
              <a:rPr lang="cs-CZ" i="1" dirty="0" err="1"/>
              <a:t>Chronica</a:t>
            </a:r>
            <a:endParaRPr lang="cs-CZ" i="1" dirty="0"/>
          </a:p>
          <a:p>
            <a:r>
              <a:rPr lang="cs-CZ" dirty="0" err="1"/>
              <a:t>Symeon</a:t>
            </a:r>
            <a:r>
              <a:rPr lang="cs-CZ" dirty="0"/>
              <a:t> z </a:t>
            </a:r>
            <a:r>
              <a:rPr lang="cs-CZ" dirty="0" err="1"/>
              <a:t>Durhamu</a:t>
            </a:r>
            <a:r>
              <a:rPr lang="cs-CZ" dirty="0"/>
              <a:t>, </a:t>
            </a:r>
            <a:r>
              <a:rPr lang="cs-CZ" i="1" dirty="0" err="1"/>
              <a:t>Historia</a:t>
            </a:r>
            <a:r>
              <a:rPr lang="cs-CZ" i="1" dirty="0"/>
              <a:t> </a:t>
            </a:r>
            <a:r>
              <a:rPr lang="cs-CZ" i="1" dirty="0" err="1"/>
              <a:t>Regum</a:t>
            </a:r>
            <a:endParaRPr lang="cs-CZ" i="1" dirty="0"/>
          </a:p>
          <a:p>
            <a:r>
              <a:rPr lang="cs-CZ" i="1" dirty="0"/>
              <a:t>Anglo-saská kronika </a:t>
            </a:r>
          </a:p>
        </p:txBody>
      </p:sp>
    </p:spTree>
    <p:extLst>
      <p:ext uri="{BB962C8B-B14F-4D97-AF65-F5344CB8AC3E}">
        <p14:creationId xmlns:p14="http://schemas.microsoft.com/office/powerpoint/2010/main" val="2496095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E3F5DD-E640-4F08-8114-CD2029B3E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cs-CZ" sz="2000" dirty="0"/>
              <a:t>Mezitím Štěpán, </a:t>
            </a:r>
            <a:r>
              <a:rPr lang="cs-CZ" sz="2000" dirty="0" err="1"/>
              <a:t>hrabě</a:t>
            </a:r>
            <a:r>
              <a:rPr lang="cs-CZ" sz="2000" dirty="0"/>
              <a:t> z </a:t>
            </a:r>
            <a:r>
              <a:rPr lang="cs-CZ" sz="2000" dirty="0" err="1"/>
              <a:t>Boulogne</a:t>
            </a:r>
            <a:r>
              <a:rPr lang="cs-CZ" sz="2000" dirty="0"/>
              <a:t> a </a:t>
            </a:r>
            <a:r>
              <a:rPr lang="cs-CZ" sz="2000" dirty="0" err="1"/>
              <a:t>Mortain</a:t>
            </a:r>
            <a:r>
              <a:rPr lang="cs-CZ" sz="2000" dirty="0"/>
              <a:t>, synovec krále Jindřicha, jak jsem již předtím řekl, který, po králi skotském, byl první z laiků, kdo přísahal věrnost císařovně, uspíšil svůj příjezd do Anglie do </a:t>
            </a:r>
            <a:r>
              <a:rPr lang="cs-CZ" sz="2000" dirty="0" err="1"/>
              <a:t>Whitsandu</a:t>
            </a:r>
            <a:r>
              <a:rPr lang="cs-CZ" sz="2000" dirty="0"/>
              <a:t>. Císařovna z jistých důvodů, stejně jako její bratr Robert earl z Gloucesteru, a téměř všechna nobilita, opozdili svůj návrat do království. Nicméně některé hrady v Normandii, mezi nimi především </a:t>
            </a:r>
            <a:r>
              <a:rPr lang="cs-CZ" sz="2000" dirty="0" err="1"/>
              <a:t>Domfront</a:t>
            </a:r>
            <a:r>
              <a:rPr lang="cs-CZ" sz="2000" dirty="0"/>
              <a:t>, hájily stranu dědičky </a:t>
            </a:r>
            <a:r>
              <a:rPr lang="cs-CZ" sz="2000" i="1" dirty="0"/>
              <a:t>(</a:t>
            </a:r>
            <a:r>
              <a:rPr lang="cs-CZ" sz="2000" i="1" dirty="0" err="1"/>
              <a:t>heredis</a:t>
            </a:r>
            <a:r>
              <a:rPr lang="cs-CZ" sz="2000" dirty="0"/>
              <a:t>). Navíc jak je známo, v den kdy se Štěpán vylodil v Anglii, hned brzy po ránu, proti povaze zimního počasí v těchto místech, byl zde strašlivý hřmot hromu a strašlivé blesky a zdálo se, že nastává konec světa.    </a:t>
            </a:r>
            <a:endParaRPr lang="en-GB" sz="2000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CF8E380-E398-4EFF-9E31-7BCF7FB1D7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Vilém z </a:t>
            </a:r>
            <a:r>
              <a:rPr lang="cs-CZ" dirty="0" err="1"/>
              <a:t>Malmesbury</a:t>
            </a:r>
            <a:r>
              <a:rPr lang="cs-CZ" dirty="0"/>
              <a:t>, </a:t>
            </a:r>
            <a:r>
              <a:rPr lang="cs-CZ" i="1" dirty="0" err="1"/>
              <a:t>Historia</a:t>
            </a:r>
            <a:r>
              <a:rPr lang="cs-CZ" i="1" dirty="0"/>
              <a:t> </a:t>
            </a:r>
            <a:r>
              <a:rPr lang="cs-CZ" i="1" dirty="0" err="1"/>
              <a:t>Novella</a:t>
            </a:r>
            <a:r>
              <a:rPr lang="cs-CZ" i="1" dirty="0"/>
              <a:t>, </a:t>
            </a:r>
            <a:r>
              <a:rPr lang="cs-CZ" dirty="0"/>
              <a:t>kniha I</a:t>
            </a:r>
            <a:endParaRPr lang="en-GB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8F262C2-C8F8-4D7C-BAD3-41BE9C1D2C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2017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77089EA6-1AFC-46E1-A42B-074962218C86}"/>
              </a:ext>
            </a:extLst>
          </p:cNvPr>
          <p:cNvCxnSpPr/>
          <p:nvPr/>
        </p:nvCxnSpPr>
        <p:spPr>
          <a:xfrm>
            <a:off x="1015915" y="3307141"/>
            <a:ext cx="2760954" cy="1971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0D4754E6-32A8-4FE2-98EB-DE891C597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Rodina Jindřicha I. </a:t>
            </a:r>
            <a:endParaRPr lang="en-GB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F815B63-EB26-4F67-80BF-F939FB1DECB8}"/>
              </a:ext>
            </a:extLst>
          </p:cNvPr>
          <p:cNvSpPr txBox="1"/>
          <p:nvPr/>
        </p:nvSpPr>
        <p:spPr>
          <a:xfrm>
            <a:off x="2875722" y="2809462"/>
            <a:ext cx="2160104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Jindřich I. (+1135)</a:t>
            </a:r>
            <a:endParaRPr lang="en-GB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D79B412-35DA-4210-9788-FE7CBC42FB22}"/>
              </a:ext>
            </a:extLst>
          </p:cNvPr>
          <p:cNvSpPr txBox="1"/>
          <p:nvPr/>
        </p:nvSpPr>
        <p:spPr>
          <a:xfrm>
            <a:off x="5671930" y="2809462"/>
            <a:ext cx="2345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Matilda Skotská</a:t>
            </a:r>
            <a:endParaRPr lang="en-GB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8D58FFE-2313-4EE6-B20C-1B00290B4812}"/>
              </a:ext>
            </a:extLst>
          </p:cNvPr>
          <p:cNvSpPr txBox="1"/>
          <p:nvPr/>
        </p:nvSpPr>
        <p:spPr>
          <a:xfrm>
            <a:off x="1603513" y="3898590"/>
            <a:ext cx="2544417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Robert z Gloucesteru</a:t>
            </a:r>
            <a:endParaRPr lang="en-GB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6F8785A-37E7-4814-8534-F9E64EB6E6BE}"/>
              </a:ext>
            </a:extLst>
          </p:cNvPr>
          <p:cNvSpPr txBox="1"/>
          <p:nvPr/>
        </p:nvSpPr>
        <p:spPr>
          <a:xfrm>
            <a:off x="4691270" y="3898590"/>
            <a:ext cx="2862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Vilém „</a:t>
            </a:r>
            <a:r>
              <a:rPr lang="cs-CZ" dirty="0" err="1"/>
              <a:t>Aetheling</a:t>
            </a:r>
            <a:r>
              <a:rPr lang="cs-CZ" dirty="0"/>
              <a:t>“</a:t>
            </a:r>
            <a:endParaRPr lang="en-GB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6B0682-93B5-4201-B101-87DB1E90E79D}"/>
              </a:ext>
            </a:extLst>
          </p:cNvPr>
          <p:cNvSpPr txBox="1"/>
          <p:nvPr/>
        </p:nvSpPr>
        <p:spPr>
          <a:xfrm>
            <a:off x="7209183" y="3898590"/>
            <a:ext cx="2451653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Matilda „císařovna“</a:t>
            </a:r>
            <a:endParaRPr lang="en-GB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17E0D25-8D9C-410C-B950-87FFE10D2BC2}"/>
              </a:ext>
            </a:extLst>
          </p:cNvPr>
          <p:cNvSpPr txBox="1"/>
          <p:nvPr/>
        </p:nvSpPr>
        <p:spPr>
          <a:xfrm>
            <a:off x="9872870" y="3898590"/>
            <a:ext cx="2425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Geoffrey</a:t>
            </a:r>
            <a:r>
              <a:rPr lang="cs-CZ" dirty="0"/>
              <a:t> z Anjou</a:t>
            </a:r>
            <a:endParaRPr lang="en-GB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1B27E0F-0BE9-4C4B-8534-4D4C90C08080}"/>
              </a:ext>
            </a:extLst>
          </p:cNvPr>
          <p:cNvSpPr txBox="1"/>
          <p:nvPr/>
        </p:nvSpPr>
        <p:spPr>
          <a:xfrm>
            <a:off x="534589" y="2821851"/>
            <a:ext cx="2023081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Adéla </a:t>
            </a:r>
            <a:endParaRPr lang="en-GB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B23D2E8-DD77-4B6B-B6A9-A7CE62F11B27}"/>
              </a:ext>
            </a:extLst>
          </p:cNvPr>
          <p:cNvSpPr txBox="1"/>
          <p:nvPr/>
        </p:nvSpPr>
        <p:spPr>
          <a:xfrm>
            <a:off x="10018645" y="2821851"/>
            <a:ext cx="1895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Fulk</a:t>
            </a:r>
            <a:r>
              <a:rPr lang="cs-CZ" dirty="0"/>
              <a:t> V. z Anjou</a:t>
            </a:r>
            <a:endParaRPr lang="en-GB" dirty="0"/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0348B863-CE25-4BD9-BC8D-56F66482EEC6}"/>
              </a:ext>
            </a:extLst>
          </p:cNvPr>
          <p:cNvCxnSpPr/>
          <p:nvPr/>
        </p:nvCxnSpPr>
        <p:spPr>
          <a:xfrm flipH="1">
            <a:off x="2592924" y="3178794"/>
            <a:ext cx="1051424" cy="719796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39CAA87D-9B08-4957-97B5-43A53E17540E}"/>
              </a:ext>
            </a:extLst>
          </p:cNvPr>
          <p:cNvCxnSpPr>
            <a:cxnSpLocks/>
          </p:cNvCxnSpPr>
          <p:nvPr/>
        </p:nvCxnSpPr>
        <p:spPr>
          <a:xfrm>
            <a:off x="5314122" y="3006517"/>
            <a:ext cx="0" cy="879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71B0453D-3D4B-44B8-8797-7E794EEA3634}"/>
              </a:ext>
            </a:extLst>
          </p:cNvPr>
          <p:cNvCxnSpPr>
            <a:cxnSpLocks/>
          </p:cNvCxnSpPr>
          <p:nvPr/>
        </p:nvCxnSpPr>
        <p:spPr>
          <a:xfrm>
            <a:off x="5314122" y="3006517"/>
            <a:ext cx="2981739" cy="89207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9D10F0F1-1528-4EE8-9837-8445393A47AD}"/>
              </a:ext>
            </a:extLst>
          </p:cNvPr>
          <p:cNvCxnSpPr/>
          <p:nvPr/>
        </p:nvCxnSpPr>
        <p:spPr>
          <a:xfrm>
            <a:off x="10787270" y="3191183"/>
            <a:ext cx="0" cy="707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1D84ED16-7DEE-48A8-91FB-C49616E6E53B}"/>
              </a:ext>
            </a:extLst>
          </p:cNvPr>
          <p:cNvCxnSpPr/>
          <p:nvPr/>
        </p:nvCxnSpPr>
        <p:spPr>
          <a:xfrm flipH="1" flipV="1">
            <a:off x="2464904" y="1905000"/>
            <a:ext cx="1073426" cy="79844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5891B9F2-5B59-4BF7-BD2E-4B5D8E9460EB}"/>
              </a:ext>
            </a:extLst>
          </p:cNvPr>
          <p:cNvCxnSpPr/>
          <p:nvPr/>
        </p:nvCxnSpPr>
        <p:spPr>
          <a:xfrm flipV="1">
            <a:off x="887896" y="1905000"/>
            <a:ext cx="1298713" cy="91685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32EE7A69-3111-4841-AC8E-900F5DD13340}"/>
              </a:ext>
            </a:extLst>
          </p:cNvPr>
          <p:cNvSpPr txBox="1"/>
          <p:nvPr/>
        </p:nvSpPr>
        <p:spPr>
          <a:xfrm>
            <a:off x="1272209" y="5278403"/>
            <a:ext cx="1192695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Štěpán</a:t>
            </a:r>
            <a:endParaRPr lang="en-GB" dirty="0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BFE64406-7172-4472-AD46-07EF9EB2D016}"/>
              </a:ext>
            </a:extLst>
          </p:cNvPr>
          <p:cNvSpPr txBox="1"/>
          <p:nvPr/>
        </p:nvSpPr>
        <p:spPr>
          <a:xfrm>
            <a:off x="2938669" y="5278403"/>
            <a:ext cx="2034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Theobald z </a:t>
            </a:r>
            <a:r>
              <a:rPr lang="cs-CZ" dirty="0" err="1"/>
              <a:t>Blois</a:t>
            </a:r>
            <a:endParaRPr lang="en-GB" dirty="0"/>
          </a:p>
        </p:txBody>
      </p: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AEA7C293-8B59-4B97-8B2F-C31D6AA01E8C}"/>
              </a:ext>
            </a:extLst>
          </p:cNvPr>
          <p:cNvCxnSpPr/>
          <p:nvPr/>
        </p:nvCxnSpPr>
        <p:spPr>
          <a:xfrm>
            <a:off x="980661" y="3286539"/>
            <a:ext cx="622852" cy="185530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614FA895-3701-4298-8911-AC5D0F276B8A}"/>
              </a:ext>
            </a:extLst>
          </p:cNvPr>
          <p:cNvCxnSpPr>
            <a:cxnSpLocks/>
          </p:cNvCxnSpPr>
          <p:nvPr/>
        </p:nvCxnSpPr>
        <p:spPr>
          <a:xfrm>
            <a:off x="4996070" y="2994128"/>
            <a:ext cx="6361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9DC1BDBF-9D36-4E94-A2FD-55D5022FEC89}"/>
              </a:ext>
            </a:extLst>
          </p:cNvPr>
          <p:cNvCxnSpPr>
            <a:endCxn id="8" idx="1"/>
          </p:cNvCxnSpPr>
          <p:nvPr/>
        </p:nvCxnSpPr>
        <p:spPr>
          <a:xfrm>
            <a:off x="9475304" y="4083256"/>
            <a:ext cx="3975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FC5D0461-C148-4E65-A580-926132F4AD68}"/>
              </a:ext>
            </a:extLst>
          </p:cNvPr>
          <p:cNvSpPr txBox="1"/>
          <p:nvPr/>
        </p:nvSpPr>
        <p:spPr>
          <a:xfrm>
            <a:off x="8719931" y="4895818"/>
            <a:ext cx="2067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Jindřich z Anjou</a:t>
            </a:r>
            <a:endParaRPr lang="en-GB" dirty="0"/>
          </a:p>
        </p:txBody>
      </p:sp>
      <p:cxnSp>
        <p:nvCxnSpPr>
          <p:cNvPr id="37" name="Přímá spojnice 36">
            <a:extLst>
              <a:ext uri="{FF2B5EF4-FFF2-40B4-BE49-F238E27FC236}">
                <a16:creationId xmlns:a16="http://schemas.microsoft.com/office/drawing/2014/main" id="{AB322715-67F9-4124-9255-3F6310CFD66B}"/>
              </a:ext>
            </a:extLst>
          </p:cNvPr>
          <p:cNvCxnSpPr>
            <a:cxnSpLocks/>
          </p:cNvCxnSpPr>
          <p:nvPr/>
        </p:nvCxnSpPr>
        <p:spPr>
          <a:xfrm>
            <a:off x="9674087" y="4083256"/>
            <a:ext cx="0" cy="812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07A05F20-50AC-4EB6-8CF0-AC7A372DDB42}"/>
              </a:ext>
            </a:extLst>
          </p:cNvPr>
          <p:cNvSpPr txBox="1"/>
          <p:nvPr/>
        </p:nvSpPr>
        <p:spPr>
          <a:xfrm>
            <a:off x="1411356" y="1535668"/>
            <a:ext cx="2544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Vilém Dobyvatel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9539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F102E8-CE18-439B-BF11-CDC0E71C3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 descr="File:Henry1.jpg">
            <a:extLst>
              <a:ext uri="{FF2B5EF4-FFF2-40B4-BE49-F238E27FC236}">
                <a16:creationId xmlns:a16="http://schemas.microsoft.com/office/drawing/2014/main" id="{505C404F-3A23-4C84-BD49-DBDC43420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188640"/>
            <a:ext cx="3960440" cy="644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752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7FE7DE-A38E-4B60-9CE2-51491AA70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Štěpán proti Matildě 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E0EE0A-841C-4928-882C-71224457F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Prosinec 1135 – umírá Jindřich I. </a:t>
            </a:r>
            <a:r>
              <a:rPr lang="cs-CZ" dirty="0">
                <a:sym typeface="Wingdings" panose="05000000000000000000" pitchFamily="2" charset="2"/>
              </a:rPr>
              <a:t> několik pretendentů trůnu </a:t>
            </a:r>
          </a:p>
          <a:p>
            <a:r>
              <a:rPr lang="cs-CZ" dirty="0">
                <a:sym typeface="Wingdings" panose="05000000000000000000" pitchFamily="2" charset="2"/>
              </a:rPr>
              <a:t>Theobald z </a:t>
            </a:r>
            <a:r>
              <a:rPr lang="cs-CZ" dirty="0" err="1">
                <a:sym typeface="Wingdings" panose="05000000000000000000" pitchFamily="2" charset="2"/>
              </a:rPr>
              <a:t>Blois</a:t>
            </a:r>
            <a:r>
              <a:rPr lang="cs-CZ" dirty="0">
                <a:sym typeface="Wingdings" panose="05000000000000000000" pitchFamily="2" charset="2"/>
              </a:rPr>
              <a:t> – vnuk Viléma Dobyvatele – skupina normanských baronů mu nabídla korunu </a:t>
            </a:r>
          </a:p>
          <a:p>
            <a:r>
              <a:rPr lang="cs-CZ" dirty="0">
                <a:sym typeface="Wingdings" panose="05000000000000000000" pitchFamily="2" charset="2"/>
              </a:rPr>
              <a:t>Štěpán – mladší </a:t>
            </a:r>
            <a:r>
              <a:rPr lang="cs-CZ" dirty="0" err="1">
                <a:sym typeface="Wingdings" panose="05000000000000000000" pitchFamily="2" charset="2"/>
              </a:rPr>
              <a:t>Theobaldův</a:t>
            </a:r>
            <a:r>
              <a:rPr lang="cs-CZ" dirty="0">
                <a:sym typeface="Wingdings" panose="05000000000000000000" pitchFamily="2" charset="2"/>
              </a:rPr>
              <a:t> bratr, využil situace po smrti Jindřicha I. A nechal se 22. prosince korunovat králem v Londýně – Theobald nakonec jeho titul uznal, podporu Štěpánovi vyjádřil i nevlastní bratr Matildy Robert z Gloucesteru </a:t>
            </a:r>
          </a:p>
          <a:p>
            <a:r>
              <a:rPr lang="cs-CZ" dirty="0">
                <a:sym typeface="Wingdings" panose="05000000000000000000" pitchFamily="2" charset="2"/>
              </a:rPr>
              <a:t>Matilda – designovaný následník Jindřicha I.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 spory mezi Jindřichem a Matildou a jejím manželem </a:t>
            </a:r>
            <a:r>
              <a:rPr lang="cs-CZ" dirty="0" err="1">
                <a:sym typeface="Wingdings" panose="05000000000000000000" pitchFamily="2" charset="2"/>
              </a:rPr>
              <a:t>Geoffreyem</a:t>
            </a:r>
            <a:r>
              <a:rPr lang="cs-CZ" dirty="0">
                <a:sym typeface="Wingdings" panose="05000000000000000000" pitchFamily="2" charset="2"/>
              </a:rPr>
              <a:t> z Anjou rozdělily názorově anglo-normanské elity, měla zpočátku podporu skotského krále Davida (její příbuzný)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1525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etc.usf.edu/maps/pages/1700/1785/1785.jpg">
            <a:extLst>
              <a:ext uri="{FF2B5EF4-FFF2-40B4-BE49-F238E27FC236}">
                <a16:creationId xmlns:a16="http://schemas.microsoft.com/office/drawing/2014/main" id="{D60F28F9-9F6A-42FD-A912-61D4A9182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550" y="0"/>
            <a:ext cx="56769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672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epan Blois.jpg">
            <a:extLst>
              <a:ext uri="{FF2B5EF4-FFF2-40B4-BE49-F238E27FC236}">
                <a16:creationId xmlns:a16="http://schemas.microsoft.com/office/drawing/2014/main" id="{C0F2C0A8-6E78-41EB-88C6-73A4C5FFC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332655"/>
            <a:ext cx="3960440" cy="624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medieval painting of the Empress Matilda">
            <a:extLst>
              <a:ext uri="{FF2B5EF4-FFF2-40B4-BE49-F238E27FC236}">
                <a16:creationId xmlns:a16="http://schemas.microsoft.com/office/drawing/2014/main" id="{493DE82D-6EF8-4BAD-AE05-D93477BA1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287731"/>
            <a:ext cx="2520280" cy="633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608983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452</TotalTime>
  <Words>1080</Words>
  <Application>Microsoft Office PowerPoint</Application>
  <PresentationFormat>Širokoúhlá obrazovka</PresentationFormat>
  <Paragraphs>60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Century Gothic</vt:lpstr>
      <vt:lpstr>Wingdings</vt:lpstr>
      <vt:lpstr>Wingdings 3</vt:lpstr>
      <vt:lpstr>Stébla</vt:lpstr>
      <vt:lpstr>Štěpán a Matilda</vt:lpstr>
      <vt:lpstr>Literatura (k vládě Jindřicha I. a letům 1135 – 1154) </vt:lpstr>
      <vt:lpstr>Prameny</vt:lpstr>
      <vt:lpstr>Mezitím Štěpán, hrabě z Boulogne a Mortain, synovec krále Jindřicha, jak jsem již předtím řekl, který, po králi skotském, byl první z laiků, kdo přísahal věrnost císařovně, uspíšil svůj příjezd do Anglie do Whitsandu. Císařovna z jistých důvodů, stejně jako její bratr Robert earl z Gloucesteru, a téměř všechna nobilita, opozdili svůj návrat do království. Nicméně některé hrady v Normandii, mezi nimi především Domfront, hájily stranu dědičky (heredis). Navíc jak je známo, v den kdy se Štěpán vylodil v Anglii, hned brzy po ránu, proti povaze zimního počasí v těchto místech, byl zde strašlivý hřmot hromu a strašlivé blesky a zdálo se, že nastává konec světa.    </vt:lpstr>
      <vt:lpstr>Rodina Jindřicha I. </vt:lpstr>
      <vt:lpstr>Prezentace aplikace PowerPoint</vt:lpstr>
      <vt:lpstr>Štěpán proti Matildě </vt:lpstr>
      <vt:lpstr>Prezentace aplikace PowerPoint</vt:lpstr>
      <vt:lpstr>Prezentace aplikace PowerPoint</vt:lpstr>
      <vt:lpstr>Byl tedy přijat za krále (in regem exceptus est) od londýnských a winchesterských měšťanů a získal také Rogera ze Salisbury a Viléma z Pont de l‘Arche, strážce královské pokladnice. Avšak, abychom neskrývali pravdu před potomky, všechny jeho snahy by byly marné, nebýt veškeré podpory jeho bratra Jindřicha, biskupa z Winchesteru, který byl v té době v Anglii papežským legátem. (…) Tak byl Štěpán korunován králem Anglie, v neděli 22. prosince, dvacet dva dní po skonu jeho strýce, léta páně 1135, v přítomnosti tří biskupů, arcibiskupa a pak těch z Winchesteru a Salisbury. Avšak nebyli zde žádní opati a téměř nikdo ze šlechticů (optimatibus).  </vt:lpstr>
      <vt:lpstr>Vláda krále Štěpána</vt:lpstr>
      <vt:lpstr>Válka pokračuje</vt:lpstr>
      <vt:lpstr>Prezentace aplikace PowerPoint</vt:lpstr>
      <vt:lpstr>Prezentace aplikace PowerPoint</vt:lpstr>
      <vt:lpstr>Po této bitvě a zajetí krále nastala v Anglii velká nejednota. Jindřich, biskup z Winchesteru se ihned připojil k anjouovské straně a s úctou přivítal hraběnku v královském městě a zcela opustil svého bratra krále a všechny, kteří byli na jeho straně. Earl Waleran, Vilém z Warenne, Simon a mnoho dalších pánů zůstalo věrných královně a zavázalo se bojovat za krále a jeho dědice. </vt:lpstr>
      <vt:lpstr>Konec dynastie</vt:lpstr>
      <vt:lpstr>Štěpán, král Anglie a Jindřich, vévoda z Normandie se 6. listopadu (1153) usmířili, zatímco spravedlnost shlížela z nebes, a to za těchto podmínek: nejprve, král, za přítomnosti biskupů, earlů a zbyku nobility uznal, že Jindřich má dědičný nárok na království Anglie, poté dal vévoda svolení králi k tomu, aby zůstal králem dokud bude živ, ale s tím vědomím, že král, biskupové a nobilita složí přísahu, že po králově smrti získá tento vévoda, bude-li živ, mírumilovně a bez námitek celé království. Bylo též odpřisáhnuto, že statky, které byly nezákonně uloupeny nájezdníky mají být navráceny právoplatným majitelům a to podle toho, komu patřily za časů skvělého krále Jindřicha. A také, že hrady, kterých od smrti tohoto pána vyrostlo neuvěřitelných 375 mají být zbořeny.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Štěpán a Matilda</dc:title>
  <dc:creator>Jan Malý</dc:creator>
  <cp:lastModifiedBy>Jan Malý</cp:lastModifiedBy>
  <cp:revision>34</cp:revision>
  <dcterms:created xsi:type="dcterms:W3CDTF">2017-10-16T19:58:58Z</dcterms:created>
  <dcterms:modified xsi:type="dcterms:W3CDTF">2017-10-18T20:22:16Z</dcterms:modified>
</cp:coreProperties>
</file>