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howGuides="1">
      <p:cViewPr>
        <p:scale>
          <a:sx n="116" d="100"/>
          <a:sy n="116" d="100"/>
        </p:scale>
        <p:origin x="86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9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8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983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8873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830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594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73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853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08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22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6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86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2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6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22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99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6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BFC7FBE-32E6-B945-A9AA-C694C4BD698B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388F58C-1A25-5E43-80F2-1D74FC0F11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1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9F874-BAC3-3944-B2BD-2ED5A486E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χ²</a:t>
            </a:r>
            <a:endParaRPr lang="cs-CZ" dirty="0"/>
          </a:p>
        </p:txBody>
      </p:sp>
      <p:graphicFrame>
        <p:nvGraphicFramePr>
          <p:cNvPr id="7" name="Zástupný objekt pre obsah 6">
            <a:extLst>
              <a:ext uri="{FF2B5EF4-FFF2-40B4-BE49-F238E27FC236}">
                <a16:creationId xmlns:a16="http://schemas.microsoft.com/office/drawing/2014/main" id="{86DA76D8-4496-E7D4-970C-1DB3B9F76EB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84193514"/>
              </p:ext>
            </p:extLst>
          </p:nvPr>
        </p:nvGraphicFramePr>
        <p:xfrm>
          <a:off x="914400" y="2214694"/>
          <a:ext cx="10363200" cy="2415540"/>
        </p:xfrm>
        <a:graphic>
          <a:graphicData uri="http://schemas.openxmlformats.org/drawingml/2006/table">
            <a:tbl>
              <a:tblPr/>
              <a:tblGrid>
                <a:gridCol w="2125785">
                  <a:extLst>
                    <a:ext uri="{9D8B030D-6E8A-4147-A177-3AD203B41FA5}">
                      <a16:colId xmlns:a16="http://schemas.microsoft.com/office/drawing/2014/main" val="293040230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783280676"/>
                    </a:ext>
                  </a:extLst>
                </a:gridCol>
                <a:gridCol w="2125785">
                  <a:extLst>
                    <a:ext uri="{9D8B030D-6E8A-4147-A177-3AD203B41FA5}">
                      <a16:colId xmlns:a16="http://schemas.microsoft.com/office/drawing/2014/main" val="1300160080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3174637880"/>
                    </a:ext>
                  </a:extLst>
                </a:gridCol>
                <a:gridCol w="2125785">
                  <a:extLst>
                    <a:ext uri="{9D8B030D-6E8A-4147-A177-3AD203B41FA5}">
                      <a16:colId xmlns:a16="http://schemas.microsoft.com/office/drawing/2014/main" val="2391477779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3022558956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Proportions - choice_1</a:t>
                      </a: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95949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Level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Count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Proportion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054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clubs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35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0.17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146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diamonds</a:t>
                      </a:r>
                      <a:endParaRPr lang="sk-SK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51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0.26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643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hearts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64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0.32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350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spades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50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0.25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55888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92121"/>
                  </a:ext>
                </a:extLst>
              </a:tr>
            </a:tbl>
          </a:graphicData>
        </a:graphic>
      </p:graphicFrame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16494A58-7A4E-450C-BB7A-F14FF6A70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691631"/>
              </p:ext>
            </p:extLst>
          </p:nvPr>
        </p:nvGraphicFramePr>
        <p:xfrm>
          <a:off x="913775" y="4643307"/>
          <a:ext cx="10363200" cy="1478280"/>
        </p:xfrm>
        <a:graphic>
          <a:graphicData uri="http://schemas.openxmlformats.org/drawingml/2006/table">
            <a:tbl>
              <a:tblPr/>
              <a:tblGrid>
                <a:gridCol w="2125785">
                  <a:extLst>
                    <a:ext uri="{9D8B030D-6E8A-4147-A177-3AD203B41FA5}">
                      <a16:colId xmlns:a16="http://schemas.microsoft.com/office/drawing/2014/main" val="969019374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3203629822"/>
                    </a:ext>
                  </a:extLst>
                </a:gridCol>
                <a:gridCol w="2125785">
                  <a:extLst>
                    <a:ext uri="{9D8B030D-6E8A-4147-A177-3AD203B41FA5}">
                      <a16:colId xmlns:a16="http://schemas.microsoft.com/office/drawing/2014/main" val="269893705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1270661838"/>
                    </a:ext>
                  </a:extLst>
                </a:gridCol>
                <a:gridCol w="2125785">
                  <a:extLst>
                    <a:ext uri="{9D8B030D-6E8A-4147-A177-3AD203B41FA5}">
                      <a16:colId xmlns:a16="http://schemas.microsoft.com/office/drawing/2014/main" val="2061477839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387506379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l-GR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χ² </a:t>
                      </a:r>
                      <a:r>
                        <a:rPr lang="sk-SK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Goodness of Fit</a:t>
                      </a: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06534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l-GR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χ²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406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8.44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0.038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232356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163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03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2A7F1-B37A-DE79-508F-9695B172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2x2 </a:t>
            </a:r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factorial</a:t>
            </a:r>
            <a:r>
              <a:rPr lang="cs-CZ" dirty="0"/>
              <a:t> </a:t>
            </a:r>
            <a:r>
              <a:rPr lang="cs-CZ" dirty="0" err="1"/>
              <a:t>anova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A8C3C11-CDF8-5145-5C67-DED3F4AA1E5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ANOVA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 („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Analysis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of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Variance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“)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porovnává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průměry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mezi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skupinami.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Mixed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 ANOVA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 kombinuje: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Mezi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-subjektový faktor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 (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různé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skupiny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osob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Vnitro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-subjektový faktor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 (opakované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měření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u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stejných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osob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).</a:t>
            </a:r>
          </a:p>
          <a:p>
            <a:pPr algn="l"/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Co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 znamená 2x2?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První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 2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: Počet Úrovní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prvního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faktoru.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Například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: 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Skupiny: kontrolní </a:t>
            </a: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vs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experimentální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Druhé 2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: Počet úrovní druhého faktoru.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Například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: 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Čas: </a:t>
            </a: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před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intervencí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vs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. po </a:t>
            </a: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intervenci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111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2F1AD-C911-F41A-F013-BE4E5F5D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6DE9AA-06C7-4FE0-CF79-93E3A3188E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Cíl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/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Zjistit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zda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nová terapie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snižuje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depresivitu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lépe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než kontrolní skupina.</a:t>
            </a:r>
          </a:p>
          <a:p>
            <a:pPr marL="0" indent="0" algn="l">
              <a:buNone/>
            </a:pP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Faktory: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Mezi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-subjektový faktor (skupina):</a:t>
            </a:r>
            <a:endParaRPr lang="sk-SK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Kontrolní skupina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Experimentální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skupina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Vnitro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-subjektový faktor (čas):</a:t>
            </a:r>
            <a:endParaRPr lang="sk-SK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0" i="0" u="none" strike="noStrike" dirty="0" err="1">
                <a:solidFill>
                  <a:srgbClr val="000000"/>
                </a:solidFill>
                <a:effectLst/>
              </a:rPr>
              <a:t>Před</a:t>
            </a: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 terapií (T1)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</a:rPr>
              <a:t>Po terapii (T2)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679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F51C3-A978-71E9-E97A-78A61A85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Jak funguje </a:t>
            </a:r>
            <a:r>
              <a:rPr lang="sk-SK" b="1" i="0" u="none" strike="noStrike" dirty="0" err="1">
                <a:solidFill>
                  <a:srgbClr val="000000"/>
                </a:solidFill>
                <a:effectLst/>
              </a:rPr>
              <a:t>smíšený</a:t>
            </a:r>
            <a:r>
              <a:rPr lang="sk-SK" b="1" i="0" u="none" strike="noStrike" dirty="0">
                <a:solidFill>
                  <a:srgbClr val="000000"/>
                </a:solidFill>
                <a:effectLst/>
              </a:rPr>
              <a:t> design?</a:t>
            </a:r>
            <a:br>
              <a:rPr lang="sk-SK" b="1" i="0" u="none" strike="noStrike" dirty="0">
                <a:solidFill>
                  <a:srgbClr val="000000"/>
                </a:solidFill>
                <a:effectLst/>
              </a:rPr>
            </a:b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4FDA85-F22E-8814-8016-B4D9266183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2700"/>
            <a:ext cx="10363826" cy="4947020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Mezi-subjektový faktor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: Každá osoba je v JEDNÉ skupině (kontrolní nebo experimentální).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Vnitro-subjektový faktor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: Každá osoba je měřena dvakrát (před a po terapii).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Co testujeme?</a:t>
            </a:r>
          </a:p>
          <a:p>
            <a:pPr lvl="1"/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Mixed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factorial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 ANOVA odpovídá na 3 otázky:</a:t>
            </a:r>
          </a:p>
          <a:p>
            <a:pPr algn="l">
              <a:buFont typeface="+mj-lt"/>
              <a:buAutoNum type="arabicPeriod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Hlavní efekt skupiny:</a:t>
            </a:r>
            <a:endParaRPr lang="cs-CZ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Liší se kontrolní a experimentální skupina obecně?</a:t>
            </a:r>
          </a:p>
          <a:p>
            <a:pPr algn="l">
              <a:buFont typeface="+mj-lt"/>
              <a:buAutoNum type="arabicPeriod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Hlavní efekt času:</a:t>
            </a:r>
            <a:endParaRPr lang="cs-CZ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Změnila se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depresivita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 mezi T1 a T2?</a:t>
            </a:r>
          </a:p>
          <a:p>
            <a:pPr algn="l">
              <a:buFont typeface="+mj-lt"/>
              <a:buAutoNum type="arabicPeriod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Interakce (skupina × čas):</a:t>
            </a:r>
            <a:endParaRPr lang="cs-CZ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Změnila se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depresivita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 mezi T1 a T2 jinak v každé skupině?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Příklad interpretace</a:t>
            </a:r>
          </a:p>
          <a:p>
            <a:pPr algn="l">
              <a:buFont typeface="+mj-lt"/>
              <a:buAutoNum type="arabicPeriod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Hlavní efekt skupiny:</a:t>
            </a:r>
            <a:endParaRPr lang="cs-CZ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Experimentální skupina má nižší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depresivitu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 než kontrolní skupina.</a:t>
            </a:r>
          </a:p>
          <a:p>
            <a:pPr algn="l">
              <a:buFont typeface="+mj-lt"/>
              <a:buAutoNum type="arabicPeriod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Hlavní efekt času:</a:t>
            </a:r>
            <a:endParaRPr lang="cs-CZ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Depresivita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 klesla mezi T1 a T2 ve všech skupinách.</a:t>
            </a:r>
          </a:p>
          <a:p>
            <a:pPr algn="l">
              <a:buFont typeface="+mj-lt"/>
              <a:buAutoNum type="arabicPeriod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Interakce:</a:t>
            </a:r>
            <a:endParaRPr lang="cs-CZ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Pokles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depresivity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 byl VÁRAZNĚJŠÍ v experimentální skupině.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11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EB8E14-67CB-AE7E-10D9-0411B2FB65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8353" y="4236706"/>
            <a:ext cx="10363826" cy="2533159"/>
          </a:xfrm>
        </p:spPr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cs-CZ" sz="1050" b="1" i="0" u="none" strike="noStrike" dirty="0">
                <a:solidFill>
                  <a:srgbClr val="000000"/>
                </a:solidFill>
                <a:effectLst/>
              </a:rPr>
              <a:t>Hlavní efekt skupiny:</a:t>
            </a:r>
            <a:endParaRPr lang="cs-CZ" sz="105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cs-CZ" sz="1000" b="0" i="0" u="none" strike="noStrike" dirty="0">
                <a:solidFill>
                  <a:srgbClr val="000000"/>
                </a:solidFill>
                <a:effectLst/>
              </a:rPr>
              <a:t>Experimentální skupina má obecně nižší hodnoty </a:t>
            </a:r>
            <a:r>
              <a:rPr lang="cs-CZ" sz="1000" b="0" i="0" u="none" strike="noStrike" dirty="0" err="1">
                <a:solidFill>
                  <a:srgbClr val="000000"/>
                </a:solidFill>
                <a:effectLst/>
              </a:rPr>
              <a:t>depresivity</a:t>
            </a:r>
            <a:r>
              <a:rPr lang="cs-CZ" sz="1000" b="0" i="0" u="none" strike="noStrike" dirty="0">
                <a:solidFill>
                  <a:srgbClr val="000000"/>
                </a:solidFill>
                <a:effectLst/>
              </a:rPr>
              <a:t> (po terapii má skóre 10 vs. 14 u kontrolní skupiny).</a:t>
            </a:r>
          </a:p>
          <a:p>
            <a:pPr algn="l">
              <a:buFont typeface="+mj-lt"/>
              <a:buAutoNum type="arabicPeriod"/>
            </a:pPr>
            <a:r>
              <a:rPr lang="cs-CZ" sz="1050" b="1" i="0" u="none" strike="noStrike" dirty="0">
                <a:solidFill>
                  <a:srgbClr val="000000"/>
                </a:solidFill>
                <a:effectLst/>
              </a:rPr>
              <a:t>Hlavní efekt času:</a:t>
            </a:r>
            <a:endParaRPr lang="cs-CZ" sz="1050" b="0" i="0" u="none" strike="noStrike" dirty="0">
              <a:solidFill>
                <a:srgbClr val="000000"/>
              </a:solidFill>
              <a:effectLst/>
            </a:endParaRPr>
          </a:p>
          <a:p>
            <a:pPr lvl="1" algn="l">
              <a:buFont typeface="+mj-lt"/>
              <a:buAutoNum type="arabicPeriod"/>
            </a:pPr>
            <a:r>
              <a:rPr lang="cs-CZ" sz="1000" b="0" i="0" u="none" strike="noStrike" dirty="0">
                <a:solidFill>
                  <a:srgbClr val="000000"/>
                </a:solidFill>
                <a:effectLst/>
              </a:rPr>
              <a:t>Obě skupiny vykazují pokles </a:t>
            </a:r>
            <a:r>
              <a:rPr lang="cs-CZ" sz="1000" b="0" i="0" u="none" strike="noStrike" dirty="0" err="1">
                <a:solidFill>
                  <a:srgbClr val="000000"/>
                </a:solidFill>
                <a:effectLst/>
              </a:rPr>
              <a:t>depresivity</a:t>
            </a:r>
            <a:r>
              <a:rPr lang="cs-CZ" sz="1000" b="0" i="0" u="none" strike="noStrike" dirty="0">
                <a:solidFill>
                  <a:srgbClr val="000000"/>
                </a:solidFill>
                <a:effectLst/>
              </a:rPr>
              <a:t> mezi T1 a T2 (kontrolní o 1 bod, experimentální o 6 bodů).</a:t>
            </a:r>
          </a:p>
          <a:p>
            <a:pPr algn="l">
              <a:buFont typeface="+mj-lt"/>
              <a:buAutoNum type="arabicPeriod"/>
            </a:pPr>
            <a:r>
              <a:rPr lang="cs-CZ" sz="1050" b="1" i="0" u="none" strike="noStrike" dirty="0">
                <a:solidFill>
                  <a:srgbClr val="000000"/>
                </a:solidFill>
                <a:effectLst/>
              </a:rPr>
              <a:t>Interakce (skupina × čas):</a:t>
            </a:r>
            <a:endParaRPr lang="cs-CZ" sz="105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cs-CZ" sz="1000" b="0" i="0" u="none" strike="noStrike" dirty="0">
                <a:solidFill>
                  <a:srgbClr val="000000"/>
                </a:solidFill>
                <a:effectLst/>
              </a:rPr>
              <a:t>Sklon čar je odlišný: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cs-CZ" sz="900" b="0" i="0" u="none" strike="noStrike" dirty="0">
                <a:solidFill>
                  <a:srgbClr val="000000"/>
                </a:solidFill>
                <a:effectLst/>
              </a:rPr>
              <a:t>Kontrolní skupina má téměř plochý pokles (malá změna).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cs-CZ" sz="900" b="0" i="0" u="none" strike="noStrike" dirty="0">
                <a:solidFill>
                  <a:srgbClr val="000000"/>
                </a:solidFill>
                <a:effectLst/>
              </a:rPr>
              <a:t>Experimentální skupina ukazuje výrazný pokles (strmější čára).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cs-CZ" sz="1000" b="0" i="0" u="none" strike="noStrike" dirty="0">
                <a:solidFill>
                  <a:srgbClr val="000000"/>
                </a:solidFill>
                <a:effectLst/>
              </a:rPr>
              <a:t>To znamená, že účinnost terapie závisí na skupině - v experimentální skupině byla terapie mnohem efektivnější než v kontrolní.</a:t>
            </a:r>
          </a:p>
          <a:p>
            <a:endParaRPr lang="cs-CZ" sz="1050" dirty="0"/>
          </a:p>
        </p:txBody>
      </p:sp>
      <p:pic>
        <p:nvPicPr>
          <p:cNvPr id="9218" name="Picture 2" descr="Výstupný obrázok">
            <a:extLst>
              <a:ext uri="{FF2B5EF4-FFF2-40B4-BE49-F238E27FC236}">
                <a16:creationId xmlns:a16="http://schemas.microsoft.com/office/drawing/2014/main" id="{4C63504A-F85B-37DE-3056-20F9E66FC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88135"/>
            <a:ext cx="6480411" cy="403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49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4653FC8-20F2-A4B8-82ED-3507E6FD004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5859719"/>
              </p:ext>
            </p:extLst>
          </p:nvPr>
        </p:nvGraphicFramePr>
        <p:xfrm>
          <a:off x="724272" y="237374"/>
          <a:ext cx="10363200" cy="3409950"/>
        </p:xfrm>
        <a:graphic>
          <a:graphicData uri="http://schemas.openxmlformats.org/drawingml/2006/table">
            <a:tbl>
              <a:tblPr/>
              <a:tblGrid>
                <a:gridCol w="1062892">
                  <a:extLst>
                    <a:ext uri="{9D8B030D-6E8A-4147-A177-3AD203B41FA5}">
                      <a16:colId xmlns:a16="http://schemas.microsoft.com/office/drawing/2014/main" val="95483568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2669949827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3226560009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4001839749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2709374447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2182283755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2145578245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683499161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1743630367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2693880885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3203880430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1976103625"/>
                    </a:ext>
                  </a:extLst>
                </a:gridCol>
              </a:tblGrid>
              <a:tr h="0">
                <a:tc gridSpan="12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Contingency Tables</a:t>
                      </a: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10072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choice_2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88195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choice_1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clubs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diamonds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hearts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spades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Total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030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clubs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35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0901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diamonds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20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13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14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51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96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hearts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20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18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23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64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8634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spades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18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13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15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50</a:t>
                      </a:r>
                    </a:p>
                  </a:txBody>
                  <a:tcPr marL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5595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Total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68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44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41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47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200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081037"/>
                  </a:ext>
                </a:extLst>
              </a:tr>
              <a:tr h="0">
                <a:tc gridSpan="1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33821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F635833-3F86-4747-A9F0-FA859D548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72" y="2365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49DE9F38-F4FA-A2FA-344E-25C7D817D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224931"/>
              </p:ext>
            </p:extLst>
          </p:nvPr>
        </p:nvGraphicFramePr>
        <p:xfrm>
          <a:off x="724272" y="4073079"/>
          <a:ext cx="10363200" cy="1790700"/>
        </p:xfrm>
        <a:graphic>
          <a:graphicData uri="http://schemas.openxmlformats.org/drawingml/2006/table">
            <a:tbl>
              <a:tblPr/>
              <a:tblGrid>
                <a:gridCol w="1594338">
                  <a:extLst>
                    <a:ext uri="{9D8B030D-6E8A-4147-A177-3AD203B41FA5}">
                      <a16:colId xmlns:a16="http://schemas.microsoft.com/office/drawing/2014/main" val="3454390427"/>
                    </a:ext>
                  </a:extLst>
                </a:gridCol>
                <a:gridCol w="996462">
                  <a:extLst>
                    <a:ext uri="{9D8B030D-6E8A-4147-A177-3AD203B41FA5}">
                      <a16:colId xmlns:a16="http://schemas.microsoft.com/office/drawing/2014/main" val="2652721751"/>
                    </a:ext>
                  </a:extLst>
                </a:gridCol>
                <a:gridCol w="1594338">
                  <a:extLst>
                    <a:ext uri="{9D8B030D-6E8A-4147-A177-3AD203B41FA5}">
                      <a16:colId xmlns:a16="http://schemas.microsoft.com/office/drawing/2014/main" val="3484707822"/>
                    </a:ext>
                  </a:extLst>
                </a:gridCol>
                <a:gridCol w="996462">
                  <a:extLst>
                    <a:ext uri="{9D8B030D-6E8A-4147-A177-3AD203B41FA5}">
                      <a16:colId xmlns:a16="http://schemas.microsoft.com/office/drawing/2014/main" val="3944003717"/>
                    </a:ext>
                  </a:extLst>
                </a:gridCol>
                <a:gridCol w="1594338">
                  <a:extLst>
                    <a:ext uri="{9D8B030D-6E8A-4147-A177-3AD203B41FA5}">
                      <a16:colId xmlns:a16="http://schemas.microsoft.com/office/drawing/2014/main" val="1702936416"/>
                    </a:ext>
                  </a:extLst>
                </a:gridCol>
                <a:gridCol w="996462">
                  <a:extLst>
                    <a:ext uri="{9D8B030D-6E8A-4147-A177-3AD203B41FA5}">
                      <a16:colId xmlns:a16="http://schemas.microsoft.com/office/drawing/2014/main" val="3277599332"/>
                    </a:ext>
                  </a:extLst>
                </a:gridCol>
                <a:gridCol w="1594338">
                  <a:extLst>
                    <a:ext uri="{9D8B030D-6E8A-4147-A177-3AD203B41FA5}">
                      <a16:colId xmlns:a16="http://schemas.microsoft.com/office/drawing/2014/main" val="612856014"/>
                    </a:ext>
                  </a:extLst>
                </a:gridCol>
                <a:gridCol w="996462">
                  <a:extLst>
                    <a:ext uri="{9D8B030D-6E8A-4147-A177-3AD203B41FA5}">
                      <a16:colId xmlns:a16="http://schemas.microsoft.com/office/drawing/2014/main" val="3406519969"/>
                    </a:ext>
                  </a:extLst>
                </a:gridCol>
              </a:tblGrid>
              <a:tr h="0">
                <a:tc gridSpan="8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l-GR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χ² </a:t>
                      </a:r>
                      <a:r>
                        <a:rPr lang="sk-SK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Tests</a:t>
                      </a: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67019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Value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356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l-GR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χ²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29.24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&lt; .001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117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200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561821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562670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84F98D68-DA70-E85C-F416-1C6B8716F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72" y="40722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47324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9768117F-7ECF-FFC8-18B3-F9DDFAF38C9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39253176"/>
              </p:ext>
            </p:extLst>
          </p:nvPr>
        </p:nvGraphicFramePr>
        <p:xfrm>
          <a:off x="667312" y="578141"/>
          <a:ext cx="10501435" cy="1878502"/>
        </p:xfrm>
        <a:graphic>
          <a:graphicData uri="http://schemas.openxmlformats.org/drawingml/2006/table">
            <a:tbl>
              <a:tblPr/>
              <a:tblGrid>
                <a:gridCol w="923203">
                  <a:extLst>
                    <a:ext uri="{9D8B030D-6E8A-4147-A177-3AD203B41FA5}">
                      <a16:colId xmlns:a16="http://schemas.microsoft.com/office/drawing/2014/main" val="2441368001"/>
                    </a:ext>
                  </a:extLst>
                </a:gridCol>
                <a:gridCol w="577002">
                  <a:extLst>
                    <a:ext uri="{9D8B030D-6E8A-4147-A177-3AD203B41FA5}">
                      <a16:colId xmlns:a16="http://schemas.microsoft.com/office/drawing/2014/main" val="2654382354"/>
                    </a:ext>
                  </a:extLst>
                </a:gridCol>
                <a:gridCol w="923203">
                  <a:extLst>
                    <a:ext uri="{9D8B030D-6E8A-4147-A177-3AD203B41FA5}">
                      <a16:colId xmlns:a16="http://schemas.microsoft.com/office/drawing/2014/main" val="1044000780"/>
                    </a:ext>
                  </a:extLst>
                </a:gridCol>
                <a:gridCol w="577002">
                  <a:extLst>
                    <a:ext uri="{9D8B030D-6E8A-4147-A177-3AD203B41FA5}">
                      <a16:colId xmlns:a16="http://schemas.microsoft.com/office/drawing/2014/main" val="2035464921"/>
                    </a:ext>
                  </a:extLst>
                </a:gridCol>
                <a:gridCol w="923203">
                  <a:extLst>
                    <a:ext uri="{9D8B030D-6E8A-4147-A177-3AD203B41FA5}">
                      <a16:colId xmlns:a16="http://schemas.microsoft.com/office/drawing/2014/main" val="3710558050"/>
                    </a:ext>
                  </a:extLst>
                </a:gridCol>
                <a:gridCol w="577002">
                  <a:extLst>
                    <a:ext uri="{9D8B030D-6E8A-4147-A177-3AD203B41FA5}">
                      <a16:colId xmlns:a16="http://schemas.microsoft.com/office/drawing/2014/main" val="557343825"/>
                    </a:ext>
                  </a:extLst>
                </a:gridCol>
                <a:gridCol w="923203">
                  <a:extLst>
                    <a:ext uri="{9D8B030D-6E8A-4147-A177-3AD203B41FA5}">
                      <a16:colId xmlns:a16="http://schemas.microsoft.com/office/drawing/2014/main" val="2379485403"/>
                    </a:ext>
                  </a:extLst>
                </a:gridCol>
                <a:gridCol w="577002">
                  <a:extLst>
                    <a:ext uri="{9D8B030D-6E8A-4147-A177-3AD203B41FA5}">
                      <a16:colId xmlns:a16="http://schemas.microsoft.com/office/drawing/2014/main" val="3464770789"/>
                    </a:ext>
                  </a:extLst>
                </a:gridCol>
                <a:gridCol w="923203">
                  <a:extLst>
                    <a:ext uri="{9D8B030D-6E8A-4147-A177-3AD203B41FA5}">
                      <a16:colId xmlns:a16="http://schemas.microsoft.com/office/drawing/2014/main" val="1621487652"/>
                    </a:ext>
                  </a:extLst>
                </a:gridCol>
                <a:gridCol w="577002">
                  <a:extLst>
                    <a:ext uri="{9D8B030D-6E8A-4147-A177-3AD203B41FA5}">
                      <a16:colId xmlns:a16="http://schemas.microsoft.com/office/drawing/2014/main" val="449411835"/>
                    </a:ext>
                  </a:extLst>
                </a:gridCol>
                <a:gridCol w="923203">
                  <a:extLst>
                    <a:ext uri="{9D8B030D-6E8A-4147-A177-3AD203B41FA5}">
                      <a16:colId xmlns:a16="http://schemas.microsoft.com/office/drawing/2014/main" val="3621301659"/>
                    </a:ext>
                  </a:extLst>
                </a:gridCol>
                <a:gridCol w="577002">
                  <a:extLst>
                    <a:ext uri="{9D8B030D-6E8A-4147-A177-3AD203B41FA5}">
                      <a16:colId xmlns:a16="http://schemas.microsoft.com/office/drawing/2014/main" val="2659261839"/>
                    </a:ext>
                  </a:extLst>
                </a:gridCol>
                <a:gridCol w="923203">
                  <a:extLst>
                    <a:ext uri="{9D8B030D-6E8A-4147-A177-3AD203B41FA5}">
                      <a16:colId xmlns:a16="http://schemas.microsoft.com/office/drawing/2014/main" val="3557393864"/>
                    </a:ext>
                  </a:extLst>
                </a:gridCol>
                <a:gridCol w="577002">
                  <a:extLst>
                    <a:ext uri="{9D8B030D-6E8A-4147-A177-3AD203B41FA5}">
                      <a16:colId xmlns:a16="http://schemas.microsoft.com/office/drawing/2014/main" val="3321026394"/>
                    </a:ext>
                  </a:extLst>
                </a:gridCol>
              </a:tblGrid>
              <a:tr h="265576">
                <a:tc gridSpan="14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Group Descriptives</a:t>
                      </a: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863943"/>
                  </a:ext>
                </a:extLst>
              </a:tr>
              <a:tr h="265576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Group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Median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SD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551101"/>
                  </a:ext>
                </a:extLst>
              </a:tr>
              <a:tr h="487852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Anastasia</a:t>
                      </a:r>
                      <a:endParaRPr lang="sk-SK" sz="14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15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74.53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76.00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9.00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2.32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69926"/>
                  </a:ext>
                </a:extLst>
              </a:tr>
              <a:tr h="487852">
                <a:tc gridSpan="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Bernadette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18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69.06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69.00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5.77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1.36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905998"/>
                  </a:ext>
                </a:extLst>
              </a:tr>
              <a:tr h="265576">
                <a:tc gridSpan="14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6498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D800820-E969-8252-1D42-303F83094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A3C8DAE5-1CB7-FD2D-D1A9-F95B15486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732890"/>
              </p:ext>
            </p:extLst>
          </p:nvPr>
        </p:nvGraphicFramePr>
        <p:xfrm>
          <a:off x="410079" y="2577584"/>
          <a:ext cx="10363200" cy="1333500"/>
        </p:xfrm>
        <a:graphic>
          <a:graphicData uri="http://schemas.openxmlformats.org/drawingml/2006/table">
            <a:tbl>
              <a:tblPr/>
              <a:tblGrid>
                <a:gridCol w="1275471">
                  <a:extLst>
                    <a:ext uri="{9D8B030D-6E8A-4147-A177-3AD203B41FA5}">
                      <a16:colId xmlns:a16="http://schemas.microsoft.com/office/drawing/2014/main" val="2314962352"/>
                    </a:ext>
                  </a:extLst>
                </a:gridCol>
                <a:gridCol w="797169">
                  <a:extLst>
                    <a:ext uri="{9D8B030D-6E8A-4147-A177-3AD203B41FA5}">
                      <a16:colId xmlns:a16="http://schemas.microsoft.com/office/drawing/2014/main" val="2475498504"/>
                    </a:ext>
                  </a:extLst>
                </a:gridCol>
                <a:gridCol w="1275471">
                  <a:extLst>
                    <a:ext uri="{9D8B030D-6E8A-4147-A177-3AD203B41FA5}">
                      <a16:colId xmlns:a16="http://schemas.microsoft.com/office/drawing/2014/main" val="1631313800"/>
                    </a:ext>
                  </a:extLst>
                </a:gridCol>
                <a:gridCol w="797169">
                  <a:extLst>
                    <a:ext uri="{9D8B030D-6E8A-4147-A177-3AD203B41FA5}">
                      <a16:colId xmlns:a16="http://schemas.microsoft.com/office/drawing/2014/main" val="3537863576"/>
                    </a:ext>
                  </a:extLst>
                </a:gridCol>
                <a:gridCol w="1275471">
                  <a:extLst>
                    <a:ext uri="{9D8B030D-6E8A-4147-A177-3AD203B41FA5}">
                      <a16:colId xmlns:a16="http://schemas.microsoft.com/office/drawing/2014/main" val="1331689580"/>
                    </a:ext>
                  </a:extLst>
                </a:gridCol>
                <a:gridCol w="797169">
                  <a:extLst>
                    <a:ext uri="{9D8B030D-6E8A-4147-A177-3AD203B41FA5}">
                      <a16:colId xmlns:a16="http://schemas.microsoft.com/office/drawing/2014/main" val="512974727"/>
                    </a:ext>
                  </a:extLst>
                </a:gridCol>
                <a:gridCol w="1275471">
                  <a:extLst>
                    <a:ext uri="{9D8B030D-6E8A-4147-A177-3AD203B41FA5}">
                      <a16:colId xmlns:a16="http://schemas.microsoft.com/office/drawing/2014/main" val="3841702711"/>
                    </a:ext>
                  </a:extLst>
                </a:gridCol>
                <a:gridCol w="797169">
                  <a:extLst>
                    <a:ext uri="{9D8B030D-6E8A-4147-A177-3AD203B41FA5}">
                      <a16:colId xmlns:a16="http://schemas.microsoft.com/office/drawing/2014/main" val="3837756468"/>
                    </a:ext>
                  </a:extLst>
                </a:gridCol>
                <a:gridCol w="1275471">
                  <a:extLst>
                    <a:ext uri="{9D8B030D-6E8A-4147-A177-3AD203B41FA5}">
                      <a16:colId xmlns:a16="http://schemas.microsoft.com/office/drawing/2014/main" val="2848297174"/>
                    </a:ext>
                  </a:extLst>
                </a:gridCol>
                <a:gridCol w="797169">
                  <a:extLst>
                    <a:ext uri="{9D8B030D-6E8A-4147-A177-3AD203B41FA5}">
                      <a16:colId xmlns:a16="http://schemas.microsoft.com/office/drawing/2014/main" val="214675540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Homogeneity of Variances Test (Levene's)</a:t>
                      </a: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16152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df2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4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2.49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31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0.125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889958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 b="0" i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Note.</a:t>
                      </a: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A low p-value suggests a violation of the assumption of equal variances</a:t>
                      </a: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252864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113954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2D49751D-77B9-9462-2F33-D3A2EAE7D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93" y="25328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5430663A-03D1-1541-A03B-5E4DFB20C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787051"/>
              </p:ext>
            </p:extLst>
          </p:nvPr>
        </p:nvGraphicFramePr>
        <p:xfrm>
          <a:off x="139868" y="3973417"/>
          <a:ext cx="11912263" cy="2709538"/>
        </p:xfrm>
        <a:graphic>
          <a:graphicData uri="http://schemas.openxmlformats.org/drawingml/2006/table">
            <a:tbl>
              <a:tblPr/>
              <a:tblGrid>
                <a:gridCol w="666419">
                  <a:extLst>
                    <a:ext uri="{9D8B030D-6E8A-4147-A177-3AD203B41FA5}">
                      <a16:colId xmlns:a16="http://schemas.microsoft.com/office/drawing/2014/main" val="3922966205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23856585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743211733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3915094252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1356648596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3833774767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3304136553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973285539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2301513818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3923806042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2788546518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890500619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1592143537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1939363193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1287414340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594645776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2380255676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4263082184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3166902421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4278720573"/>
                    </a:ext>
                  </a:extLst>
                </a:gridCol>
                <a:gridCol w="666419">
                  <a:extLst>
                    <a:ext uri="{9D8B030D-6E8A-4147-A177-3AD203B41FA5}">
                      <a16:colId xmlns:a16="http://schemas.microsoft.com/office/drawing/2014/main" val="3211883339"/>
                    </a:ext>
                  </a:extLst>
                </a:gridCol>
                <a:gridCol w="416514">
                  <a:extLst>
                    <a:ext uri="{9D8B030D-6E8A-4147-A177-3AD203B41FA5}">
                      <a16:colId xmlns:a16="http://schemas.microsoft.com/office/drawing/2014/main" val="2110994949"/>
                    </a:ext>
                  </a:extLst>
                </a:gridCol>
              </a:tblGrid>
              <a:tr h="263548">
                <a:tc gridSpan="22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Independent Samples T-Test</a:t>
                      </a: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9134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439780"/>
                  </a:ext>
                </a:extLst>
              </a:tr>
              <a:tr h="470940">
                <a:tc gridSpan="14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95% Confidence Interval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640975"/>
                  </a:ext>
                </a:extLst>
              </a:tr>
              <a:tr h="678333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Statistic</a:t>
                      </a:r>
                      <a:endParaRPr lang="sk-SK" sz="14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 difference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SE difference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Lower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Upper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Effect Size</a:t>
                      </a:r>
                    </a:p>
                  </a:txBody>
                  <a:tcPr marL="74278" marR="74278" marT="37139" marB="371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712324"/>
                  </a:ext>
                </a:extLst>
              </a:tr>
              <a:tr h="734488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Student's</a:t>
                      </a:r>
                      <a:r>
                        <a:rPr lang="sk-SK" sz="14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t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2.12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31.00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0.043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5.48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2.59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0.20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10.76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Cohen's d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0.74</a:t>
                      </a:r>
                    </a:p>
                  </a:txBody>
                  <a:tcPr marL="74278" marR="89134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8570" marR="74278" marT="74278" marB="7427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6866"/>
                  </a:ext>
                </a:extLst>
              </a:tr>
              <a:tr h="263549">
                <a:tc gridSpan="2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400" b="0" i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Note.</a:t>
                      </a: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Hₐ </a:t>
                      </a:r>
                      <a:r>
                        <a:rPr lang="el-GR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μ </a:t>
                      </a:r>
                      <a:r>
                        <a:rPr lang="sk-SK" sz="1400" baseline="-25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Anastasia</a:t>
                      </a:r>
                      <a:r>
                        <a:rPr lang="sk-SK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≠ </a:t>
                      </a:r>
                      <a:r>
                        <a:rPr lang="el-GR" sz="14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μ </a:t>
                      </a:r>
                      <a:r>
                        <a:rPr lang="sk-SK" sz="1400" baseline="-25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Bernadette</a:t>
                      </a:r>
                      <a:endParaRPr lang="sk-SK" sz="14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4278" marR="74278" marT="55709" marB="1857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819050"/>
                  </a:ext>
                </a:extLst>
              </a:tr>
              <a:tr h="235471">
                <a:tc gridSpan="2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4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4278" marR="74278" marT="18570" marB="185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770859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1DEEFFBE-5DCF-F329-95E8-0FB2B577A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56" y="3911084"/>
            <a:ext cx="143769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321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38589CA1-E98A-DFEA-7BA5-C98CA781F9B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90499181"/>
              </p:ext>
            </p:extLst>
          </p:nvPr>
        </p:nvGraphicFramePr>
        <p:xfrm>
          <a:off x="526093" y="751412"/>
          <a:ext cx="11022907" cy="2396490"/>
        </p:xfrm>
        <a:graphic>
          <a:graphicData uri="http://schemas.openxmlformats.org/drawingml/2006/table">
            <a:tbl>
              <a:tblPr/>
              <a:tblGrid>
                <a:gridCol w="969046">
                  <a:extLst>
                    <a:ext uri="{9D8B030D-6E8A-4147-A177-3AD203B41FA5}">
                      <a16:colId xmlns:a16="http://schemas.microsoft.com/office/drawing/2014/main" val="2339437990"/>
                    </a:ext>
                  </a:extLst>
                </a:gridCol>
                <a:gridCol w="605655">
                  <a:extLst>
                    <a:ext uri="{9D8B030D-6E8A-4147-A177-3AD203B41FA5}">
                      <a16:colId xmlns:a16="http://schemas.microsoft.com/office/drawing/2014/main" val="1631000769"/>
                    </a:ext>
                  </a:extLst>
                </a:gridCol>
                <a:gridCol w="969046">
                  <a:extLst>
                    <a:ext uri="{9D8B030D-6E8A-4147-A177-3AD203B41FA5}">
                      <a16:colId xmlns:a16="http://schemas.microsoft.com/office/drawing/2014/main" val="2547478737"/>
                    </a:ext>
                  </a:extLst>
                </a:gridCol>
                <a:gridCol w="605655">
                  <a:extLst>
                    <a:ext uri="{9D8B030D-6E8A-4147-A177-3AD203B41FA5}">
                      <a16:colId xmlns:a16="http://schemas.microsoft.com/office/drawing/2014/main" val="832302548"/>
                    </a:ext>
                  </a:extLst>
                </a:gridCol>
                <a:gridCol w="969046">
                  <a:extLst>
                    <a:ext uri="{9D8B030D-6E8A-4147-A177-3AD203B41FA5}">
                      <a16:colId xmlns:a16="http://schemas.microsoft.com/office/drawing/2014/main" val="2171365933"/>
                    </a:ext>
                  </a:extLst>
                </a:gridCol>
                <a:gridCol w="605655">
                  <a:extLst>
                    <a:ext uri="{9D8B030D-6E8A-4147-A177-3AD203B41FA5}">
                      <a16:colId xmlns:a16="http://schemas.microsoft.com/office/drawing/2014/main" val="1610084292"/>
                    </a:ext>
                  </a:extLst>
                </a:gridCol>
                <a:gridCol w="969046">
                  <a:extLst>
                    <a:ext uri="{9D8B030D-6E8A-4147-A177-3AD203B41FA5}">
                      <a16:colId xmlns:a16="http://schemas.microsoft.com/office/drawing/2014/main" val="2228966368"/>
                    </a:ext>
                  </a:extLst>
                </a:gridCol>
                <a:gridCol w="605655">
                  <a:extLst>
                    <a:ext uri="{9D8B030D-6E8A-4147-A177-3AD203B41FA5}">
                      <a16:colId xmlns:a16="http://schemas.microsoft.com/office/drawing/2014/main" val="2628394025"/>
                    </a:ext>
                  </a:extLst>
                </a:gridCol>
                <a:gridCol w="969046">
                  <a:extLst>
                    <a:ext uri="{9D8B030D-6E8A-4147-A177-3AD203B41FA5}">
                      <a16:colId xmlns:a16="http://schemas.microsoft.com/office/drawing/2014/main" val="1646605590"/>
                    </a:ext>
                  </a:extLst>
                </a:gridCol>
                <a:gridCol w="605655">
                  <a:extLst>
                    <a:ext uri="{9D8B030D-6E8A-4147-A177-3AD203B41FA5}">
                      <a16:colId xmlns:a16="http://schemas.microsoft.com/office/drawing/2014/main" val="475177942"/>
                    </a:ext>
                  </a:extLst>
                </a:gridCol>
                <a:gridCol w="969046">
                  <a:extLst>
                    <a:ext uri="{9D8B030D-6E8A-4147-A177-3AD203B41FA5}">
                      <a16:colId xmlns:a16="http://schemas.microsoft.com/office/drawing/2014/main" val="1213611276"/>
                    </a:ext>
                  </a:extLst>
                </a:gridCol>
                <a:gridCol w="605655">
                  <a:extLst>
                    <a:ext uri="{9D8B030D-6E8A-4147-A177-3AD203B41FA5}">
                      <a16:colId xmlns:a16="http://schemas.microsoft.com/office/drawing/2014/main" val="916367964"/>
                    </a:ext>
                  </a:extLst>
                </a:gridCol>
                <a:gridCol w="969046">
                  <a:extLst>
                    <a:ext uri="{9D8B030D-6E8A-4147-A177-3AD203B41FA5}">
                      <a16:colId xmlns:a16="http://schemas.microsoft.com/office/drawing/2014/main" val="2231259767"/>
                    </a:ext>
                  </a:extLst>
                </a:gridCol>
                <a:gridCol w="605655">
                  <a:extLst>
                    <a:ext uri="{9D8B030D-6E8A-4147-A177-3AD203B41FA5}">
                      <a16:colId xmlns:a16="http://schemas.microsoft.com/office/drawing/2014/main" val="873430216"/>
                    </a:ext>
                  </a:extLst>
                </a:gridCol>
              </a:tblGrid>
              <a:tr h="350520">
                <a:tc gridSpan="14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 b="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ANOVA - </a:t>
                      </a:r>
                      <a:r>
                        <a:rPr lang="sk-SK" sz="1800" b="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</a:t>
                      </a:r>
                      <a:endParaRPr lang="sk-SK" sz="18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027071"/>
                  </a:ext>
                </a:extLst>
              </a:tr>
              <a:tr h="62484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Sum of Squares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 Square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l-GR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η²</a:t>
                      </a: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955372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tutor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245.50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245.50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4.48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0.043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0.13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152889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Residuals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1700.68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31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54.86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2865"/>
                  </a:ext>
                </a:extLst>
              </a:tr>
              <a:tr h="350520">
                <a:tc gridSpan="14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371379"/>
                  </a:ext>
                </a:extLst>
              </a:tr>
            </a:tbl>
          </a:graphicData>
        </a:graphic>
      </p:graphicFrame>
      <p:pic>
        <p:nvPicPr>
          <p:cNvPr id="5123" name="Picture 3" descr="Sage Research Methods - The SAGE Encyclopedia of Communication Research  Methods - Effect Sizes">
            <a:extLst>
              <a:ext uri="{FF2B5EF4-FFF2-40B4-BE49-F238E27FC236}">
                <a16:creationId xmlns:a16="http://schemas.microsoft.com/office/drawing/2014/main" id="{D98AFEB9-4628-7752-D981-0D5B05AD7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053" y="3043825"/>
            <a:ext cx="5567725" cy="371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35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9A84A13C-3F43-C680-BAD5-4A2436B8E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51457"/>
              </p:ext>
            </p:extLst>
          </p:nvPr>
        </p:nvGraphicFramePr>
        <p:xfrm>
          <a:off x="588724" y="253893"/>
          <a:ext cx="10363200" cy="1257300"/>
        </p:xfrm>
        <a:graphic>
          <a:graphicData uri="http://schemas.openxmlformats.org/drawingml/2006/table">
            <a:tbl>
              <a:tblPr/>
              <a:tblGrid>
                <a:gridCol w="1062892">
                  <a:extLst>
                    <a:ext uri="{9D8B030D-6E8A-4147-A177-3AD203B41FA5}">
                      <a16:colId xmlns:a16="http://schemas.microsoft.com/office/drawing/2014/main" val="290565300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1877828558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4269617878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1274750127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403070356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1793502598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3988044960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3781078097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711035826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1903591897"/>
                    </a:ext>
                  </a:extLst>
                </a:gridCol>
                <a:gridCol w="1062892">
                  <a:extLst>
                    <a:ext uri="{9D8B030D-6E8A-4147-A177-3AD203B41FA5}">
                      <a16:colId xmlns:a16="http://schemas.microsoft.com/office/drawing/2014/main" val="3464900763"/>
                    </a:ext>
                  </a:extLst>
                </a:gridCol>
                <a:gridCol w="664308">
                  <a:extLst>
                    <a:ext uri="{9D8B030D-6E8A-4147-A177-3AD203B41FA5}">
                      <a16:colId xmlns:a16="http://schemas.microsoft.com/office/drawing/2014/main" val="2745873188"/>
                    </a:ext>
                  </a:extLst>
                </a:gridCol>
              </a:tblGrid>
              <a:tr h="0">
                <a:tc gridSpan="12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Descriptives</a:t>
                      </a: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61973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Median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SD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844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grade_test1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56.98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57.70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6.62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1.48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295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grade_test2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20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58.38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59.70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6.41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1.43</a:t>
                      </a:r>
                    </a:p>
                  </a:txBody>
                  <a:tcPr marL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395960"/>
                  </a:ext>
                </a:extLst>
              </a:tr>
              <a:tr h="0">
                <a:tc gridSpan="12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4898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5648545-0E29-35FF-21ED-7A58236D9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724" y="2543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0A483A4A-10F4-FA5A-7635-A38F9C21C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743146"/>
              </p:ext>
            </p:extLst>
          </p:nvPr>
        </p:nvGraphicFramePr>
        <p:xfrm>
          <a:off x="588722" y="1592156"/>
          <a:ext cx="10363202" cy="2065020"/>
        </p:xfrm>
        <a:graphic>
          <a:graphicData uri="http://schemas.openxmlformats.org/drawingml/2006/table">
            <a:tbl>
              <a:tblPr/>
              <a:tblGrid>
                <a:gridCol w="1248183">
                  <a:extLst>
                    <a:ext uri="{9D8B030D-6E8A-4147-A177-3AD203B41FA5}">
                      <a16:colId xmlns:a16="http://schemas.microsoft.com/office/drawing/2014/main" val="1519128162"/>
                    </a:ext>
                  </a:extLst>
                </a:gridCol>
                <a:gridCol w="780114">
                  <a:extLst>
                    <a:ext uri="{9D8B030D-6E8A-4147-A177-3AD203B41FA5}">
                      <a16:colId xmlns:a16="http://schemas.microsoft.com/office/drawing/2014/main" val="3008772970"/>
                    </a:ext>
                  </a:extLst>
                </a:gridCol>
                <a:gridCol w="1001831">
                  <a:extLst>
                    <a:ext uri="{9D8B030D-6E8A-4147-A177-3AD203B41FA5}">
                      <a16:colId xmlns:a16="http://schemas.microsoft.com/office/drawing/2014/main" val="2099359313"/>
                    </a:ext>
                  </a:extLst>
                </a:gridCol>
                <a:gridCol w="1248183">
                  <a:extLst>
                    <a:ext uri="{9D8B030D-6E8A-4147-A177-3AD203B41FA5}">
                      <a16:colId xmlns:a16="http://schemas.microsoft.com/office/drawing/2014/main" val="1881500435"/>
                    </a:ext>
                  </a:extLst>
                </a:gridCol>
                <a:gridCol w="1248183">
                  <a:extLst>
                    <a:ext uri="{9D8B030D-6E8A-4147-A177-3AD203B41FA5}">
                      <a16:colId xmlns:a16="http://schemas.microsoft.com/office/drawing/2014/main" val="736986364"/>
                    </a:ext>
                  </a:extLst>
                </a:gridCol>
                <a:gridCol w="780114">
                  <a:extLst>
                    <a:ext uri="{9D8B030D-6E8A-4147-A177-3AD203B41FA5}">
                      <a16:colId xmlns:a16="http://schemas.microsoft.com/office/drawing/2014/main" val="2389104421"/>
                    </a:ext>
                  </a:extLst>
                </a:gridCol>
                <a:gridCol w="1248183">
                  <a:extLst>
                    <a:ext uri="{9D8B030D-6E8A-4147-A177-3AD203B41FA5}">
                      <a16:colId xmlns:a16="http://schemas.microsoft.com/office/drawing/2014/main" val="1519201492"/>
                    </a:ext>
                  </a:extLst>
                </a:gridCol>
                <a:gridCol w="780114">
                  <a:extLst>
                    <a:ext uri="{9D8B030D-6E8A-4147-A177-3AD203B41FA5}">
                      <a16:colId xmlns:a16="http://schemas.microsoft.com/office/drawing/2014/main" val="758718230"/>
                    </a:ext>
                  </a:extLst>
                </a:gridCol>
                <a:gridCol w="1248183">
                  <a:extLst>
                    <a:ext uri="{9D8B030D-6E8A-4147-A177-3AD203B41FA5}">
                      <a16:colId xmlns:a16="http://schemas.microsoft.com/office/drawing/2014/main" val="4190129283"/>
                    </a:ext>
                  </a:extLst>
                </a:gridCol>
                <a:gridCol w="780114">
                  <a:extLst>
                    <a:ext uri="{9D8B030D-6E8A-4147-A177-3AD203B41FA5}">
                      <a16:colId xmlns:a16="http://schemas.microsoft.com/office/drawing/2014/main" val="3795572169"/>
                    </a:ext>
                  </a:extLst>
                </a:gridCol>
              </a:tblGrid>
              <a:tr h="350520">
                <a:tc gridSpan="10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Normality Test (Shapiro-Wilk)</a:t>
                      </a: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327403"/>
                  </a:ext>
                </a:extLst>
              </a:tr>
              <a:tr h="35052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81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W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76098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grade_test1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</a:t>
                      </a:r>
                    </a:p>
                  </a:txBody>
                  <a:tcPr marL="381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grade_test2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0.97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0.678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4712"/>
                  </a:ext>
                </a:extLst>
              </a:tr>
              <a:tr h="350520">
                <a:tc gridSpan="10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200" b="0" i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Note.</a:t>
                      </a:r>
                      <a:r>
                        <a:rPr lang="sk-SK" sz="12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A low p-value suggests a violation of the assumption of normality</a:t>
                      </a: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211962"/>
                  </a:ext>
                </a:extLst>
              </a:tr>
              <a:tr h="312420">
                <a:tc gridSpan="10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2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46134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833EF11C-AEC0-6C94-1E64-63ACD6946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723" y="229529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66F9C2FC-5AB3-C7E2-471D-5320D31AA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96311"/>
              </p:ext>
            </p:extLst>
          </p:nvPr>
        </p:nvGraphicFramePr>
        <p:xfrm>
          <a:off x="207722" y="3536605"/>
          <a:ext cx="11984280" cy="3071787"/>
        </p:xfrm>
        <a:graphic>
          <a:graphicData uri="http://schemas.openxmlformats.org/drawingml/2006/table">
            <a:tbl>
              <a:tblPr/>
              <a:tblGrid>
                <a:gridCol w="614578">
                  <a:extLst>
                    <a:ext uri="{9D8B030D-6E8A-4147-A177-3AD203B41FA5}">
                      <a16:colId xmlns:a16="http://schemas.microsoft.com/office/drawing/2014/main" val="1701311333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2957851222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2026343365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493812995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3911559007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1581792718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27438579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4109252667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1440814698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1125475035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3207279599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2231593017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1962150718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2268929476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3066123895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2991595273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2271671680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990767904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140580765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3851826741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245441617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3398717971"/>
                    </a:ext>
                  </a:extLst>
                </a:gridCol>
                <a:gridCol w="614578">
                  <a:extLst>
                    <a:ext uri="{9D8B030D-6E8A-4147-A177-3AD203B41FA5}">
                      <a16:colId xmlns:a16="http://schemas.microsoft.com/office/drawing/2014/main" val="3919374569"/>
                    </a:ext>
                  </a:extLst>
                </a:gridCol>
                <a:gridCol w="384112">
                  <a:extLst>
                    <a:ext uri="{9D8B030D-6E8A-4147-A177-3AD203B41FA5}">
                      <a16:colId xmlns:a16="http://schemas.microsoft.com/office/drawing/2014/main" val="3375145820"/>
                    </a:ext>
                  </a:extLst>
                </a:gridCol>
              </a:tblGrid>
              <a:tr h="265107">
                <a:tc gridSpan="24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Paired Samples T-Test</a:t>
                      </a: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7094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585926"/>
                  </a:ext>
                </a:extLst>
              </a:tr>
              <a:tr h="680058">
                <a:tc gridSpan="16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95% Confidence Interval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912816"/>
                  </a:ext>
                </a:extLst>
              </a:tr>
              <a:tr h="680058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statistic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 difference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SE difference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Lower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Upper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Effect</a:t>
                      </a:r>
                      <a:r>
                        <a:rPr lang="sk-SK" sz="11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sk-SK" sz="11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Size</a:t>
                      </a:r>
                      <a:endParaRPr lang="sk-SK" sz="11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4245" marR="64245" marT="32122" marB="321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792262"/>
                  </a:ext>
                </a:extLst>
              </a:tr>
              <a:tr h="94516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grade_test1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grade_test2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Student's t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-6.48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19.00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&lt; .001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-1.40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0.22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-Inf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-1.03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Cohen's d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-1.45</a:t>
                      </a:r>
                    </a:p>
                  </a:txBody>
                  <a:tcPr marL="64245" marR="77094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6061" marR="64245" marT="64245" marB="6424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236276"/>
                  </a:ext>
                </a:extLst>
              </a:tr>
              <a:tr h="265107">
                <a:tc gridSpan="24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100" b="0" i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Note.</a:t>
                      </a: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Hₐ </a:t>
                      </a:r>
                      <a:r>
                        <a:rPr lang="el-GR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μ </a:t>
                      </a:r>
                      <a:r>
                        <a:rPr lang="sk-SK" sz="1100" baseline="-25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Measure 1 - Measure 2</a:t>
                      </a:r>
                      <a:r>
                        <a:rPr lang="sk-SK" sz="11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&lt; 0</a:t>
                      </a:r>
                    </a:p>
                  </a:txBody>
                  <a:tcPr marL="64245" marR="64245" marT="48183" marB="16061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492841"/>
                  </a:ext>
                </a:extLst>
              </a:tr>
              <a:tr h="236292">
                <a:tc gridSpan="24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1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4245" marR="64245" marT="16061" marB="16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9007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F606CB57-F48A-5373-BF16-D1F243035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23669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9288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B84B9996-FE7F-4DC0-C040-18412E9B6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68468"/>
              </p:ext>
            </p:extLst>
          </p:nvPr>
        </p:nvGraphicFramePr>
        <p:xfrm>
          <a:off x="1204588" y="387851"/>
          <a:ext cx="9782824" cy="3424238"/>
        </p:xfrm>
        <a:graphic>
          <a:graphicData uri="http://schemas.openxmlformats.org/drawingml/2006/table">
            <a:tbl>
              <a:tblPr/>
              <a:tblGrid>
                <a:gridCol w="752524">
                  <a:extLst>
                    <a:ext uri="{9D8B030D-6E8A-4147-A177-3AD203B41FA5}">
                      <a16:colId xmlns:a16="http://schemas.microsoft.com/office/drawing/2014/main" val="4025856945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2386189279"/>
                    </a:ext>
                  </a:extLst>
                </a:gridCol>
                <a:gridCol w="752524">
                  <a:extLst>
                    <a:ext uri="{9D8B030D-6E8A-4147-A177-3AD203B41FA5}">
                      <a16:colId xmlns:a16="http://schemas.microsoft.com/office/drawing/2014/main" val="635151272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2847329699"/>
                    </a:ext>
                  </a:extLst>
                </a:gridCol>
                <a:gridCol w="752524">
                  <a:extLst>
                    <a:ext uri="{9D8B030D-6E8A-4147-A177-3AD203B41FA5}">
                      <a16:colId xmlns:a16="http://schemas.microsoft.com/office/drawing/2014/main" val="3515953935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1915198872"/>
                    </a:ext>
                  </a:extLst>
                </a:gridCol>
                <a:gridCol w="752524">
                  <a:extLst>
                    <a:ext uri="{9D8B030D-6E8A-4147-A177-3AD203B41FA5}">
                      <a16:colId xmlns:a16="http://schemas.microsoft.com/office/drawing/2014/main" val="494144017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3402172404"/>
                    </a:ext>
                  </a:extLst>
                </a:gridCol>
                <a:gridCol w="752524">
                  <a:extLst>
                    <a:ext uri="{9D8B030D-6E8A-4147-A177-3AD203B41FA5}">
                      <a16:colId xmlns:a16="http://schemas.microsoft.com/office/drawing/2014/main" val="2334775171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248013578"/>
                    </a:ext>
                  </a:extLst>
                </a:gridCol>
                <a:gridCol w="752524">
                  <a:extLst>
                    <a:ext uri="{9D8B030D-6E8A-4147-A177-3AD203B41FA5}">
                      <a16:colId xmlns:a16="http://schemas.microsoft.com/office/drawing/2014/main" val="1233413300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2347342646"/>
                    </a:ext>
                  </a:extLst>
                </a:gridCol>
                <a:gridCol w="752524">
                  <a:extLst>
                    <a:ext uri="{9D8B030D-6E8A-4147-A177-3AD203B41FA5}">
                      <a16:colId xmlns:a16="http://schemas.microsoft.com/office/drawing/2014/main" val="3851101276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2475975517"/>
                    </a:ext>
                  </a:extLst>
                </a:gridCol>
                <a:gridCol w="752524">
                  <a:extLst>
                    <a:ext uri="{9D8B030D-6E8A-4147-A177-3AD203B41FA5}">
                      <a16:colId xmlns:a16="http://schemas.microsoft.com/office/drawing/2014/main" val="581505777"/>
                    </a:ext>
                  </a:extLst>
                </a:gridCol>
                <a:gridCol w="470329">
                  <a:extLst>
                    <a:ext uri="{9D8B030D-6E8A-4147-A177-3AD203B41FA5}">
                      <a16:colId xmlns:a16="http://schemas.microsoft.com/office/drawing/2014/main" val="4162963128"/>
                    </a:ext>
                  </a:extLst>
                </a:gridCol>
              </a:tblGrid>
              <a:tr h="197511">
                <a:tc gridSpan="16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Within Subjects Effects</a:t>
                      </a: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51525" marR="42937" marT="21469" marB="2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7288"/>
                  </a:ext>
                </a:extLst>
              </a:tr>
              <a:tr h="352085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Sphericity Correction</a:t>
                      </a: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Sum of Squares</a:t>
                      </a: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 Square</a:t>
                      </a: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F</a:t>
                      </a: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l-GR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η²</a:t>
                      </a:r>
                      <a:r>
                        <a:rPr lang="sk-SK" sz="1000" baseline="-25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937" marR="42937" marT="21469" marB="2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961888"/>
                  </a:ext>
                </a:extLst>
              </a:tr>
              <a:tr h="517393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RM Factor 1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None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19.74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19.74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41.93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&lt; .001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0.69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42937" marB="107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307383"/>
                  </a:ext>
                </a:extLst>
              </a:tr>
              <a:tr h="794337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Greenhouse-Geisser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19.74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1.00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19.74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41.93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&lt; .001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0.69</a:t>
                      </a:r>
                    </a:p>
                  </a:txBody>
                  <a:tcPr marL="42937" marR="51525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641103"/>
                  </a:ext>
                </a:extLst>
              </a:tr>
              <a:tr h="362819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Residual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None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8.94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19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0.47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42937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130919"/>
                  </a:ext>
                </a:extLst>
              </a:tr>
              <a:tr h="8265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Greenhouse-Geisser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8.94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19.00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0.47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42937" marR="51525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734" marR="42937" marT="10734" marB="429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126536"/>
                  </a:ext>
                </a:extLst>
              </a:tr>
              <a:tr h="197511">
                <a:tc gridSpan="16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000" b="0" i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Note.</a:t>
                      </a:r>
                      <a:r>
                        <a:rPr lang="sk-SK" sz="1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Type 3 Sums of Squares</a:t>
                      </a:r>
                    </a:p>
                  </a:txBody>
                  <a:tcPr marL="42937" marR="42937" marT="32203" marB="10734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721756"/>
                  </a:ext>
                </a:extLst>
              </a:tr>
              <a:tr h="176042">
                <a:tc gridSpan="16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0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937" marR="42937" marT="10734" marB="107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77341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0A25D1A-EE89-D65A-FC22-C7BD3E1B6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744" y="431785"/>
            <a:ext cx="20425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F851F071-2194-B37F-CB61-913CA985CADF}"/>
              </a:ext>
            </a:extLst>
          </p:cNvPr>
          <p:cNvSpPr txBox="1"/>
          <p:nvPr/>
        </p:nvSpPr>
        <p:spPr>
          <a:xfrm>
            <a:off x="985381" y="4394245"/>
            <a:ext cx="102212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Sfericita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je předpoklad, který se používá v opakovaných měřeních v analýze rozptylu (ANOVA). Znamená, že rozdíly mezi všemi páry podmínek mají stejnou variabilitu. </a:t>
            </a:r>
          </a:p>
          <a:p>
            <a:r>
              <a:rPr lang="cs-CZ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Jinými slovy, variabilita rozdílů mezi úrovněmi nezávislé proměnné by měla být přibližně stejná.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190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5FDDC8F3-0BB7-66DB-93EC-549235FC06B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31152598"/>
              </p:ext>
            </p:extLst>
          </p:nvPr>
        </p:nvGraphicFramePr>
        <p:xfrm>
          <a:off x="472269" y="914400"/>
          <a:ext cx="6023370" cy="4841118"/>
        </p:xfrm>
        <a:graphic>
          <a:graphicData uri="http://schemas.openxmlformats.org/drawingml/2006/table">
            <a:tbl>
              <a:tblPr/>
              <a:tblGrid>
                <a:gridCol w="1235563">
                  <a:extLst>
                    <a:ext uri="{9D8B030D-6E8A-4147-A177-3AD203B41FA5}">
                      <a16:colId xmlns:a16="http://schemas.microsoft.com/office/drawing/2014/main" val="2546759594"/>
                    </a:ext>
                  </a:extLst>
                </a:gridCol>
                <a:gridCol w="772227">
                  <a:extLst>
                    <a:ext uri="{9D8B030D-6E8A-4147-A177-3AD203B41FA5}">
                      <a16:colId xmlns:a16="http://schemas.microsoft.com/office/drawing/2014/main" val="219711241"/>
                    </a:ext>
                  </a:extLst>
                </a:gridCol>
                <a:gridCol w="1235563">
                  <a:extLst>
                    <a:ext uri="{9D8B030D-6E8A-4147-A177-3AD203B41FA5}">
                      <a16:colId xmlns:a16="http://schemas.microsoft.com/office/drawing/2014/main" val="3877916112"/>
                    </a:ext>
                  </a:extLst>
                </a:gridCol>
                <a:gridCol w="772227">
                  <a:extLst>
                    <a:ext uri="{9D8B030D-6E8A-4147-A177-3AD203B41FA5}">
                      <a16:colId xmlns:a16="http://schemas.microsoft.com/office/drawing/2014/main" val="1893241293"/>
                    </a:ext>
                  </a:extLst>
                </a:gridCol>
                <a:gridCol w="1235563">
                  <a:extLst>
                    <a:ext uri="{9D8B030D-6E8A-4147-A177-3AD203B41FA5}">
                      <a16:colId xmlns:a16="http://schemas.microsoft.com/office/drawing/2014/main" val="2447614585"/>
                    </a:ext>
                  </a:extLst>
                </a:gridCol>
                <a:gridCol w="772227">
                  <a:extLst>
                    <a:ext uri="{9D8B030D-6E8A-4147-A177-3AD203B41FA5}">
                      <a16:colId xmlns:a16="http://schemas.microsoft.com/office/drawing/2014/main" val="1967658891"/>
                    </a:ext>
                  </a:extLst>
                </a:gridCol>
              </a:tblGrid>
              <a:tr h="203005">
                <a:tc gridSpan="6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Descriptives</a:t>
                      </a: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38802" marR="32335" marT="16167" marB="16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42491"/>
                  </a:ext>
                </a:extLst>
              </a:tr>
              <a:tr h="203005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2335" marT="16167" marB="16167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drug</a:t>
                      </a:r>
                    </a:p>
                  </a:txBody>
                  <a:tcPr marL="32335" marR="32335" marT="16167" marB="16167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mood.gain</a:t>
                      </a:r>
                    </a:p>
                  </a:txBody>
                  <a:tcPr marL="32335" marR="32335" marT="16167" marB="16167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050905"/>
                  </a:ext>
                </a:extLst>
              </a:tr>
              <a:tr h="21364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32335" marB="80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32335" marB="80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32335" marB="80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6651359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429161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641944"/>
                  </a:ext>
                </a:extLst>
              </a:tr>
              <a:tr h="21364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Missing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20312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6880854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387375"/>
                  </a:ext>
                </a:extLst>
              </a:tr>
              <a:tr h="21364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0.72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52754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1.48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289199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0.45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056485"/>
                  </a:ext>
                </a:extLst>
              </a:tr>
              <a:tr h="21364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Median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0.70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213597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1.40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448902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0.40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341590"/>
                  </a:ext>
                </a:extLst>
              </a:tr>
              <a:tr h="374097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Standard deviation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0.39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073306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0.21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987101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0.28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2848915"/>
                  </a:ext>
                </a:extLst>
              </a:tr>
              <a:tr h="21364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Minimum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0.20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138187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1.30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225247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0.10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759791"/>
                  </a:ext>
                </a:extLst>
              </a:tr>
              <a:tr h="21364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Maximum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1.20</a:t>
                      </a:r>
                    </a:p>
                  </a:txBody>
                  <a:tcPr marL="32335" marR="38802" marT="32335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159554"/>
                  </a:ext>
                </a:extLst>
              </a:tr>
              <a:tr h="18173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1.80</a:t>
                      </a:r>
                    </a:p>
                  </a:txBody>
                  <a:tcPr marL="32335" marR="38802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80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289089"/>
                  </a:ext>
                </a:extLst>
              </a:tr>
              <a:tr h="21364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2335" marR="38802" marT="8084" marB="323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323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32335" marR="38802" marT="8084" marB="323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323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0.90</a:t>
                      </a:r>
                    </a:p>
                  </a:txBody>
                  <a:tcPr marL="32335" marR="38802" marT="8084" marB="323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8084" marR="32335" marT="8084" marB="323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800302"/>
                  </a:ext>
                </a:extLst>
              </a:tr>
              <a:tr h="203006">
                <a:tc gridSpan="6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8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32335" marR="32335" marT="24251" marB="8084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369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A4DAD8C-3CB4-55C1-D258-46C5C8DE3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22399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9AA1E4D9-CBF2-E7A8-0CB4-ABC17E6D1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64096"/>
              </p:ext>
            </p:extLst>
          </p:nvPr>
        </p:nvGraphicFramePr>
        <p:xfrm>
          <a:off x="6672655" y="1607190"/>
          <a:ext cx="5047076" cy="1478280"/>
        </p:xfrm>
        <a:graphic>
          <a:graphicData uri="http://schemas.openxmlformats.org/drawingml/2006/table">
            <a:tbl>
              <a:tblPr/>
              <a:tblGrid>
                <a:gridCol w="776473">
                  <a:extLst>
                    <a:ext uri="{9D8B030D-6E8A-4147-A177-3AD203B41FA5}">
                      <a16:colId xmlns:a16="http://schemas.microsoft.com/office/drawing/2014/main" val="2494036240"/>
                    </a:ext>
                  </a:extLst>
                </a:gridCol>
                <a:gridCol w="485296">
                  <a:extLst>
                    <a:ext uri="{9D8B030D-6E8A-4147-A177-3AD203B41FA5}">
                      <a16:colId xmlns:a16="http://schemas.microsoft.com/office/drawing/2014/main" val="1102555191"/>
                    </a:ext>
                  </a:extLst>
                </a:gridCol>
                <a:gridCol w="776473">
                  <a:extLst>
                    <a:ext uri="{9D8B030D-6E8A-4147-A177-3AD203B41FA5}">
                      <a16:colId xmlns:a16="http://schemas.microsoft.com/office/drawing/2014/main" val="1209970032"/>
                    </a:ext>
                  </a:extLst>
                </a:gridCol>
                <a:gridCol w="485296">
                  <a:extLst>
                    <a:ext uri="{9D8B030D-6E8A-4147-A177-3AD203B41FA5}">
                      <a16:colId xmlns:a16="http://schemas.microsoft.com/office/drawing/2014/main" val="2736228075"/>
                    </a:ext>
                  </a:extLst>
                </a:gridCol>
                <a:gridCol w="776473">
                  <a:extLst>
                    <a:ext uri="{9D8B030D-6E8A-4147-A177-3AD203B41FA5}">
                      <a16:colId xmlns:a16="http://schemas.microsoft.com/office/drawing/2014/main" val="2000165448"/>
                    </a:ext>
                  </a:extLst>
                </a:gridCol>
                <a:gridCol w="485296">
                  <a:extLst>
                    <a:ext uri="{9D8B030D-6E8A-4147-A177-3AD203B41FA5}">
                      <a16:colId xmlns:a16="http://schemas.microsoft.com/office/drawing/2014/main" val="309900932"/>
                    </a:ext>
                  </a:extLst>
                </a:gridCol>
                <a:gridCol w="776473">
                  <a:extLst>
                    <a:ext uri="{9D8B030D-6E8A-4147-A177-3AD203B41FA5}">
                      <a16:colId xmlns:a16="http://schemas.microsoft.com/office/drawing/2014/main" val="3352931857"/>
                    </a:ext>
                  </a:extLst>
                </a:gridCol>
                <a:gridCol w="485296">
                  <a:extLst>
                    <a:ext uri="{9D8B030D-6E8A-4147-A177-3AD203B41FA5}">
                      <a16:colId xmlns:a16="http://schemas.microsoft.com/office/drawing/2014/main" val="3183121675"/>
                    </a:ext>
                  </a:extLst>
                </a:gridCol>
              </a:tblGrid>
              <a:tr h="0">
                <a:tc gridSpan="8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Homogeneity of Variances Test (Levene's)</a:t>
                      </a: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58374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df1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df2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27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1.45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15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0.266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681812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963219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0768D35C-D635-59FD-26FF-8E7693FD3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8508" y="1651283"/>
            <a:ext cx="59377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70E914E-8D93-BE15-5079-A7CF4C523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084143"/>
              </p:ext>
            </p:extLst>
          </p:nvPr>
        </p:nvGraphicFramePr>
        <p:xfrm>
          <a:off x="6672655" y="3701097"/>
          <a:ext cx="4781962" cy="1478280"/>
        </p:xfrm>
        <a:graphic>
          <a:graphicData uri="http://schemas.openxmlformats.org/drawingml/2006/table">
            <a:tbl>
              <a:tblPr/>
              <a:tblGrid>
                <a:gridCol w="1471373">
                  <a:extLst>
                    <a:ext uri="{9D8B030D-6E8A-4147-A177-3AD203B41FA5}">
                      <a16:colId xmlns:a16="http://schemas.microsoft.com/office/drawing/2014/main" val="3585092061"/>
                    </a:ext>
                  </a:extLst>
                </a:gridCol>
                <a:gridCol w="919608">
                  <a:extLst>
                    <a:ext uri="{9D8B030D-6E8A-4147-A177-3AD203B41FA5}">
                      <a16:colId xmlns:a16="http://schemas.microsoft.com/office/drawing/2014/main" val="2916305836"/>
                    </a:ext>
                  </a:extLst>
                </a:gridCol>
                <a:gridCol w="1471373">
                  <a:extLst>
                    <a:ext uri="{9D8B030D-6E8A-4147-A177-3AD203B41FA5}">
                      <a16:colId xmlns:a16="http://schemas.microsoft.com/office/drawing/2014/main" val="3150343186"/>
                    </a:ext>
                  </a:extLst>
                </a:gridCol>
                <a:gridCol w="919608">
                  <a:extLst>
                    <a:ext uri="{9D8B030D-6E8A-4147-A177-3AD203B41FA5}">
                      <a16:colId xmlns:a16="http://schemas.microsoft.com/office/drawing/2014/main" val="1030315796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Normality Test (Shapiro-Wilk)</a:t>
                      </a: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79877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Statistic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256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0.96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0.605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740759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24670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CC93A07-CBA7-7CD9-AC68-EA2637B0F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0564" y="3384034"/>
            <a:ext cx="5625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8755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E5F9E7C1-85E2-28E5-5651-E06F165B9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531311"/>
              </p:ext>
            </p:extLst>
          </p:nvPr>
        </p:nvGraphicFramePr>
        <p:xfrm>
          <a:off x="388307" y="588573"/>
          <a:ext cx="11398681" cy="2396490"/>
        </p:xfrm>
        <a:graphic>
          <a:graphicData uri="http://schemas.openxmlformats.org/drawingml/2006/table">
            <a:tbl>
              <a:tblPr/>
              <a:tblGrid>
                <a:gridCol w="1002082">
                  <a:extLst>
                    <a:ext uri="{9D8B030D-6E8A-4147-A177-3AD203B41FA5}">
                      <a16:colId xmlns:a16="http://schemas.microsoft.com/office/drawing/2014/main" val="3848927699"/>
                    </a:ext>
                  </a:extLst>
                </a:gridCol>
                <a:gridCol w="626301">
                  <a:extLst>
                    <a:ext uri="{9D8B030D-6E8A-4147-A177-3AD203B41FA5}">
                      <a16:colId xmlns:a16="http://schemas.microsoft.com/office/drawing/2014/main" val="1704092784"/>
                    </a:ext>
                  </a:extLst>
                </a:gridCol>
                <a:gridCol w="1002082">
                  <a:extLst>
                    <a:ext uri="{9D8B030D-6E8A-4147-A177-3AD203B41FA5}">
                      <a16:colId xmlns:a16="http://schemas.microsoft.com/office/drawing/2014/main" val="4095518297"/>
                    </a:ext>
                  </a:extLst>
                </a:gridCol>
                <a:gridCol w="626301">
                  <a:extLst>
                    <a:ext uri="{9D8B030D-6E8A-4147-A177-3AD203B41FA5}">
                      <a16:colId xmlns:a16="http://schemas.microsoft.com/office/drawing/2014/main" val="1321176651"/>
                    </a:ext>
                  </a:extLst>
                </a:gridCol>
                <a:gridCol w="1002082">
                  <a:extLst>
                    <a:ext uri="{9D8B030D-6E8A-4147-A177-3AD203B41FA5}">
                      <a16:colId xmlns:a16="http://schemas.microsoft.com/office/drawing/2014/main" val="2774646646"/>
                    </a:ext>
                  </a:extLst>
                </a:gridCol>
                <a:gridCol w="626301">
                  <a:extLst>
                    <a:ext uri="{9D8B030D-6E8A-4147-A177-3AD203B41FA5}">
                      <a16:colId xmlns:a16="http://schemas.microsoft.com/office/drawing/2014/main" val="668934946"/>
                    </a:ext>
                  </a:extLst>
                </a:gridCol>
                <a:gridCol w="1002082">
                  <a:extLst>
                    <a:ext uri="{9D8B030D-6E8A-4147-A177-3AD203B41FA5}">
                      <a16:colId xmlns:a16="http://schemas.microsoft.com/office/drawing/2014/main" val="3450332319"/>
                    </a:ext>
                  </a:extLst>
                </a:gridCol>
                <a:gridCol w="626301">
                  <a:extLst>
                    <a:ext uri="{9D8B030D-6E8A-4147-A177-3AD203B41FA5}">
                      <a16:colId xmlns:a16="http://schemas.microsoft.com/office/drawing/2014/main" val="3689823671"/>
                    </a:ext>
                  </a:extLst>
                </a:gridCol>
                <a:gridCol w="1002082">
                  <a:extLst>
                    <a:ext uri="{9D8B030D-6E8A-4147-A177-3AD203B41FA5}">
                      <a16:colId xmlns:a16="http://schemas.microsoft.com/office/drawing/2014/main" val="3008852528"/>
                    </a:ext>
                  </a:extLst>
                </a:gridCol>
                <a:gridCol w="626301">
                  <a:extLst>
                    <a:ext uri="{9D8B030D-6E8A-4147-A177-3AD203B41FA5}">
                      <a16:colId xmlns:a16="http://schemas.microsoft.com/office/drawing/2014/main" val="3735409531"/>
                    </a:ext>
                  </a:extLst>
                </a:gridCol>
                <a:gridCol w="1002082">
                  <a:extLst>
                    <a:ext uri="{9D8B030D-6E8A-4147-A177-3AD203B41FA5}">
                      <a16:colId xmlns:a16="http://schemas.microsoft.com/office/drawing/2014/main" val="1933430329"/>
                    </a:ext>
                  </a:extLst>
                </a:gridCol>
                <a:gridCol w="626301">
                  <a:extLst>
                    <a:ext uri="{9D8B030D-6E8A-4147-A177-3AD203B41FA5}">
                      <a16:colId xmlns:a16="http://schemas.microsoft.com/office/drawing/2014/main" val="1977367441"/>
                    </a:ext>
                  </a:extLst>
                </a:gridCol>
                <a:gridCol w="1002082">
                  <a:extLst>
                    <a:ext uri="{9D8B030D-6E8A-4147-A177-3AD203B41FA5}">
                      <a16:colId xmlns:a16="http://schemas.microsoft.com/office/drawing/2014/main" val="2896125020"/>
                    </a:ext>
                  </a:extLst>
                </a:gridCol>
                <a:gridCol w="626301">
                  <a:extLst>
                    <a:ext uri="{9D8B030D-6E8A-4147-A177-3AD203B41FA5}">
                      <a16:colId xmlns:a16="http://schemas.microsoft.com/office/drawing/2014/main" val="143116445"/>
                    </a:ext>
                  </a:extLst>
                </a:gridCol>
              </a:tblGrid>
              <a:tr h="350520">
                <a:tc gridSpan="14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ANOVA - mood.gain</a:t>
                      </a: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430257"/>
                  </a:ext>
                </a:extLst>
              </a:tr>
              <a:tr h="624840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Sum of Squares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 Square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F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l-GR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η²</a:t>
                      </a: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08952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drug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3.45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1.73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18.61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&lt; .001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0.71</a:t>
                      </a:r>
                    </a:p>
                  </a:txBody>
                  <a:tcPr marL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76200" marB="190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535735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Residuals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1.39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15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0.09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8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9050" marR="76200" marT="1905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020845"/>
                  </a:ext>
                </a:extLst>
              </a:tr>
              <a:tr h="350520">
                <a:tc gridSpan="14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8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0" marR="76200" marT="57150" marB="1905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42881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506CC02-479E-6F33-155C-9B91B0E58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40" y="702232"/>
            <a:ext cx="1341021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01C3D28F-9046-D478-5443-CB1958C01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29193"/>
              </p:ext>
            </p:extLst>
          </p:nvPr>
        </p:nvGraphicFramePr>
        <p:xfrm>
          <a:off x="388305" y="3098722"/>
          <a:ext cx="11609881" cy="3440022"/>
        </p:xfrm>
        <a:graphic>
          <a:graphicData uri="http://schemas.openxmlformats.org/drawingml/2006/table">
            <a:tbl>
              <a:tblPr/>
              <a:tblGrid>
                <a:gridCol w="784312">
                  <a:extLst>
                    <a:ext uri="{9D8B030D-6E8A-4147-A177-3AD203B41FA5}">
                      <a16:colId xmlns:a16="http://schemas.microsoft.com/office/drawing/2014/main" val="4106219398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236007635"/>
                    </a:ext>
                  </a:extLst>
                </a:gridCol>
                <a:gridCol w="629513">
                  <a:extLst>
                    <a:ext uri="{9D8B030D-6E8A-4147-A177-3AD203B41FA5}">
                      <a16:colId xmlns:a16="http://schemas.microsoft.com/office/drawing/2014/main" val="3158149661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3006874886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1146770760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1928448975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34617194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198356370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2683175749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76668463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3544383986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3234000870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2423449371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3000739474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1592412526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1322028187"/>
                    </a:ext>
                  </a:extLst>
                </a:gridCol>
                <a:gridCol w="784312">
                  <a:extLst>
                    <a:ext uri="{9D8B030D-6E8A-4147-A177-3AD203B41FA5}">
                      <a16:colId xmlns:a16="http://schemas.microsoft.com/office/drawing/2014/main" val="2672301930"/>
                    </a:ext>
                  </a:extLst>
                </a:gridCol>
                <a:gridCol w="490195">
                  <a:extLst>
                    <a:ext uri="{9D8B030D-6E8A-4147-A177-3AD203B41FA5}">
                      <a16:colId xmlns:a16="http://schemas.microsoft.com/office/drawing/2014/main" val="1193682452"/>
                    </a:ext>
                  </a:extLst>
                </a:gridCol>
              </a:tblGrid>
              <a:tr h="290083">
                <a:tc gridSpan="18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 b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Post Hoc Comparisons - drug</a:t>
                      </a: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5674" marR="63061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423023"/>
                  </a:ext>
                </a:extLst>
              </a:tr>
              <a:tr h="290083">
                <a:tc gridSpan="6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Comparison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415773"/>
                  </a:ext>
                </a:extLst>
              </a:tr>
              <a:tr h="744125"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drug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1531" marR="63061" marT="31531" marB="315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drug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 Difference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SE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df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t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</a:t>
                      </a:r>
                      <a:r>
                        <a:rPr lang="sk-SK" sz="1500" baseline="-250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bonferroni</a:t>
                      </a: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Cohen's d</a:t>
                      </a:r>
                    </a:p>
                  </a:txBody>
                  <a:tcPr marL="63061" marR="63061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244539"/>
                  </a:ext>
                </a:extLst>
              </a:tr>
              <a:tr h="532869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anxifree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</a:t>
                      </a:r>
                    </a:p>
                  </a:txBody>
                  <a:tcPr marL="3153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5674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-0.77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0.18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15.00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-4.36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0.002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-2.52</a:t>
                      </a:r>
                    </a:p>
                  </a:txBody>
                  <a:tcPr marL="63061" marR="75674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63061" marB="1576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5795875"/>
                  </a:ext>
                </a:extLst>
              </a:tr>
              <a:tr h="485573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</a:t>
                      </a:r>
                    </a:p>
                  </a:txBody>
                  <a:tcPr marL="3153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5674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0.27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0.18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15.00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1.52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0.451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0.88</a:t>
                      </a:r>
                    </a:p>
                  </a:txBody>
                  <a:tcPr marL="63061" marR="75674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138193"/>
                  </a:ext>
                </a:extLst>
              </a:tr>
              <a:tr h="532869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joyzepam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-</a:t>
                      </a:r>
                    </a:p>
                  </a:txBody>
                  <a:tcPr marL="3153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5674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placebo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1.03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0.18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15.00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5.88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&lt; .001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3.39</a:t>
                      </a:r>
                    </a:p>
                  </a:txBody>
                  <a:tcPr marL="63061" marR="75674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5765" marR="63061" marT="15765" marB="630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522003"/>
                  </a:ext>
                </a:extLst>
              </a:tr>
              <a:tr h="290083">
                <a:tc gridSpan="18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sk-SK" sz="1500" b="0" i="1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Note.</a:t>
                      </a:r>
                      <a:r>
                        <a:rPr lang="sk-SK" sz="15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sk-SK" sz="15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Comparisons</a:t>
                      </a:r>
                      <a:r>
                        <a:rPr lang="sk-SK" sz="15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are </a:t>
                      </a:r>
                      <a:r>
                        <a:rPr lang="sk-SK" sz="15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based</a:t>
                      </a:r>
                      <a:r>
                        <a:rPr lang="sk-SK" sz="15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on </a:t>
                      </a:r>
                      <a:r>
                        <a:rPr lang="sk-SK" sz="15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estimated</a:t>
                      </a:r>
                      <a:r>
                        <a:rPr lang="sk-SK" sz="15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sk-SK" sz="15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marginal</a:t>
                      </a:r>
                      <a:r>
                        <a:rPr lang="sk-SK" sz="1500" dirty="0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sk-SK" sz="1500" dirty="0" err="1">
                          <a:solidFill>
                            <a:srgbClr val="333333"/>
                          </a:solidFill>
                          <a:effectLst/>
                          <a:latin typeface="Segoe UI" panose="020B0502040204020203" pitchFamily="34" charset="0"/>
                        </a:rPr>
                        <a:t>means</a:t>
                      </a:r>
                      <a:endParaRPr lang="sk-SK" sz="15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061" marR="63061" marT="47296" marB="15765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990289"/>
                  </a:ext>
                </a:extLst>
              </a:tr>
              <a:tr h="258552">
                <a:tc gridSpan="18"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sk-SK" sz="1500" dirty="0">
                        <a:solidFill>
                          <a:srgbClr val="333333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061" marR="63061" marT="15765" marB="15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981328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1268BD1-7E98-5324-1803-DA9529E49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14" y="3143392"/>
            <a:ext cx="165043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26574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5B285-81F9-0F38-7D4C-17DECC7D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0172"/>
            <a:ext cx="10364451" cy="448284"/>
          </a:xfrm>
        </p:spPr>
        <p:txBody>
          <a:bodyPr>
            <a:normAutofit fontScale="90000"/>
          </a:bodyPr>
          <a:lstStyle/>
          <a:p>
            <a:r>
              <a:rPr lang="cs-CZ" dirty="0"/>
              <a:t>Jak číst články?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38B71E2-42F0-1C12-F0C1-289732872EB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8346" y="939114"/>
            <a:ext cx="10919254" cy="591888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Teoretický rámec:</a:t>
            </a:r>
            <a:r>
              <a:rPr lang="cs-CZ" dirty="0"/>
              <a:t> Jaké teorie nebo koncepty studie rozvíjí?</a:t>
            </a:r>
          </a:p>
          <a:p>
            <a:r>
              <a:rPr lang="cs-CZ" b="1" dirty="0"/>
              <a:t>Rešerše literatury:</a:t>
            </a:r>
            <a:r>
              <a:rPr lang="cs-CZ" dirty="0"/>
              <a:t> Co už bylo v dané oblasti zjištěno?</a:t>
            </a:r>
          </a:p>
          <a:p>
            <a:r>
              <a:rPr lang="cs-CZ" b="1" dirty="0"/>
              <a:t>Výzkumné otázky nebo hypotézy:</a:t>
            </a:r>
            <a:r>
              <a:rPr lang="cs-CZ" dirty="0"/>
              <a:t> Jaké otázky chce studie zodpovědět a jaké výsledky očekává?</a:t>
            </a:r>
          </a:p>
          <a:p>
            <a:r>
              <a:rPr lang="cs-CZ" b="1" dirty="0"/>
              <a:t>Proměnné a jejich operacionalizace</a:t>
            </a:r>
          </a:p>
          <a:p>
            <a:r>
              <a:rPr lang="cs-CZ" b="1" dirty="0"/>
              <a:t>Účastníci:</a:t>
            </a:r>
            <a:r>
              <a:rPr lang="cs-CZ" dirty="0"/>
              <a:t> Kdo byl zapojen? (počet, věk, demografie, způsob výběru)</a:t>
            </a:r>
          </a:p>
          <a:p>
            <a:r>
              <a:rPr lang="cs-CZ" b="1" dirty="0"/>
              <a:t>Design studie:</a:t>
            </a:r>
            <a:r>
              <a:rPr lang="cs-CZ" dirty="0"/>
              <a:t> Byla to experimentální studie, longitudinální výzkum nebo korelační analýza?</a:t>
            </a:r>
          </a:p>
          <a:p>
            <a:r>
              <a:rPr lang="cs-CZ" b="1" dirty="0"/>
              <a:t>Nástroje:</a:t>
            </a:r>
            <a:r>
              <a:rPr lang="cs-CZ" dirty="0"/>
              <a:t> Jaké metody, dotazníky nebo testy byly použity?</a:t>
            </a:r>
          </a:p>
          <a:p>
            <a:r>
              <a:rPr lang="cs-CZ" b="1" dirty="0"/>
              <a:t>Postupy:</a:t>
            </a:r>
            <a:r>
              <a:rPr lang="cs-CZ" dirty="0"/>
              <a:t> Jak byly data sbírána?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Popisné statistiky: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Jaká jsou základní data? (průměry, směrodatné odchylky).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Inferenční statistiky: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Jaké testy byly použity (např. ANOVA, t-testy, korelace)?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Signifikance: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Jsou výsledky statisticky významné (p-hodnota)?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Velikost efektu: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Jak velký byl efekt? (např.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Cohen's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d, R2R2).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Zhodnocení výsledků: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Jaké jsou hlavní zjištění a co znamenají?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Porovnání s literaturou: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Jsou výsledky v souladu nebo v rozporu s předchozími studiemi?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Silné a slabé stránky studie: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Autoři často diskutují limity (např. malý vzorek, zkreslení).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Doporučení: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 Jaké jsou návrhy pro budoucí výzkum nebo praktické aplikace?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966525"/>
      </p:ext>
    </p:extLst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Kv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v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v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88</TotalTime>
  <Words>1174</Words>
  <Application>Microsoft Macintosh PowerPoint</Application>
  <PresentationFormat>Širokouhlá</PresentationFormat>
  <Paragraphs>478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-webkit-standard</vt:lpstr>
      <vt:lpstr>Arial</vt:lpstr>
      <vt:lpstr>Segoe UI</vt:lpstr>
      <vt:lpstr>Tw Cen MT</vt:lpstr>
      <vt:lpstr>Kvapka</vt:lpstr>
      <vt:lpstr>χ²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Jak číst články?</vt:lpstr>
      <vt:lpstr>2x2 mixed factorial anova</vt:lpstr>
      <vt:lpstr>Příklad?</vt:lpstr>
      <vt:lpstr>Jak funguje smíšený design?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Martina Vnukova</dc:creator>
  <cp:lastModifiedBy>Martina Vnukova</cp:lastModifiedBy>
  <cp:revision>2</cp:revision>
  <dcterms:created xsi:type="dcterms:W3CDTF">2024-11-26T20:59:33Z</dcterms:created>
  <dcterms:modified xsi:type="dcterms:W3CDTF">2024-11-26T22:27:39Z</dcterms:modified>
</cp:coreProperties>
</file>