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 b="def" i="def"/>
      <a:tcStyle>
        <a:tcBdr/>
        <a:fill>
          <a:solidFill>
            <a:srgbClr val="E8EDF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" name="Shape 25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3" Type="http://schemas.openxmlformats.org/officeDocument/2006/relationships/hyperlink" Target="mailto:akademie@holkyzmarketingu.cz" TargetMode="External"/><Relationship Id="rId4" Type="http://schemas.openxmlformats.org/officeDocument/2006/relationships/hyperlink" Target="mailto:eventy@holkyzmarketingu.cz" TargetMode="Externa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hape 2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pPr>
            <a:r>
              <a:t>Ahoj, tenhle vzor můžeš použít pro přípravu svého webináře. </a:t>
            </a:r>
          </a:p>
          <a:p>
            <a:pPr>
              <a:defRPr sz="11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pPr>
            <a:r>
              <a:t>Vytvoř si kopii (Soubor &gt; Vytvořit kopii &gt; Celá prezentace) a můžeš tvořit! Vzorové slidy najdeš v levém panelu a také po rozkliku šipky 🔽 (Nový snímek s rozvržením) vedle ➕ v horním panelu. Drž se přednastaveného fontu Plus Jakarta Sans a barevné palety a vše by mělo vypadat dobře i během tvé hodiny.</a:t>
            </a:r>
          </a:p>
          <a:p>
            <a:pPr>
              <a:defRPr sz="11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pPr>
            <a:r>
              <a:t> Kdybys potřeboval/a poradit nebo vytvořit special infografiku, můžeme ti ji dodat, když nám necháš komentář a napíšeš e-mail buď na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 invalidUrl="" action="" tgtFrame="" tooltip="" history="1" highlightClick="0" endSnd="0"/>
              </a:rPr>
              <a:t>akademie@holkyzmarketingu.cz</a:t>
            </a:r>
            <a:r>
              <a:t>  (jestli školíš pro jednu z Akademií) nebo na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4" invalidUrl="" action="" tgtFrame="" tooltip="" history="1" highlightClick="0" endSnd="0"/>
              </a:rPr>
              <a:t>eventy@holkyzmarketingu.cz</a:t>
            </a:r>
            <a:r>
              <a:t>  (jestli školíš pro veřejnost nebo Miniakademii).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8;p91" descr="Google Shape;8;p9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2384225"/>
            <a:ext cx="2947002" cy="2560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Google Shape;9;p91" descr="Google Shape;9;p9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4199" y="0"/>
            <a:ext cx="1799800" cy="180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 úrovně 1…"/>
          <p:cNvSpPr txBox="1"/>
          <p:nvPr>
            <p:ph type="body" sz="quarter" idx="1"/>
          </p:nvPr>
        </p:nvSpPr>
        <p:spPr>
          <a:xfrm>
            <a:off x="1437199" y="1879400"/>
            <a:ext cx="6110701" cy="71970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>
            <a:lvl1pPr algn="ctr">
              <a:defRPr b="1" sz="31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  <a:lvl2pPr algn="ctr">
              <a:defRPr b="1" sz="31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algn="ctr">
              <a:defRPr b="1" sz="31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algn="ctr">
              <a:defRPr b="1" sz="31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algn="ctr">
              <a:defRPr b="1" sz="31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4" name="Číslo snímku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_1_1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89;p100"/>
          <p:cNvSpPr/>
          <p:nvPr>
            <p:ph type="pic" idx="21"/>
          </p:nvPr>
        </p:nvSpPr>
        <p:spPr>
          <a:xfrm>
            <a:off x="4000500" y="0"/>
            <a:ext cx="5143500" cy="51435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12" name="Google Shape;90;p100"/>
          <p:cNvSpPr/>
          <p:nvPr/>
        </p:nvSpPr>
        <p:spPr>
          <a:xfrm>
            <a:off x="-1290250" y="-855976"/>
            <a:ext cx="7330200" cy="6036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447" y="0"/>
                </a:lnTo>
                <a:lnTo>
                  <a:pt x="21600" y="0"/>
                </a:lnTo>
                <a:lnTo>
                  <a:pt x="17153" y="21600"/>
                </a:lnTo>
                <a:close/>
              </a:path>
            </a:pathLst>
          </a:custGeom>
          <a:solidFill>
            <a:srgbClr val="FFFBE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3" name="Google Shape;92;p100" descr="Google Shape;92;p10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6174" y="2025450"/>
            <a:ext cx="1275526" cy="1275525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Číslo snímku"/>
          <p:cNvSpPr txBox="1"/>
          <p:nvPr>
            <p:ph type="sldNum" sz="quarter" idx="2"/>
          </p:nvPr>
        </p:nvSpPr>
        <p:spPr>
          <a:xfrm>
            <a:off x="380370" y="4692391"/>
            <a:ext cx="336813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021C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5" name="Text názvu"/>
          <p:cNvSpPr txBox="1"/>
          <p:nvPr>
            <p:ph type="title"/>
          </p:nvPr>
        </p:nvSpPr>
        <p:spPr>
          <a:xfrm>
            <a:off x="336599" y="367574"/>
            <a:ext cx="5325902" cy="653702"/>
          </a:xfrm>
          <a:prstGeom prst="rect">
            <a:avLst/>
          </a:prstGeom>
        </p:spPr>
        <p:txBody>
          <a:bodyPr anchor="t"/>
          <a:lstStyle>
            <a:lvl1pPr algn="l">
              <a:buClrTx/>
              <a:buSzTx/>
              <a:buFontTx/>
              <a:buNone/>
              <a:defRPr b="1" sz="30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116" name="Text úrovně 1…"/>
          <p:cNvSpPr txBox="1"/>
          <p:nvPr>
            <p:ph type="body" sz="quarter" idx="1"/>
          </p:nvPr>
        </p:nvSpPr>
        <p:spPr>
          <a:xfrm>
            <a:off x="350775" y="1377225"/>
            <a:ext cx="4972200" cy="48270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>
            <a:lvl1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1pPr>
            <a:lvl2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2pPr>
            <a:lvl3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3pPr>
            <a:lvl4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4pPr>
            <a:lvl5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99;p101" descr="Google Shape;99;p10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2699" y="0"/>
            <a:ext cx="1761301" cy="1945234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Číslo snímku"/>
          <p:cNvSpPr txBox="1"/>
          <p:nvPr>
            <p:ph type="sldNum" sz="quarter" idx="2"/>
          </p:nvPr>
        </p:nvSpPr>
        <p:spPr>
          <a:xfrm>
            <a:off x="380370" y="4692391"/>
            <a:ext cx="336813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021C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5" name="Text názvu"/>
          <p:cNvSpPr txBox="1"/>
          <p:nvPr>
            <p:ph type="title"/>
          </p:nvPr>
        </p:nvSpPr>
        <p:spPr>
          <a:xfrm>
            <a:off x="336599" y="367574"/>
            <a:ext cx="6818702" cy="653702"/>
          </a:xfrm>
          <a:prstGeom prst="rect">
            <a:avLst/>
          </a:prstGeom>
        </p:spPr>
        <p:txBody>
          <a:bodyPr anchor="t"/>
          <a:lstStyle>
            <a:lvl1pPr algn="l">
              <a:buClrTx/>
              <a:buSzTx/>
              <a:buFontTx/>
              <a:buNone/>
              <a:defRPr b="1" sz="30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126" name="Text úrovně 1…"/>
          <p:cNvSpPr txBox="1"/>
          <p:nvPr>
            <p:ph type="body" sz="quarter" idx="1"/>
          </p:nvPr>
        </p:nvSpPr>
        <p:spPr>
          <a:xfrm>
            <a:off x="350775" y="965274"/>
            <a:ext cx="6453900" cy="48270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>
            <a:lvl1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1pPr>
            <a:lvl2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2pPr>
            <a:lvl3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3pPr>
            <a:lvl4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4pPr>
            <a:lvl5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_1_1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05;p102"/>
          <p:cNvSpPr/>
          <p:nvPr/>
        </p:nvSpPr>
        <p:spPr>
          <a:xfrm>
            <a:off x="4712249" y="0"/>
            <a:ext cx="6245402" cy="5143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447" y="0"/>
                </a:lnTo>
                <a:lnTo>
                  <a:pt x="21600" y="0"/>
                </a:lnTo>
                <a:lnTo>
                  <a:pt x="17153" y="21600"/>
                </a:lnTo>
                <a:close/>
              </a:path>
            </a:pathLst>
          </a:custGeom>
          <a:solidFill>
            <a:srgbClr val="DDDB3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Číslo snímku"/>
          <p:cNvSpPr txBox="1"/>
          <p:nvPr>
            <p:ph type="sldNum" sz="quarter" idx="2"/>
          </p:nvPr>
        </p:nvSpPr>
        <p:spPr>
          <a:xfrm>
            <a:off x="380370" y="4692391"/>
            <a:ext cx="336813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021C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5" name="Text názvu"/>
          <p:cNvSpPr txBox="1"/>
          <p:nvPr>
            <p:ph type="title"/>
          </p:nvPr>
        </p:nvSpPr>
        <p:spPr>
          <a:xfrm>
            <a:off x="336599" y="367574"/>
            <a:ext cx="5325902" cy="653702"/>
          </a:xfrm>
          <a:prstGeom prst="rect">
            <a:avLst/>
          </a:prstGeom>
        </p:spPr>
        <p:txBody>
          <a:bodyPr anchor="t"/>
          <a:lstStyle>
            <a:lvl1pPr algn="l">
              <a:buClrTx/>
              <a:buSzTx/>
              <a:buFontTx/>
              <a:buNone/>
              <a:defRPr b="1" sz="30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136" name="Text úrovně 1…"/>
          <p:cNvSpPr txBox="1"/>
          <p:nvPr>
            <p:ph type="body" sz="quarter" idx="1"/>
          </p:nvPr>
        </p:nvSpPr>
        <p:spPr>
          <a:xfrm>
            <a:off x="350775" y="1377225"/>
            <a:ext cx="4910700" cy="48270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>
            <a:lvl1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1pPr>
            <a:lvl2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2pPr>
            <a:lvl3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3pPr>
            <a:lvl4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4pPr>
            <a:lvl5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14;p103" descr="Google Shape;114;p10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0800" y="0"/>
            <a:ext cx="2023196" cy="1873675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Číslo snímku"/>
          <p:cNvSpPr txBox="1"/>
          <p:nvPr>
            <p:ph type="sldNum" sz="quarter" idx="2"/>
          </p:nvPr>
        </p:nvSpPr>
        <p:spPr>
          <a:xfrm>
            <a:off x="380370" y="4692391"/>
            <a:ext cx="336813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021C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5" name="Text názvu"/>
          <p:cNvSpPr txBox="1"/>
          <p:nvPr>
            <p:ph type="title"/>
          </p:nvPr>
        </p:nvSpPr>
        <p:spPr>
          <a:xfrm>
            <a:off x="336599" y="367574"/>
            <a:ext cx="6818702" cy="653702"/>
          </a:xfrm>
          <a:prstGeom prst="rect">
            <a:avLst/>
          </a:prstGeom>
        </p:spPr>
        <p:txBody>
          <a:bodyPr anchor="t"/>
          <a:lstStyle>
            <a:lvl1pPr algn="l">
              <a:buClrTx/>
              <a:buSzTx/>
              <a:buFontTx/>
              <a:buNone/>
              <a:defRPr b="1" sz="30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146" name="Text úrovně 1…"/>
          <p:cNvSpPr txBox="1"/>
          <p:nvPr>
            <p:ph type="body" sz="quarter" idx="1"/>
          </p:nvPr>
        </p:nvSpPr>
        <p:spPr>
          <a:xfrm>
            <a:off x="350775" y="965274"/>
            <a:ext cx="6453900" cy="48270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>
            <a:lvl1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1pPr>
            <a:lvl2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2pPr>
            <a:lvl3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3pPr>
            <a:lvl4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4pPr>
            <a:lvl5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_1_1_2_1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20;p104"/>
          <p:cNvGrpSpPr/>
          <p:nvPr/>
        </p:nvGrpSpPr>
        <p:grpSpPr>
          <a:xfrm>
            <a:off x="4712249" y="0"/>
            <a:ext cx="6245402" cy="5143500"/>
            <a:chOff x="0" y="0"/>
            <a:chExt cx="6245400" cy="5143500"/>
          </a:xfrm>
        </p:grpSpPr>
        <p:sp>
          <p:nvSpPr>
            <p:cNvPr id="153" name="Tvar"/>
            <p:cNvSpPr/>
            <p:nvPr/>
          </p:nvSpPr>
          <p:spPr>
            <a:xfrm>
              <a:off x="-1" y="0"/>
              <a:ext cx="6245402" cy="5143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4447" y="0"/>
                  </a:lnTo>
                  <a:lnTo>
                    <a:pt x="21600" y="0"/>
                  </a:lnTo>
                  <a:lnTo>
                    <a:pt x="17153" y="21600"/>
                  </a:lnTo>
                  <a:close/>
                </a:path>
              </a:pathLst>
            </a:custGeom>
            <a:solidFill>
              <a:srgbClr val="FF8DF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" name="Text"/>
            <p:cNvSpPr txBox="1"/>
            <p:nvPr/>
          </p:nvSpPr>
          <p:spPr>
            <a:xfrm>
              <a:off x="1056230" y="2381633"/>
              <a:ext cx="4132940" cy="38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/>
              <a:r>
                <a:t> </a:t>
              </a:r>
            </a:p>
          </p:txBody>
        </p:sp>
      </p:grpSp>
      <p:sp>
        <p:nvSpPr>
          <p:cNvPr id="156" name="Číslo snímku"/>
          <p:cNvSpPr txBox="1"/>
          <p:nvPr>
            <p:ph type="sldNum" sz="quarter" idx="2"/>
          </p:nvPr>
        </p:nvSpPr>
        <p:spPr>
          <a:xfrm>
            <a:off x="380370" y="4692391"/>
            <a:ext cx="336813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021C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7" name="Text názvu"/>
          <p:cNvSpPr txBox="1"/>
          <p:nvPr>
            <p:ph type="title"/>
          </p:nvPr>
        </p:nvSpPr>
        <p:spPr>
          <a:xfrm>
            <a:off x="336599" y="367574"/>
            <a:ext cx="5325902" cy="653702"/>
          </a:xfrm>
          <a:prstGeom prst="rect">
            <a:avLst/>
          </a:prstGeom>
        </p:spPr>
        <p:txBody>
          <a:bodyPr anchor="t"/>
          <a:lstStyle>
            <a:lvl1pPr algn="l">
              <a:buClrTx/>
              <a:buSzTx/>
              <a:buFontTx/>
              <a:buNone/>
              <a:defRPr b="1" sz="30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158" name="Text úrovně 1…"/>
          <p:cNvSpPr txBox="1"/>
          <p:nvPr>
            <p:ph type="body" sz="quarter" idx="1"/>
          </p:nvPr>
        </p:nvSpPr>
        <p:spPr>
          <a:xfrm>
            <a:off x="350775" y="1377225"/>
            <a:ext cx="4910700" cy="48270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>
            <a:lvl1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1pPr>
            <a:lvl2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2pPr>
            <a:lvl3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3pPr>
            <a:lvl4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4pPr>
            <a:lvl5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Číslo snímku"/>
          <p:cNvSpPr txBox="1"/>
          <p:nvPr>
            <p:ph type="sldNum" sz="quarter" idx="2"/>
          </p:nvPr>
        </p:nvSpPr>
        <p:spPr>
          <a:xfrm>
            <a:off x="380370" y="4692391"/>
            <a:ext cx="336813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021C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66" name="Google Shape;130;p105" descr="Google Shape;130;p10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2699" y="0"/>
            <a:ext cx="1761301" cy="1911012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ext názvu"/>
          <p:cNvSpPr txBox="1"/>
          <p:nvPr>
            <p:ph type="title"/>
          </p:nvPr>
        </p:nvSpPr>
        <p:spPr>
          <a:xfrm>
            <a:off x="336599" y="367574"/>
            <a:ext cx="7134302" cy="653702"/>
          </a:xfrm>
          <a:prstGeom prst="rect">
            <a:avLst/>
          </a:prstGeom>
        </p:spPr>
        <p:txBody>
          <a:bodyPr anchor="t"/>
          <a:lstStyle>
            <a:lvl1pPr algn="l">
              <a:buClrTx/>
              <a:buSzTx/>
              <a:buFontTx/>
              <a:buNone/>
              <a:defRPr b="1" sz="30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168" name="Text úrovně 1…"/>
          <p:cNvSpPr txBox="1"/>
          <p:nvPr>
            <p:ph type="body" sz="quarter" idx="1"/>
          </p:nvPr>
        </p:nvSpPr>
        <p:spPr>
          <a:xfrm>
            <a:off x="350775" y="965274"/>
            <a:ext cx="6453900" cy="48270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>
            <a:lvl1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1pPr>
            <a:lvl2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2pPr>
            <a:lvl3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3pPr>
            <a:lvl4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4pPr>
            <a:lvl5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_1_1_2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35;p106"/>
          <p:cNvSpPr/>
          <p:nvPr/>
        </p:nvSpPr>
        <p:spPr>
          <a:xfrm>
            <a:off x="4712249" y="0"/>
            <a:ext cx="6245402" cy="5143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447" y="0"/>
                </a:lnTo>
                <a:lnTo>
                  <a:pt x="21600" y="0"/>
                </a:lnTo>
                <a:lnTo>
                  <a:pt x="17153" y="21600"/>
                </a:lnTo>
                <a:close/>
              </a:path>
            </a:pathLst>
          </a:custGeom>
          <a:solidFill>
            <a:srgbClr val="3A731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" name="Číslo snímku"/>
          <p:cNvSpPr txBox="1"/>
          <p:nvPr>
            <p:ph type="sldNum" sz="quarter" idx="2"/>
          </p:nvPr>
        </p:nvSpPr>
        <p:spPr>
          <a:xfrm>
            <a:off x="380370" y="4692391"/>
            <a:ext cx="336813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021C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7" name="Text názvu"/>
          <p:cNvSpPr txBox="1"/>
          <p:nvPr>
            <p:ph type="title"/>
          </p:nvPr>
        </p:nvSpPr>
        <p:spPr>
          <a:xfrm>
            <a:off x="336599" y="367574"/>
            <a:ext cx="5325902" cy="653702"/>
          </a:xfrm>
          <a:prstGeom prst="rect">
            <a:avLst/>
          </a:prstGeom>
        </p:spPr>
        <p:txBody>
          <a:bodyPr anchor="t"/>
          <a:lstStyle>
            <a:lvl1pPr algn="l">
              <a:buClrTx/>
              <a:buSzTx/>
              <a:buFontTx/>
              <a:buNone/>
              <a:defRPr b="1" sz="30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178" name="Text úrovně 1…"/>
          <p:cNvSpPr txBox="1"/>
          <p:nvPr>
            <p:ph type="body" sz="quarter" idx="1"/>
          </p:nvPr>
        </p:nvSpPr>
        <p:spPr>
          <a:xfrm>
            <a:off x="350775" y="1377225"/>
            <a:ext cx="4910700" cy="48270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>
            <a:lvl1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1pPr>
            <a:lvl2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2pPr>
            <a:lvl3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3pPr>
            <a:lvl4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4pPr>
            <a:lvl5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43;p107" descr="Google Shape;143;p10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2384225"/>
            <a:ext cx="2947002" cy="2560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Google Shape;144;p107" descr="Google Shape;144;p10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4199" y="0"/>
            <a:ext cx="1799800" cy="180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Číslo snímku"/>
          <p:cNvSpPr txBox="1"/>
          <p:nvPr>
            <p:ph type="sldNum" sz="quarter" idx="2"/>
          </p:nvPr>
        </p:nvSpPr>
        <p:spPr>
          <a:xfrm>
            <a:off x="380370" y="4692391"/>
            <a:ext cx="336813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021C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8" name="Text úrovně 1…"/>
          <p:cNvSpPr txBox="1"/>
          <p:nvPr>
            <p:ph type="body" sz="quarter" idx="1"/>
          </p:nvPr>
        </p:nvSpPr>
        <p:spPr>
          <a:xfrm>
            <a:off x="1574200" y="1596650"/>
            <a:ext cx="6083401" cy="1215000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>
            <a:lvl1pPr algn="ctr">
              <a:defRPr b="1" sz="37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  <a:lvl2pPr algn="ctr">
              <a:defRPr b="1" sz="37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algn="ctr">
              <a:defRPr b="1" sz="37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algn="ctr">
              <a:defRPr b="1" sz="37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algn="ctr">
              <a:defRPr b="1" sz="37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196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152;p109" descr="Google Shape;152;p10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0800" y="2103048"/>
            <a:ext cx="2584326" cy="2560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Google Shape;153;p109" descr="Google Shape;153;p10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35125" y="1021274"/>
            <a:ext cx="2725751" cy="2705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Google Shape;154;p109" descr="Google Shape;154;p10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84949" y="1487125"/>
            <a:ext cx="2778326" cy="2752359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Číslo snímku"/>
          <p:cNvSpPr txBox="1"/>
          <p:nvPr>
            <p:ph type="sldNum" sz="quarter" idx="2"/>
          </p:nvPr>
        </p:nvSpPr>
        <p:spPr>
          <a:xfrm>
            <a:off x="380370" y="4692391"/>
            <a:ext cx="336813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021C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07" name="Text názvu"/>
          <p:cNvSpPr txBox="1"/>
          <p:nvPr>
            <p:ph type="title"/>
          </p:nvPr>
        </p:nvSpPr>
        <p:spPr>
          <a:xfrm>
            <a:off x="336599" y="367574"/>
            <a:ext cx="7604402" cy="653702"/>
          </a:xfrm>
          <a:prstGeom prst="rect">
            <a:avLst/>
          </a:prstGeom>
        </p:spPr>
        <p:txBody>
          <a:bodyPr anchor="t"/>
          <a:lstStyle>
            <a:lvl1pPr algn="l">
              <a:buClrTx/>
              <a:buSzTx/>
              <a:buFontTx/>
              <a:buNone/>
              <a:defRPr b="1" sz="30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208" name="Text úrovně 1…"/>
          <p:cNvSpPr txBox="1"/>
          <p:nvPr>
            <p:ph type="body" sz="quarter" idx="1"/>
          </p:nvPr>
        </p:nvSpPr>
        <p:spPr>
          <a:xfrm>
            <a:off x="350775" y="965274"/>
            <a:ext cx="3221401" cy="72960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>
            <a:lvl1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1pPr>
            <a:lvl2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2pPr>
            <a:lvl3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3pPr>
            <a:lvl4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4pPr>
            <a:lvl5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Číslo snímku"/>
          <p:cNvSpPr txBox="1"/>
          <p:nvPr>
            <p:ph type="sldNum" sz="quarter" idx="2"/>
          </p:nvPr>
        </p:nvSpPr>
        <p:spPr>
          <a:xfrm>
            <a:off x="380370" y="4692391"/>
            <a:ext cx="336813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021C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" name="Text názvu"/>
          <p:cNvSpPr txBox="1"/>
          <p:nvPr>
            <p:ph type="title"/>
          </p:nvPr>
        </p:nvSpPr>
        <p:spPr>
          <a:xfrm>
            <a:off x="336599" y="367574"/>
            <a:ext cx="7134302" cy="653702"/>
          </a:xfrm>
          <a:prstGeom prst="rect">
            <a:avLst/>
          </a:prstGeom>
        </p:spPr>
        <p:txBody>
          <a:bodyPr anchor="t"/>
          <a:lstStyle>
            <a:lvl1pPr algn="l">
              <a:buClrTx/>
              <a:buSzTx/>
              <a:buFontTx/>
              <a:buNone/>
              <a:defRPr b="1" sz="30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23" name="Text úrovně 1…"/>
          <p:cNvSpPr txBox="1"/>
          <p:nvPr>
            <p:ph type="body" sz="quarter" idx="1"/>
          </p:nvPr>
        </p:nvSpPr>
        <p:spPr>
          <a:xfrm>
            <a:off x="350775" y="965274"/>
            <a:ext cx="6453900" cy="48270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>
            <a:lvl1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1pPr>
            <a:lvl2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2pPr>
            <a:lvl3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3pPr>
            <a:lvl4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4pPr>
            <a:lvl5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163;p110"/>
          <p:cNvSpPr/>
          <p:nvPr>
            <p:ph type="pic" idx="21"/>
          </p:nvPr>
        </p:nvSpPr>
        <p:spPr>
          <a:xfrm>
            <a:off x="-5976" y="-2975"/>
            <a:ext cx="9173101" cy="5160001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216" name="Číslo snímku"/>
          <p:cNvSpPr txBox="1"/>
          <p:nvPr>
            <p:ph type="sldNum" sz="quarter" idx="2"/>
          </p:nvPr>
        </p:nvSpPr>
        <p:spPr>
          <a:xfrm>
            <a:off x="380370" y="4692391"/>
            <a:ext cx="336813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BEE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22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170;p112" descr="Google Shape;170;p1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9599" y="595323"/>
            <a:ext cx="1577300" cy="156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Google Shape;171;p112" descr="Google Shape;171;p1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82950" y="1956896"/>
            <a:ext cx="2577701" cy="2209477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Číslo snímku"/>
          <p:cNvSpPr txBox="1"/>
          <p:nvPr>
            <p:ph type="sldNum" sz="quarter" idx="2"/>
          </p:nvPr>
        </p:nvSpPr>
        <p:spPr>
          <a:xfrm>
            <a:off x="380370" y="4692391"/>
            <a:ext cx="336813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021C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177;p113" descr="Google Shape;177;p1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2384225"/>
            <a:ext cx="2947002" cy="2560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Google Shape;178;p113" descr="Google Shape;178;p1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4199" y="0"/>
            <a:ext cx="1799800" cy="180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ext úrovně 1…"/>
          <p:cNvSpPr txBox="1"/>
          <p:nvPr>
            <p:ph type="body" sz="quarter" idx="1"/>
          </p:nvPr>
        </p:nvSpPr>
        <p:spPr>
          <a:xfrm>
            <a:off x="1437199" y="1879400"/>
            <a:ext cx="6110701" cy="71970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>
            <a:lvl1pPr algn="ctr">
              <a:defRPr b="1" sz="31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  <a:lvl2pPr algn="ctr">
              <a:defRPr b="1" sz="31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algn="ctr">
              <a:defRPr b="1" sz="31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algn="ctr">
              <a:defRPr b="1" sz="31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algn="ctr">
              <a:defRPr b="1" sz="31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43" name="Číslo snímku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 názvu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>
              <a:buSzPts val="5200"/>
              <a:defRPr sz="5200"/>
            </a:lvl1pPr>
          </a:lstStyle>
          <a:p>
            <a:pPr/>
            <a:r>
              <a:t>Text názvu</a:t>
            </a:r>
          </a:p>
        </p:txBody>
      </p:sp>
      <p:sp>
        <p:nvSpPr>
          <p:cNvPr id="251" name="Text úrovně 1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 lIns="91424" tIns="91424" rIns="91424" bIns="91424" anchor="ctr">
            <a:normAutofit fontScale="100000" lnSpcReduction="0"/>
          </a:bodyPr>
          <a:lstStyle>
            <a:lvl1pPr algn="ctr">
              <a:defRPr sz="2800"/>
            </a:lvl1pPr>
            <a:lvl2pPr algn="ctr">
              <a:defRPr sz="2800"/>
            </a:lvl2pPr>
            <a:lvl3pPr algn="ctr">
              <a:defRPr sz="2800"/>
            </a:lvl3pPr>
            <a:lvl4pPr algn="ctr">
              <a:defRPr sz="2800"/>
            </a:lvl4pPr>
            <a:lvl5pPr algn="ctr">
              <a:defRPr sz="28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52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8;p93" descr="Google Shape;18;p9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3050" y="0"/>
            <a:ext cx="4730949" cy="4908299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Číslo snímku"/>
          <p:cNvSpPr txBox="1"/>
          <p:nvPr>
            <p:ph type="sldNum" sz="quarter" idx="2"/>
          </p:nvPr>
        </p:nvSpPr>
        <p:spPr>
          <a:xfrm>
            <a:off x="380370" y="4692391"/>
            <a:ext cx="336813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021C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2" name="Text názvu"/>
          <p:cNvSpPr txBox="1"/>
          <p:nvPr>
            <p:ph type="title"/>
          </p:nvPr>
        </p:nvSpPr>
        <p:spPr>
          <a:xfrm>
            <a:off x="336599" y="367574"/>
            <a:ext cx="6818702" cy="653702"/>
          </a:xfrm>
          <a:prstGeom prst="rect">
            <a:avLst/>
          </a:prstGeom>
        </p:spPr>
        <p:txBody>
          <a:bodyPr anchor="t"/>
          <a:lstStyle>
            <a:lvl1pPr algn="l">
              <a:buClrTx/>
              <a:buSzTx/>
              <a:buFontTx/>
              <a:buNone/>
              <a:defRPr b="1" sz="30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33" name="Text úrovně 1…"/>
          <p:cNvSpPr txBox="1"/>
          <p:nvPr>
            <p:ph type="body" sz="quarter" idx="1"/>
          </p:nvPr>
        </p:nvSpPr>
        <p:spPr>
          <a:xfrm>
            <a:off x="1585400" y="1509650"/>
            <a:ext cx="1843501" cy="37890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27;p94" descr="Google Shape;27;p9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4118424"/>
            <a:ext cx="2655326" cy="1025076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Číslo snímku"/>
          <p:cNvSpPr txBox="1"/>
          <p:nvPr>
            <p:ph type="sldNum" sz="quarter" idx="2"/>
          </p:nvPr>
        </p:nvSpPr>
        <p:spPr>
          <a:xfrm>
            <a:off x="380370" y="4692391"/>
            <a:ext cx="336813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BEE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2" name="Google Shape;29;p94" descr="Google Shape;29;p9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93801" y="0"/>
            <a:ext cx="1850200" cy="183255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Text úrovně 1…"/>
          <p:cNvSpPr txBox="1"/>
          <p:nvPr>
            <p:ph type="body" sz="half" idx="1"/>
          </p:nvPr>
        </p:nvSpPr>
        <p:spPr>
          <a:xfrm>
            <a:off x="1036350" y="1358125"/>
            <a:ext cx="7071301" cy="1998000"/>
          </a:xfrm>
          <a:prstGeom prst="rect">
            <a:avLst/>
          </a:prstGeom>
        </p:spPr>
        <p:txBody>
          <a:bodyPr lIns="91424" tIns="91424" rIns="91424" bIns="91424" anchor="ctr">
            <a:normAutofit fontScale="100000" lnSpcReduction="0"/>
          </a:bodyPr>
          <a:lstStyle>
            <a:lvl1pPr algn="ctr">
              <a:defRPr i="1" sz="2100">
                <a:solidFill>
                  <a:srgbClr val="37021C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ctr">
              <a:defRPr i="1" sz="2100">
                <a:solidFill>
                  <a:srgbClr val="37021C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algn="ctr">
              <a:defRPr i="1" sz="2100">
                <a:solidFill>
                  <a:srgbClr val="37021C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algn="ctr">
              <a:defRPr i="1" sz="2100">
                <a:solidFill>
                  <a:srgbClr val="37021C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algn="ctr">
              <a:defRPr i="1" sz="2100">
                <a:solidFill>
                  <a:srgbClr val="37021C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34;p95" descr="Google Shape;34;p9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9950" y="0"/>
            <a:ext cx="3425674" cy="199312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Číslo snímku"/>
          <p:cNvSpPr txBox="1"/>
          <p:nvPr>
            <p:ph type="sldNum" sz="quarter" idx="2"/>
          </p:nvPr>
        </p:nvSpPr>
        <p:spPr>
          <a:xfrm>
            <a:off x="380370" y="4692391"/>
            <a:ext cx="336813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021C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2" name="Google Shape;37;p95"/>
          <p:cNvSpPr/>
          <p:nvPr>
            <p:ph type="pic" sz="quarter" idx="21"/>
          </p:nvPr>
        </p:nvSpPr>
        <p:spPr>
          <a:xfrm>
            <a:off x="4936075" y="1128075"/>
            <a:ext cx="3057601" cy="3057601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53" name="Text názvu"/>
          <p:cNvSpPr txBox="1"/>
          <p:nvPr>
            <p:ph type="title"/>
          </p:nvPr>
        </p:nvSpPr>
        <p:spPr>
          <a:xfrm>
            <a:off x="376024" y="2148725"/>
            <a:ext cx="4440601" cy="1387801"/>
          </a:xfrm>
          <a:prstGeom prst="rect">
            <a:avLst/>
          </a:prstGeom>
        </p:spPr>
        <p:txBody>
          <a:bodyPr anchor="t"/>
          <a:lstStyle>
            <a:lvl1pPr algn="l">
              <a:buClrTx/>
              <a:buSzTx/>
              <a:buFontTx/>
              <a:buNone/>
              <a:defRPr b="1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54" name="Text úrovně 1…"/>
          <p:cNvSpPr txBox="1"/>
          <p:nvPr>
            <p:ph type="body" sz="quarter" idx="1"/>
          </p:nvPr>
        </p:nvSpPr>
        <p:spPr>
          <a:xfrm>
            <a:off x="399875" y="3423025"/>
            <a:ext cx="4118401" cy="106230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>
            <a:lvl1pPr>
              <a:defRPr>
                <a:latin typeface="Plus Jakarta Sans"/>
                <a:ea typeface="Plus Jakarta Sans"/>
                <a:cs typeface="Plus Jakarta Sans"/>
                <a:sym typeface="Plus Jakarta Sans"/>
              </a:defRPr>
            </a:lvl1pPr>
            <a:lvl2pPr>
              <a:defRPr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>
              <a:defRPr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>
              <a:defRPr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>
              <a:defRPr>
                <a:latin typeface="Plus Jakarta Sans"/>
                <a:ea typeface="Plus Jakarta Sans"/>
                <a:cs typeface="Plus Jakarta Sans"/>
                <a:sym typeface="Plus Jakarta Sans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Číslo snímku"/>
          <p:cNvSpPr txBox="1"/>
          <p:nvPr>
            <p:ph type="sldNum" sz="quarter" idx="2"/>
          </p:nvPr>
        </p:nvSpPr>
        <p:spPr>
          <a:xfrm>
            <a:off x="380370" y="4692391"/>
            <a:ext cx="336813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021C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2" name="Text názvu"/>
          <p:cNvSpPr txBox="1"/>
          <p:nvPr>
            <p:ph type="title"/>
          </p:nvPr>
        </p:nvSpPr>
        <p:spPr>
          <a:xfrm>
            <a:off x="336599" y="367574"/>
            <a:ext cx="7134302" cy="653702"/>
          </a:xfrm>
          <a:prstGeom prst="rect">
            <a:avLst/>
          </a:prstGeom>
        </p:spPr>
        <p:txBody>
          <a:bodyPr anchor="t"/>
          <a:lstStyle>
            <a:lvl1pPr algn="l">
              <a:buClrTx/>
              <a:buSzTx/>
              <a:buFontTx/>
              <a:buNone/>
              <a:defRPr b="1" sz="30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63" name="Text úrovně 1…"/>
          <p:cNvSpPr txBox="1"/>
          <p:nvPr>
            <p:ph type="body" sz="quarter" idx="1"/>
          </p:nvPr>
        </p:nvSpPr>
        <p:spPr>
          <a:xfrm>
            <a:off x="350775" y="965274"/>
            <a:ext cx="6453900" cy="48270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>
            <a:lvl1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1pPr>
            <a:lvl2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2pPr>
            <a:lvl3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3pPr>
            <a:lvl4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4pPr>
            <a:lvl5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4" name="Google Shape;45;p96"/>
          <p:cNvSpPr/>
          <p:nvPr/>
        </p:nvSpPr>
        <p:spPr>
          <a:xfrm>
            <a:off x="572799" y="3660016"/>
            <a:ext cx="7940551" cy="10435"/>
          </a:xfrm>
          <a:prstGeom prst="line">
            <a:avLst/>
          </a:prstGeom>
          <a:ln w="28575">
            <a:solidFill>
              <a:srgbClr val="37021C"/>
            </a:solidFill>
            <a:headEnd type="oval"/>
            <a:tailEnd type="triangle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65" name="Google Shape;46;p96" descr="Google Shape;46;p9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3901" y="3338348"/>
            <a:ext cx="653702" cy="653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Google Shape;47;p96" descr="Google Shape;47;p9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8727" y="3338348"/>
            <a:ext cx="653702" cy="653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Google Shape;48;p96" descr="Google Shape;48;p9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08164" y="3338348"/>
            <a:ext cx="653702" cy="653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Google Shape;49;p96" descr="Google Shape;49;p9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7101" y="3338348"/>
            <a:ext cx="653702" cy="653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Google Shape;50;p96" descr="Google Shape;50;p9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6952" y="3338348"/>
            <a:ext cx="653702" cy="653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Google Shape;51;p96" descr="Google Shape;51;p9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13450" y="3344393"/>
            <a:ext cx="653701" cy="641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Číslo snímku"/>
          <p:cNvSpPr txBox="1"/>
          <p:nvPr>
            <p:ph type="sldNum" sz="quarter" idx="2"/>
          </p:nvPr>
        </p:nvSpPr>
        <p:spPr>
          <a:xfrm>
            <a:off x="380370" y="4692391"/>
            <a:ext cx="336813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021C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8" name="Google Shape;67;p97" descr="Google Shape;67;p9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4199" y="0"/>
            <a:ext cx="1799800" cy="180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Text názvu"/>
          <p:cNvSpPr txBox="1"/>
          <p:nvPr>
            <p:ph type="title"/>
          </p:nvPr>
        </p:nvSpPr>
        <p:spPr>
          <a:xfrm>
            <a:off x="336599" y="367574"/>
            <a:ext cx="7134302" cy="653702"/>
          </a:xfrm>
          <a:prstGeom prst="rect">
            <a:avLst/>
          </a:prstGeom>
        </p:spPr>
        <p:txBody>
          <a:bodyPr anchor="t"/>
          <a:lstStyle>
            <a:lvl1pPr algn="l">
              <a:buClrTx/>
              <a:buSzTx/>
              <a:buFontTx/>
              <a:buNone/>
              <a:defRPr b="1" sz="30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80" name="Text úrovně 1…"/>
          <p:cNvSpPr txBox="1"/>
          <p:nvPr>
            <p:ph type="body" sz="quarter" idx="1"/>
          </p:nvPr>
        </p:nvSpPr>
        <p:spPr>
          <a:xfrm>
            <a:off x="350775" y="965274"/>
            <a:ext cx="6453900" cy="48270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>
            <a:lvl1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1pPr>
            <a:lvl2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2pPr>
            <a:lvl3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3pPr>
            <a:lvl4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4pPr>
            <a:lvl5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_1_1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72;p98"/>
          <p:cNvSpPr/>
          <p:nvPr>
            <p:ph type="pic" idx="21"/>
          </p:nvPr>
        </p:nvSpPr>
        <p:spPr>
          <a:xfrm>
            <a:off x="4000500" y="0"/>
            <a:ext cx="5143500" cy="5143500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88" name="Google Shape;73;p98"/>
          <p:cNvSpPr/>
          <p:nvPr/>
        </p:nvSpPr>
        <p:spPr>
          <a:xfrm>
            <a:off x="-452051" y="-18751"/>
            <a:ext cx="6290702" cy="518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447" y="0"/>
                </a:lnTo>
                <a:lnTo>
                  <a:pt x="21600" y="0"/>
                </a:lnTo>
                <a:lnTo>
                  <a:pt x="17153" y="21600"/>
                </a:lnTo>
                <a:close/>
              </a:path>
            </a:pathLst>
          </a:custGeom>
          <a:solidFill>
            <a:srgbClr val="FFFBE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9" name="Google Shape;75;p98" descr="Google Shape;75;p9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5526" y="-137426"/>
            <a:ext cx="2587075" cy="2048750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Číslo snímku"/>
          <p:cNvSpPr txBox="1"/>
          <p:nvPr>
            <p:ph type="sldNum" sz="quarter" idx="2"/>
          </p:nvPr>
        </p:nvSpPr>
        <p:spPr>
          <a:xfrm>
            <a:off x="380370" y="4692391"/>
            <a:ext cx="336813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021C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1" name="Text názvu"/>
          <p:cNvSpPr txBox="1"/>
          <p:nvPr>
            <p:ph type="title"/>
          </p:nvPr>
        </p:nvSpPr>
        <p:spPr>
          <a:xfrm>
            <a:off x="336599" y="367574"/>
            <a:ext cx="4200902" cy="653702"/>
          </a:xfrm>
          <a:prstGeom prst="rect">
            <a:avLst/>
          </a:prstGeom>
        </p:spPr>
        <p:txBody>
          <a:bodyPr anchor="t"/>
          <a:lstStyle>
            <a:lvl1pPr algn="l">
              <a:buClrTx/>
              <a:buSzTx/>
              <a:buFontTx/>
              <a:buNone/>
              <a:defRPr b="1" sz="30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92" name="Text úrovně 1…"/>
          <p:cNvSpPr txBox="1"/>
          <p:nvPr>
            <p:ph type="body" sz="quarter" idx="1"/>
          </p:nvPr>
        </p:nvSpPr>
        <p:spPr>
          <a:xfrm>
            <a:off x="350775" y="1377225"/>
            <a:ext cx="4972200" cy="48270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>
            <a:lvl1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1pPr>
            <a:lvl2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2pPr>
            <a:lvl3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3pPr>
            <a:lvl4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4pPr>
            <a:lvl5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_1_1_2_1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81;p99"/>
          <p:cNvGrpSpPr/>
          <p:nvPr/>
        </p:nvGrpSpPr>
        <p:grpSpPr>
          <a:xfrm>
            <a:off x="4712249" y="0"/>
            <a:ext cx="6245402" cy="5143500"/>
            <a:chOff x="0" y="0"/>
            <a:chExt cx="6245400" cy="5143500"/>
          </a:xfrm>
        </p:grpSpPr>
        <p:sp>
          <p:nvSpPr>
            <p:cNvPr id="99" name="Tvar"/>
            <p:cNvSpPr/>
            <p:nvPr/>
          </p:nvSpPr>
          <p:spPr>
            <a:xfrm>
              <a:off x="-1" y="0"/>
              <a:ext cx="6245402" cy="5143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4447" y="0"/>
                  </a:lnTo>
                  <a:lnTo>
                    <a:pt x="21600" y="0"/>
                  </a:lnTo>
                  <a:lnTo>
                    <a:pt x="17153" y="21600"/>
                  </a:lnTo>
                  <a:close/>
                </a:path>
              </a:pathLst>
            </a:custGeom>
            <a:solidFill>
              <a:srgbClr val="828EF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0" name="Text"/>
            <p:cNvSpPr txBox="1"/>
            <p:nvPr/>
          </p:nvSpPr>
          <p:spPr>
            <a:xfrm>
              <a:off x="1056230" y="2381633"/>
              <a:ext cx="4132940" cy="38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/>
              <a:r>
                <a:t> </a:t>
              </a:r>
            </a:p>
          </p:txBody>
        </p:sp>
      </p:grpSp>
      <p:sp>
        <p:nvSpPr>
          <p:cNvPr id="102" name="Číslo snímku"/>
          <p:cNvSpPr txBox="1"/>
          <p:nvPr>
            <p:ph type="sldNum" sz="quarter" idx="2"/>
          </p:nvPr>
        </p:nvSpPr>
        <p:spPr>
          <a:xfrm>
            <a:off x="380370" y="4692391"/>
            <a:ext cx="336813" cy="335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021C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3" name="Text názvu"/>
          <p:cNvSpPr txBox="1"/>
          <p:nvPr>
            <p:ph type="title"/>
          </p:nvPr>
        </p:nvSpPr>
        <p:spPr>
          <a:xfrm>
            <a:off x="336599" y="367574"/>
            <a:ext cx="5325902" cy="653702"/>
          </a:xfrm>
          <a:prstGeom prst="rect">
            <a:avLst/>
          </a:prstGeom>
        </p:spPr>
        <p:txBody>
          <a:bodyPr anchor="t"/>
          <a:lstStyle>
            <a:lvl1pPr algn="l">
              <a:buClrTx/>
              <a:buSzTx/>
              <a:buFontTx/>
              <a:buNone/>
              <a:defRPr b="1" sz="3000">
                <a:solidFill>
                  <a:srgbClr val="37021C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104" name="Text úrovně 1…"/>
          <p:cNvSpPr txBox="1"/>
          <p:nvPr>
            <p:ph type="body" sz="quarter" idx="1"/>
          </p:nvPr>
        </p:nvSpPr>
        <p:spPr>
          <a:xfrm>
            <a:off x="350775" y="1377225"/>
            <a:ext cx="4910700" cy="482701"/>
          </a:xfrm>
          <a:prstGeom prst="rect">
            <a:avLst/>
          </a:prstGeom>
        </p:spPr>
        <p:txBody>
          <a:bodyPr lIns="91424" tIns="91424" rIns="91424" bIns="91424">
            <a:normAutofit fontScale="100000" lnSpcReduction="0"/>
          </a:bodyPr>
          <a:lstStyle>
            <a:lvl1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1pPr>
            <a:lvl2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2pPr>
            <a:lvl3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3pPr>
            <a:lvl4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4pPr>
            <a:lvl5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B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3" name="Číslo snímku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Text úrovně 1…"/>
          <p:cNvSpPr txBox="1"/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3600"/>
        <a:buFont typeface="Arial"/>
        <a:buChar char="●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3600"/>
        <a:buFont typeface="Arial"/>
        <a:buChar char="○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3600"/>
        <a:buFont typeface="Arial"/>
        <a:buChar char="■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3600"/>
        <a:buFont typeface="Arial"/>
        <a:buChar char="●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3600"/>
        <a:buFont typeface="Arial"/>
        <a:buChar char="○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3600"/>
        <a:buFont typeface="Arial"/>
        <a:buChar char="■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3600"/>
        <a:buFont typeface="Arial"/>
        <a:buChar char="●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3600"/>
        <a:buFont typeface="Arial"/>
        <a:buChar char="○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3600"/>
        <a:buFont typeface="Arial"/>
        <a:buChar char="■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jpeg"/><Relationship Id="rId3" Type="http://schemas.openxmlformats.org/officeDocument/2006/relationships/image" Target="../media/image3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9.png"/><Relationship Id="rId4" Type="http://schemas.openxmlformats.org/officeDocument/2006/relationships/image" Target="../media/image2.jpeg"/><Relationship Id="rId5" Type="http://schemas.openxmlformats.org/officeDocument/2006/relationships/image" Target="../media/image20.png"/><Relationship Id="rId6" Type="http://schemas.openxmlformats.org/officeDocument/2006/relationships/image" Target="../media/image3.jpeg"/><Relationship Id="rId7" Type="http://schemas.openxmlformats.org/officeDocument/2006/relationships/image" Target="../media/image4.jpeg"/><Relationship Id="rId8" Type="http://schemas.openxmlformats.org/officeDocument/2006/relationships/image" Target="../media/image21.png"/><Relationship Id="rId9" Type="http://schemas.openxmlformats.org/officeDocument/2006/relationships/image" Target="../media/image5.jpeg"/><Relationship Id="rId10" Type="http://schemas.openxmlformats.org/officeDocument/2006/relationships/image" Target="../media/image22.png"/><Relationship Id="rId11" Type="http://schemas.openxmlformats.org/officeDocument/2006/relationships/image" Target="../media/image2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9.png"/><Relationship Id="rId4" Type="http://schemas.openxmlformats.org/officeDocument/2006/relationships/hyperlink" Target="https://www.restauracenagruntu.cz/napsali-o-jarnim-menu/" TargetMode="Externa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Relationship Id="rId3" Type="http://schemas.openxmlformats.org/officeDocument/2006/relationships/image" Target="../media/image4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0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www.youtube.com/watch?v=n2kASNkqzAY" TargetMode="External"/><Relationship Id="rId3" Type="http://schemas.openxmlformats.org/officeDocument/2006/relationships/image" Target="../media/image26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youtube.com/watch?v=ogz1zWS3-kk" TargetMode="External"/><Relationship Id="rId3" Type="http://schemas.openxmlformats.org/officeDocument/2006/relationships/image" Target="../media/image2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6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hyperlink" Target="https://zlataky.cz/aktuality/rok-2023-byl-pro-cnb-zlaty-bude-rok-2024-zlatejsi" TargetMode="Externa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0.png"/><Relationship Id="rId3" Type="http://schemas.openxmlformats.org/officeDocument/2006/relationships/hyperlink" Target="https://zlataky.cz/aktuality/zlataky-podporily-spolek-rarach" TargetMode="Externa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1.pn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hyperlink" Target="https://zlataky.cz/aktuality/vyhlaseni-souteze-o-zlate-cihlicky-v-ramci-rallye-dakar" TargetMode="Externa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30.jpeg"/><Relationship Id="rId4" Type="http://schemas.openxmlformats.org/officeDocument/2006/relationships/image" Target="../media/image6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hyperlink" Target="http://www.youtube.com/watch?v=jfa2pgzuKvg" TargetMode="External"/><Relationship Id="rId5" Type="http://schemas.openxmlformats.org/officeDocument/2006/relationships/image" Target="../media/image31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2.png"/><Relationship Id="rId3" Type="http://schemas.openxmlformats.org/officeDocument/2006/relationships/image" Target="../media/image32.jpeg"/><Relationship Id="rId4" Type="http://schemas.openxmlformats.org/officeDocument/2006/relationships/image" Target="../media/image6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2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33.jpeg"/><Relationship Id="rId4" Type="http://schemas.openxmlformats.org/officeDocument/2006/relationships/image" Target="../media/image68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9.jpeg"/><Relationship Id="rId6" Type="http://schemas.openxmlformats.org/officeDocument/2006/relationships/image" Target="../media/image27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hyperlink" Target="https://zlataky.mediaboard.site/" TargetMode="Externa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5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kofola.cz/aktuality/hradni-index-klastorna-kalcia-predstavuje-nejnarocnejsi-vyslapy-na-ceske-hrady-nejvic-zabrat-vam-da-ostry-na-sumave" TargetMode="External"/><Relationship Id="rId3" Type="http://schemas.openxmlformats.org/officeDocument/2006/relationships/hyperlink" Target="https://www.kybertest.cz/" TargetMode="External"/><Relationship Id="rId4" Type="http://schemas.openxmlformats.org/officeDocument/2006/relationships/hyperlink" Target="https://www.realness.cz/case-study-cs/dpd?fbclid=IwY2xjawEWMatleHRuA2FlbQIxMAABHZH6qD5d4Tj1wTC6xiAQYyca7LQMTkZ70mSSRyFDqunEdGUt1Ys3fLjfaQ_aem_aoVIVP17JwkFGdxYPSVReQ" TargetMode="Externa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189;p1"/>
          <p:cNvSpPr txBox="1"/>
          <p:nvPr>
            <p:ph type="subTitle" sz="half" idx="1"/>
          </p:nvPr>
        </p:nvSpPr>
        <p:spPr>
          <a:xfrm>
            <a:off x="1437199" y="1879400"/>
            <a:ext cx="6821101" cy="1553101"/>
          </a:xfrm>
          <a:prstGeom prst="rect">
            <a:avLst/>
          </a:prstGeom>
        </p:spPr>
        <p:txBody>
          <a:bodyPr/>
          <a:lstStyle/>
          <a:p>
            <a:pPr algn="l" defTabSz="566927">
              <a:lnSpc>
                <a:spcPct val="115000"/>
              </a:lnSpc>
              <a:defRPr i="1" sz="1240">
                <a:solidFill>
                  <a:srgbClr val="FF8DF4"/>
                </a:solidFill>
              </a:defRPr>
            </a:pPr>
            <a:r>
              <a:t>                                        </a:t>
            </a:r>
            <a:r>
              <a:rPr sz="1736"/>
              <a:t> </a:t>
            </a:r>
            <a:r>
              <a:rPr sz="1736" u="sng"/>
              <a:t>Kreativita v PR</a:t>
            </a:r>
            <a:endParaRPr sz="1736" u="sng"/>
          </a:p>
          <a:p>
            <a:pPr indent="850391" algn="l" defTabSz="566927">
              <a:lnSpc>
                <a:spcPct val="115000"/>
              </a:lnSpc>
              <a:defRPr i="1" sz="1302">
                <a:solidFill>
                  <a:srgbClr val="FF8DF4"/>
                </a:solidFill>
              </a:defRPr>
            </a:pPr>
            <a:r>
              <a:t> </a:t>
            </a:r>
          </a:p>
          <a:p>
            <a:pPr indent="1133855" algn="l" defTabSz="566927">
              <a:lnSpc>
                <a:spcPct val="115000"/>
              </a:lnSpc>
              <a:defRPr b="0" i="1" sz="1302">
                <a:solidFill>
                  <a:srgbClr val="000000"/>
                </a:solidFill>
              </a:defRPr>
            </a:pPr>
            <a:r>
              <a:t> </a:t>
            </a:r>
            <a:r>
              <a:rPr sz="1116"/>
              <a:t>       Dominika Bártová</a:t>
            </a:r>
            <a:endParaRPr sz="1116"/>
          </a:p>
          <a:p>
            <a:pPr indent="1700783" algn="l" defTabSz="566927">
              <a:lnSpc>
                <a:spcPct val="115000"/>
              </a:lnSpc>
              <a:defRPr sz="1921"/>
            </a:pPr>
            <a:endParaRPr i="1" sz="1736">
              <a:solidFill>
                <a:srgbClr val="FF8DF4"/>
              </a:solidFill>
            </a:endParaRPr>
          </a:p>
          <a:p>
            <a:pPr indent="1700783" algn="l" defTabSz="566927">
              <a:lnSpc>
                <a:spcPct val="115000"/>
              </a:lnSpc>
              <a:defRPr i="1" sz="1736">
                <a:solidFill>
                  <a:srgbClr val="000000"/>
                </a:solidFill>
              </a:defRPr>
            </a:pPr>
            <a:r>
              <a:t>2025</a:t>
            </a:r>
            <a:r>
              <a:rPr>
                <a:solidFill>
                  <a:srgbClr val="FF8DF4"/>
                </a:solidFill>
              </a:rPr>
              <a:t>				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286;p13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6" name="Google Shape;287;p13"/>
          <p:cNvSpPr txBox="1"/>
          <p:nvPr>
            <p:ph type="title"/>
          </p:nvPr>
        </p:nvSpPr>
        <p:spPr>
          <a:xfrm>
            <a:off x="336599" y="367574"/>
            <a:ext cx="5325902" cy="653702"/>
          </a:xfrm>
          <a:prstGeom prst="rect">
            <a:avLst/>
          </a:prstGeom>
        </p:spPr>
        <p:txBody>
          <a:bodyPr/>
          <a:lstStyle/>
          <a:p>
            <a:pPr defTabSz="457200">
              <a:defRPr sz="1500"/>
            </a:pPr>
            <a:r>
              <a:t>PR strategie</a:t>
            </a:r>
            <a:br/>
          </a:p>
        </p:txBody>
      </p:sp>
      <p:sp>
        <p:nvSpPr>
          <p:cNvPr id="327" name="Google Shape;288;p13"/>
          <p:cNvSpPr txBox="1"/>
          <p:nvPr>
            <p:ph type="body" sz="half" idx="1"/>
          </p:nvPr>
        </p:nvSpPr>
        <p:spPr>
          <a:xfrm>
            <a:off x="336599" y="1752045"/>
            <a:ext cx="4767302" cy="2180402"/>
          </a:xfrm>
          <a:prstGeom prst="rect">
            <a:avLst/>
          </a:prstGeom>
        </p:spPr>
        <p:txBody>
          <a:bodyPr anchor="ctr"/>
          <a:lstStyle/>
          <a:p>
            <a:pPr marL="457200" indent="-317500">
              <a:buClr>
                <a:srgbClr val="37021C"/>
              </a:buClr>
              <a:buSzPts val="1200"/>
              <a:buFont typeface="Helvetica"/>
              <a:buChar char="-"/>
              <a:defRPr sz="1200"/>
            </a:pPr>
            <a:r>
              <a:t>PR strategie vychází z marketingové strategie firmy </a:t>
            </a:r>
          </a:p>
          <a:p>
            <a:pPr marL="457200" indent="-317500">
              <a:buClr>
                <a:srgbClr val="37021C"/>
              </a:buClr>
              <a:buSzPts val="1200"/>
              <a:buFont typeface="Helvetica"/>
              <a:buChar char="-"/>
              <a:defRPr sz="1200"/>
            </a:pPr>
            <a:r>
              <a:t>PR - neplacené i placené články/advertorialy</a:t>
            </a:r>
          </a:p>
          <a:p>
            <a:pPr marL="457200" indent="-317500">
              <a:buClr>
                <a:srgbClr val="37021C"/>
              </a:buClr>
              <a:buSzPts val="1200"/>
              <a:buFont typeface="Helvetica"/>
              <a:buChar char="-"/>
              <a:defRPr sz="1200"/>
            </a:pPr>
            <a:r>
              <a:t>stanovení si KPIs (počet výstupů, jakým stylem se o vás píše, jaký je dosah výstupů, jejich hodnota atd.)</a:t>
            </a:r>
          </a:p>
          <a:p>
            <a:pPr marL="457200" indent="-317500">
              <a:buClr>
                <a:srgbClr val="37021C"/>
              </a:buClr>
              <a:buSzPts val="1200"/>
              <a:buFont typeface="Helvetica"/>
              <a:buChar char="-"/>
              <a:defRPr sz="1200"/>
            </a:pPr>
            <a:r>
              <a:t>znalost produktu</a:t>
            </a:r>
          </a:p>
          <a:p>
            <a:pPr marL="457200" indent="-317500">
              <a:buClr>
                <a:srgbClr val="37021C"/>
              </a:buClr>
              <a:buSzPts val="1200"/>
              <a:buFont typeface="Helvetica"/>
              <a:buChar char="-"/>
              <a:defRPr sz="1200"/>
            </a:pPr>
            <a:r>
              <a:t>klíčové kampaně - zaměření se na sezónu, ale také na svátky</a:t>
            </a:r>
          </a:p>
          <a:p>
            <a:pPr marL="457200" indent="-317500">
              <a:buClr>
                <a:srgbClr val="37021C"/>
              </a:buClr>
              <a:buSzPts val="1200"/>
              <a:buFont typeface="Helvetica"/>
              <a:buChar char="-"/>
              <a:defRPr sz="1200"/>
            </a:pPr>
            <a:r>
              <a:t>identifikovat cílovou skupinu, případně mít focus group, se kterou budu jako PRista nějak pracovat</a:t>
            </a:r>
          </a:p>
        </p:txBody>
      </p:sp>
      <p:pic>
        <p:nvPicPr>
          <p:cNvPr id="328" name="Google Shape;289;p13" descr="Google Shape;289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1549" y="1574999"/>
            <a:ext cx="3082751" cy="229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294;p14"/>
          <p:cNvSpPr txBox="1"/>
          <p:nvPr>
            <p:ph type="sldNum" sz="quarter" idx="2"/>
          </p:nvPr>
        </p:nvSpPr>
        <p:spPr>
          <a:xfrm>
            <a:off x="389734" y="4692391"/>
            <a:ext cx="327450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1" name="Google Shape;295;p14"/>
          <p:cNvSpPr txBox="1"/>
          <p:nvPr>
            <p:ph type="title"/>
          </p:nvPr>
        </p:nvSpPr>
        <p:spPr>
          <a:xfrm>
            <a:off x="336599" y="367574"/>
            <a:ext cx="5657060" cy="653702"/>
          </a:xfrm>
          <a:prstGeom prst="rect">
            <a:avLst/>
          </a:prstGeom>
        </p:spPr>
        <p:txBody>
          <a:bodyPr/>
          <a:lstStyle/>
          <a:p>
            <a:pPr defTabSz="429768">
              <a:defRPr sz="1504"/>
            </a:pPr>
            <a:r>
              <a:t>Reaktivní vs. Proaktivní PR</a:t>
            </a:r>
            <a:br/>
          </a:p>
        </p:txBody>
      </p:sp>
      <p:sp>
        <p:nvSpPr>
          <p:cNvPr id="332" name="Google Shape;296;p14"/>
          <p:cNvSpPr txBox="1"/>
          <p:nvPr>
            <p:ph type="body" sz="quarter" idx="1"/>
          </p:nvPr>
        </p:nvSpPr>
        <p:spPr>
          <a:xfrm>
            <a:off x="350775" y="1790250"/>
            <a:ext cx="4248300" cy="2180401"/>
          </a:xfrm>
          <a:prstGeom prst="rect">
            <a:avLst/>
          </a:prstGeom>
        </p:spPr>
        <p:txBody>
          <a:bodyPr anchor="ctr"/>
          <a:lstStyle/>
          <a:p>
            <a:pPr defTabSz="658368">
              <a:defRPr b="1" sz="1224"/>
            </a:pPr>
            <a:r>
              <a:t>Reaktivní </a:t>
            </a:r>
          </a:p>
          <a:p>
            <a:pPr defTabSz="658368">
              <a:defRPr sz="1224"/>
            </a:pPr>
          </a:p>
          <a:p>
            <a:pPr defTabSz="658368">
              <a:defRPr sz="1224"/>
            </a:pPr>
            <a:r>
              <a:t>Otázka a odpověď</a:t>
            </a:r>
          </a:p>
          <a:p>
            <a:pPr defTabSz="658368">
              <a:defRPr sz="1224"/>
            </a:pPr>
            <a:r>
              <a:t>Řešení krize</a:t>
            </a:r>
          </a:p>
          <a:p>
            <a:pPr marL="329184" indent="-228600" defTabSz="658368">
              <a:buClr>
                <a:srgbClr val="37021C"/>
              </a:buClr>
              <a:buSzPts val="1200"/>
              <a:buFont typeface="Helvetica"/>
              <a:buChar char="-"/>
              <a:defRPr sz="1224"/>
            </a:pPr>
            <a:r>
              <a:t>není zcela v rukách PRisty</a:t>
            </a:r>
          </a:p>
          <a:p>
            <a:pPr defTabSz="658368">
              <a:defRPr sz="1224"/>
            </a:pPr>
          </a:p>
          <a:p>
            <a:pPr defTabSz="658368">
              <a:defRPr b="1" sz="1224"/>
            </a:pPr>
            <a:r>
              <a:t>Proaktivní </a:t>
            </a:r>
          </a:p>
          <a:p>
            <a:pPr defTabSz="658368">
              <a:defRPr sz="1224"/>
            </a:pPr>
          </a:p>
          <a:p>
            <a:pPr defTabSz="658368">
              <a:defRPr sz="1224"/>
            </a:pPr>
            <a:r>
              <a:t>Komunikace vlastních aktivit a budování image společnosti </a:t>
            </a:r>
          </a:p>
          <a:p>
            <a:pPr marL="329184" indent="-228600" defTabSz="658368">
              <a:buClr>
                <a:srgbClr val="37021C"/>
              </a:buClr>
              <a:buSzPts val="1200"/>
              <a:buFont typeface="Helvetica"/>
              <a:buChar char="-"/>
              <a:defRPr sz="1224"/>
            </a:pPr>
            <a:r>
              <a:t>vychází z vlastní iniciativy</a:t>
            </a:r>
          </a:p>
        </p:txBody>
      </p:sp>
      <p:pic>
        <p:nvPicPr>
          <p:cNvPr id="333" name="Google Shape;297;p14" descr="Google Shape;297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5916" y="2571750"/>
            <a:ext cx="2587309" cy="2339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02;p15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6" name="Google Shape;303;p15"/>
          <p:cNvSpPr txBox="1"/>
          <p:nvPr>
            <p:ph type="title"/>
          </p:nvPr>
        </p:nvSpPr>
        <p:spPr>
          <a:xfrm>
            <a:off x="757875" y="2571750"/>
            <a:ext cx="7800900" cy="1381200"/>
          </a:xfrm>
          <a:prstGeom prst="rect">
            <a:avLst/>
          </a:prstGeom>
        </p:spPr>
        <p:txBody>
          <a:bodyPr/>
          <a:lstStyle/>
          <a:p>
            <a:pPr algn="ctr" defTabSz="868680">
              <a:defRPr i="1" sz="2660">
                <a:solidFill>
                  <a:srgbClr val="FF8DF4"/>
                </a:solidFill>
              </a:defRPr>
            </a:pPr>
            <a:r>
              <a:t>Cesta k „dobrému nápadu“ - ústřední bod   komunikační kampaně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08;p16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9" name="Google Shape;309;p16"/>
          <p:cNvSpPr txBox="1"/>
          <p:nvPr>
            <p:ph type="title"/>
          </p:nvPr>
        </p:nvSpPr>
        <p:spPr>
          <a:xfrm>
            <a:off x="336599" y="367574"/>
            <a:ext cx="6818702" cy="653702"/>
          </a:xfrm>
          <a:prstGeom prst="rect">
            <a:avLst/>
          </a:prstGeom>
        </p:spPr>
        <p:txBody>
          <a:bodyPr/>
          <a:lstStyle>
            <a:lvl1pPr defTabSz="813816">
              <a:defRPr sz="2848"/>
            </a:lvl1pPr>
          </a:lstStyle>
          <a:p>
            <a:pPr/>
            <a:r>
              <a:t>Jak kreativně pojmout PR restaurace?</a:t>
            </a:r>
          </a:p>
        </p:txBody>
      </p:sp>
      <p:sp>
        <p:nvSpPr>
          <p:cNvPr id="340" name="Google Shape;310;p16"/>
          <p:cNvSpPr txBox="1"/>
          <p:nvPr>
            <p:ph type="body" sz="half" idx="1"/>
          </p:nvPr>
        </p:nvSpPr>
        <p:spPr>
          <a:xfrm>
            <a:off x="336599" y="1862687"/>
            <a:ext cx="6453902" cy="2180401"/>
          </a:xfrm>
          <a:prstGeom prst="rect">
            <a:avLst/>
          </a:prstGeom>
        </p:spPr>
        <p:txBody>
          <a:bodyPr anchor="ctr"/>
          <a:lstStyle/>
          <a:p>
            <a:pPr marL="416052" indent="-283146" defTabSz="832104">
              <a:buClr>
                <a:srgbClr val="37021C"/>
              </a:buClr>
              <a:buSzPts val="1000"/>
              <a:buFont typeface="Helvetica"/>
              <a:buChar char="-"/>
              <a:defRPr sz="1092"/>
            </a:pPr>
            <a:r>
              <a:t>Lipná u Chebu</a:t>
            </a:r>
          </a:p>
          <a:p>
            <a:pPr marL="416052" indent="-283146" defTabSz="832104">
              <a:buClr>
                <a:srgbClr val="37021C"/>
              </a:buClr>
              <a:buSzPts val="1000"/>
              <a:buFont typeface="Helvetica"/>
              <a:buChar char="-"/>
              <a:defRPr sz="1092"/>
            </a:pPr>
            <a:r>
              <a:t>tradiční česká kuchyně</a:t>
            </a:r>
          </a:p>
          <a:p>
            <a:pPr marL="416052" indent="-283146" defTabSz="832104">
              <a:buClr>
                <a:srgbClr val="37021C"/>
              </a:buClr>
              <a:buSzPts val="1000"/>
              <a:buFont typeface="Helvetica"/>
              <a:buChar char="-"/>
              <a:defRPr sz="1092"/>
            </a:pPr>
            <a:r>
              <a:t>šéfkuchař Ondřej Kurák (26 let), zkušenosti z Prahy</a:t>
            </a:r>
          </a:p>
          <a:p>
            <a:pPr marL="416052" indent="-283146" defTabSz="832104">
              <a:buClr>
                <a:srgbClr val="37021C"/>
              </a:buClr>
              <a:buSzPts val="1000"/>
              <a:buFont typeface="Helvetica"/>
              <a:buChar char="-"/>
              <a:defRPr sz="1092"/>
            </a:pPr>
            <a:r>
              <a:t>marketing Šárka Kuráková (manželka)</a:t>
            </a:r>
          </a:p>
          <a:p>
            <a:pPr marL="416052" indent="-283146" defTabSz="832104">
              <a:buClr>
                <a:srgbClr val="37021C"/>
              </a:buClr>
              <a:buSzPts val="1000"/>
              <a:buFont typeface="Helvetica"/>
              <a:buChar char="-"/>
              <a:defRPr sz="1092"/>
            </a:pPr>
            <a:r>
              <a:t>farma Kořeny (vlastní zelenina a bylinky)</a:t>
            </a:r>
          </a:p>
          <a:p>
            <a:pPr marL="416052" indent="-283146" defTabSz="832104">
              <a:buClr>
                <a:srgbClr val="37021C"/>
              </a:buClr>
              <a:buSzPts val="1000"/>
              <a:buFont typeface="Helvetica"/>
              <a:buChar char="-"/>
              <a:defRPr sz="1092"/>
            </a:pPr>
            <a:r>
              <a:t>letní sezóna - svatby</a:t>
            </a:r>
          </a:p>
          <a:p>
            <a:pPr marL="416052" indent="-283146" defTabSz="832104">
              <a:buClr>
                <a:srgbClr val="37021C"/>
              </a:buClr>
              <a:buSzPts val="1000"/>
              <a:buFont typeface="Helvetica"/>
              <a:buChar char="-"/>
              <a:defRPr sz="1092"/>
            </a:pPr>
            <a:r>
              <a:t>Chebsko - historické území v nejzápadnější části Čech</a:t>
            </a:r>
          </a:p>
          <a:p>
            <a:pPr marL="416052" indent="-283146" defTabSz="832104">
              <a:buClr>
                <a:srgbClr val="37021C"/>
              </a:buClr>
              <a:buSzPts val="1000"/>
              <a:buFont typeface="Helvetica"/>
              <a:buChar char="-"/>
              <a:defRPr sz="1092"/>
            </a:pPr>
            <a:r>
              <a:t>u hranic s Bavorskem - místo, kde se potkává chebská a německá kultura “Egerlandu”</a:t>
            </a:r>
          </a:p>
          <a:p>
            <a:pPr marL="416052" indent="-283146" defTabSz="832104">
              <a:buClr>
                <a:srgbClr val="37021C"/>
              </a:buClr>
              <a:buSzPts val="1000"/>
              <a:buFont typeface="Helvetica"/>
              <a:buChar char="-"/>
              <a:defRPr sz="1092"/>
            </a:pPr>
            <a:r>
              <a:t>interiér vychází z tradiční chebsko-německé kultury</a:t>
            </a:r>
          </a:p>
          <a:p>
            <a:pPr marL="416052" indent="-283146" defTabSz="832104">
              <a:buClr>
                <a:srgbClr val="37021C"/>
              </a:buClr>
              <a:buSzPts val="1000"/>
              <a:buFont typeface="Helvetica"/>
              <a:buChar char="-"/>
              <a:defRPr sz="1092"/>
            </a:pPr>
            <a:r>
              <a:t>CS: česká a německá klientela</a:t>
            </a:r>
          </a:p>
        </p:txBody>
      </p:sp>
      <p:pic>
        <p:nvPicPr>
          <p:cNvPr id="341" name="Google Shape;311;p16" descr="Google Shape;311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7297" y="2571750"/>
            <a:ext cx="2300104" cy="1533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Google Shape;312;p16" descr="Google Shape;312;p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87799" y="522989"/>
            <a:ext cx="1248931" cy="8903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17;p17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5" name="Google Shape;318;p17"/>
          <p:cNvSpPr txBox="1"/>
          <p:nvPr>
            <p:ph type="body" sz="quarter" idx="1"/>
          </p:nvPr>
        </p:nvSpPr>
        <p:spPr>
          <a:xfrm>
            <a:off x="816429" y="1509650"/>
            <a:ext cx="2612472" cy="378901"/>
          </a:xfrm>
          <a:prstGeom prst="rect">
            <a:avLst/>
          </a:prstGeom>
        </p:spPr>
        <p:txBody>
          <a:bodyPr/>
          <a:lstStyle/>
          <a:p>
            <a:pPr defTabSz="402336">
              <a:defRPr sz="704"/>
            </a:pPr>
            <a:r>
              <a:t>Farma Kořeny</a:t>
            </a:r>
          </a:p>
          <a:p>
            <a:pPr defTabSz="402336">
              <a:defRPr sz="704"/>
            </a:pPr>
            <a:r>
              <a:t>Pavlínka Kuráková</a:t>
            </a:r>
          </a:p>
        </p:txBody>
      </p:sp>
      <p:sp>
        <p:nvSpPr>
          <p:cNvPr id="346" name="Google Shape;319;p17"/>
          <p:cNvSpPr txBox="1"/>
          <p:nvPr/>
        </p:nvSpPr>
        <p:spPr>
          <a:xfrm>
            <a:off x="4088400" y="1509650"/>
            <a:ext cx="1843501" cy="37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defTabSz="402336">
              <a:defRPr sz="704"/>
            </a:pPr>
            <a:r>
              <a:t>Šéfkuchař</a:t>
            </a:r>
          </a:p>
          <a:p>
            <a:pPr defTabSz="402336">
              <a:defRPr sz="704"/>
            </a:pPr>
            <a:r>
              <a:t>Ondřej Kurák</a:t>
            </a:r>
          </a:p>
        </p:txBody>
      </p:sp>
      <p:pic>
        <p:nvPicPr>
          <p:cNvPr id="347" name="Google Shape;320;p17" descr="Google Shape;320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6429" y="2381742"/>
            <a:ext cx="1622930" cy="2029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Google Shape;321;p17" descr="Google Shape;321;p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8400" y="2376925"/>
            <a:ext cx="2249212" cy="2033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26;p18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1" name="Google Shape;327;p18" descr="Google Shape;327;p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81251"/>
            <a:ext cx="9144004" cy="57520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32;g21bee342936_0_34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4" name="Google Shape;333;g21bee342936_0_34"/>
          <p:cNvSpPr txBox="1"/>
          <p:nvPr>
            <p:ph type="title"/>
          </p:nvPr>
        </p:nvSpPr>
        <p:spPr>
          <a:xfrm>
            <a:off x="2865299" y="2571750"/>
            <a:ext cx="3413402" cy="692101"/>
          </a:xfrm>
          <a:prstGeom prst="rect">
            <a:avLst/>
          </a:prstGeom>
        </p:spPr>
        <p:txBody>
          <a:bodyPr/>
          <a:lstStyle/>
          <a:p>
            <a:pPr defTabSz="429768">
              <a:defRPr i="1" sz="1598">
                <a:solidFill>
                  <a:srgbClr val="FF8DF4"/>
                </a:solidFill>
              </a:defRPr>
            </a:pPr>
            <a:r>
              <a:t>Úkol - 10 minut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38;p19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7" name="Google Shape;339;p19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Chebsko</a:t>
            </a:r>
          </a:p>
        </p:txBody>
      </p:sp>
      <p:sp>
        <p:nvSpPr>
          <p:cNvPr id="358" name="Google Shape;340;p19"/>
          <p:cNvSpPr txBox="1"/>
          <p:nvPr/>
        </p:nvSpPr>
        <p:spPr>
          <a:xfrm>
            <a:off x="350775" y="1790250"/>
            <a:ext cx="4248300" cy="218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>
              <a:defRPr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1pPr>
          </a:lstStyle>
          <a:p>
            <a:pPr/>
            <a:r>
              <a:t>Kuchyně starého Chebu - oživení tradičních receptur z regionu s moderním twistem</a:t>
            </a:r>
          </a:p>
        </p:txBody>
      </p:sp>
      <p:pic>
        <p:nvPicPr>
          <p:cNvPr id="359" name="Google Shape;341;p19" descr="Google Shape;341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2899" y="1377225"/>
            <a:ext cx="3200399" cy="3200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46;p20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2" name="Google Shape;347;p20" descr="Google Shape;347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38275" y="242524"/>
            <a:ext cx="940701" cy="687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Google Shape;348;p20" descr="Google Shape;348;p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482" y="1089779"/>
            <a:ext cx="2459276" cy="3573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Google Shape;349;p20" descr="Google Shape;349;p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28218" y="86916"/>
            <a:ext cx="3201150" cy="4576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54;p21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7" name="Google Shape;355;p21" descr="Google Shape;355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3374" y="218024"/>
            <a:ext cx="1056901" cy="753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Google Shape;356;p21" descr="Google Shape;356;p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62295" y="145903"/>
            <a:ext cx="2820000" cy="1879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Google Shape;357;p21" descr="Google Shape;357;p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7183" y="218027"/>
            <a:ext cx="2819994" cy="1879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Google Shape;358;p21" descr="Google Shape;358;p2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7183" y="2809549"/>
            <a:ext cx="2820000" cy="1977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Google Shape;359;p21" descr="Google Shape;359;p2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62295" y="2809548"/>
            <a:ext cx="2820000" cy="1977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194;p2"/>
          <p:cNvSpPr txBox="1"/>
          <p:nvPr>
            <p:ph type="sldNum" sz="quarter" idx="2"/>
          </p:nvPr>
        </p:nvSpPr>
        <p:spPr>
          <a:xfrm>
            <a:off x="451001" y="4692391"/>
            <a:ext cx="26618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6" name="Google Shape;195;p2"/>
          <p:cNvSpPr txBox="1"/>
          <p:nvPr>
            <p:ph type="title"/>
          </p:nvPr>
        </p:nvSpPr>
        <p:spPr>
          <a:xfrm>
            <a:off x="336599" y="367574"/>
            <a:ext cx="7134302" cy="653702"/>
          </a:xfrm>
          <a:prstGeom prst="rect">
            <a:avLst/>
          </a:prstGeom>
        </p:spPr>
        <p:txBody>
          <a:bodyPr/>
          <a:lstStyle/>
          <a:p>
            <a:pPr/>
            <a:r>
              <a:t>Ahoj kreativci, tady Dominika</a:t>
            </a:r>
          </a:p>
        </p:txBody>
      </p:sp>
      <p:sp>
        <p:nvSpPr>
          <p:cNvPr id="267" name="Google Shape;196;p2"/>
          <p:cNvSpPr txBox="1"/>
          <p:nvPr>
            <p:ph type="body" idx="1"/>
          </p:nvPr>
        </p:nvSpPr>
        <p:spPr>
          <a:xfrm>
            <a:off x="336599" y="1116825"/>
            <a:ext cx="4970702" cy="3939900"/>
          </a:xfrm>
          <a:prstGeom prst="rect">
            <a:avLst/>
          </a:prstGeom>
        </p:spPr>
        <p:txBody>
          <a:bodyPr/>
          <a:lstStyle/>
          <a:p>
            <a:pPr>
              <a:defRPr i="1" sz="1400"/>
            </a:pPr>
            <a:r>
              <a:t>alma mater</a:t>
            </a:r>
          </a:p>
          <a:p>
            <a:pPr/>
            <a:endParaRPr sz="1400"/>
          </a:p>
          <a:p>
            <a:pPr>
              <a:defRPr sz="1200" u="sng"/>
            </a:pPr>
            <a:r>
              <a:t>FSV Univerzity Karlovy v Praze </a:t>
            </a:r>
          </a:p>
          <a:p>
            <a:pPr>
              <a:defRPr sz="1200"/>
            </a:pPr>
            <a:r>
              <a:t>Marketingová komunikace a PR (Bc.)</a:t>
            </a:r>
          </a:p>
          <a:p>
            <a:pPr>
              <a:defRPr sz="1200"/>
            </a:pPr>
            <a:r>
              <a:t>Mediální studia (Mgr.)</a:t>
            </a:r>
          </a:p>
          <a:p>
            <a:pPr/>
            <a:endParaRPr sz="900"/>
          </a:p>
          <a:p>
            <a:pPr/>
            <a:endParaRPr sz="1200"/>
          </a:p>
          <a:p>
            <a:pPr>
              <a:defRPr i="1" sz="1400"/>
            </a:pPr>
            <a:r>
              <a:t>praxe</a:t>
            </a:r>
          </a:p>
          <a:p>
            <a:pPr/>
            <a:endParaRPr sz="1400"/>
          </a:p>
          <a:p>
            <a:pPr>
              <a:defRPr sz="1400"/>
            </a:pPr>
            <a:r>
              <a:t>  </a:t>
            </a:r>
          </a:p>
        </p:txBody>
      </p:sp>
      <p:pic>
        <p:nvPicPr>
          <p:cNvPr id="268" name="Google Shape;197;p2" descr="Google Shape;197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4729" y="1160540"/>
            <a:ext cx="2259933" cy="3390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Google Shape;198;p2" descr="Google Shape;198;p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598" y="3096369"/>
            <a:ext cx="1230064" cy="39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Google Shape;199;p2" descr="Google Shape;199;p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4988" y="3096365"/>
            <a:ext cx="1073272" cy="39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Google Shape;200;p2" descr="Google Shape;200;p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607" y="3577733"/>
            <a:ext cx="985651" cy="555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Google Shape;201;p2" descr="Google Shape;201;p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6656" y="3577733"/>
            <a:ext cx="1106333" cy="555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Google Shape;202;p2" descr="Google Shape;202;p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71319" y="4177431"/>
            <a:ext cx="985650" cy="550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Google Shape;203;p2" descr="Google Shape;203;p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42565" y="4354498"/>
            <a:ext cx="1046893" cy="19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Google Shape;204;p2" descr="Google Shape;204;p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39937" y="4220700"/>
            <a:ext cx="1420773" cy="555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Google Shape;205;p2" descr="Google Shape;205;p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064431" y="1454267"/>
            <a:ext cx="892555" cy="892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Google Shape;207;p2" descr="Google Shape;207;p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354417" y="2077000"/>
            <a:ext cx="1626957" cy="12070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64;p22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4" name="Google Shape;365;p22" descr="Google Shape;365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3674" y="296047"/>
            <a:ext cx="887051" cy="632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Google Shape;366;p22" descr="Google Shape;366;p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500" y="495150"/>
            <a:ext cx="5891149" cy="3627327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Google Shape;367;p22"/>
          <p:cNvSpPr txBox="1"/>
          <p:nvPr/>
        </p:nvSpPr>
        <p:spPr>
          <a:xfrm>
            <a:off x="957200" y="4200650"/>
            <a:ext cx="5095800" cy="330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1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4" invalidUrl="" action="" tgtFrame="" tooltip="" history="1" highlightClick="0" endSnd="0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chemeClr val="accent5"/>
                  </a:solidFill>
                </a:uFill>
                <a:hlinkClick r:id="rId4" invalidUrl="" action="" tgtFrame="" tooltip="" history="1" highlightClick="0" endSnd="0"/>
              </a:rPr>
              <a:t>https://www.restauracenagruntu.cz/napsali-o-jarnim-menu/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3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9" name="Google Shape;379;p23" descr="Google Shape;379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725" y="434775"/>
            <a:ext cx="2740325" cy="682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Google Shape;380;p23" descr="Google Shape;380;p2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650" y="1400493"/>
            <a:ext cx="3289251" cy="3262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Google Shape;381;p23" descr="Google Shape;381;p2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32200" y="1400499"/>
            <a:ext cx="3289251" cy="3303251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Google Shape;382;p23"/>
          <p:cNvSpPr txBox="1"/>
          <p:nvPr/>
        </p:nvSpPr>
        <p:spPr>
          <a:xfrm>
            <a:off x="6794860" y="430475"/>
            <a:ext cx="2350801" cy="690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indent="457200">
              <a:defRPr i="1" sz="17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1pPr>
          </a:lstStyle>
          <a:p>
            <a:pPr/>
            <a:r>
              <a:t>České prémiové lůžkoviny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7;p24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5" name="Google Shape;388;p24"/>
          <p:cNvSpPr txBox="1"/>
          <p:nvPr>
            <p:ph type="body" sz="quarter" idx="1"/>
          </p:nvPr>
        </p:nvSpPr>
        <p:spPr>
          <a:xfrm>
            <a:off x="350775" y="1286274"/>
            <a:ext cx="4972200" cy="482701"/>
          </a:xfrm>
          <a:prstGeom prst="rect">
            <a:avLst/>
          </a:prstGeom>
        </p:spPr>
        <p:txBody>
          <a:bodyPr/>
          <a:lstStyle/>
          <a:p>
            <a:pPr indent="182880" defTabSz="365760">
              <a:defRPr sz="680"/>
            </a:pPr>
            <a:endParaRPr i="1"/>
          </a:p>
          <a:p>
            <a:pPr indent="182880" defTabSz="365760">
              <a:defRPr sz="680"/>
            </a:pPr>
            <a:endParaRPr i="1"/>
          </a:p>
          <a:p>
            <a:pPr marL="182880" indent="-127000" defTabSz="365760">
              <a:buClr>
                <a:srgbClr val="37021C"/>
              </a:buClr>
              <a:buSzPts val="600"/>
              <a:buFont typeface="Helvetica"/>
              <a:buChar char="-"/>
              <a:defRPr sz="680"/>
            </a:pPr>
            <a:r>
              <a:t>Značka s odkazem na 1. republiku - Marie Líkařová (MARIE LI) </a:t>
            </a:r>
          </a:p>
          <a:p>
            <a:pPr marL="182880" indent="-127000" defTabSz="365760">
              <a:buClr>
                <a:srgbClr val="37021C"/>
              </a:buClr>
              <a:buSzPts val="600"/>
              <a:buFont typeface="Helvetica"/>
              <a:buChar char="-"/>
              <a:defRPr sz="680"/>
            </a:pPr>
            <a:r>
              <a:t>tvář - majitelka firmy - Terezie Täubelová</a:t>
            </a:r>
          </a:p>
        </p:txBody>
      </p:sp>
      <p:sp>
        <p:nvSpPr>
          <p:cNvPr id="386" name="Google Shape;389;p24"/>
          <p:cNvSpPr txBox="1"/>
          <p:nvPr/>
        </p:nvSpPr>
        <p:spPr>
          <a:xfrm>
            <a:off x="350775" y="2725341"/>
            <a:ext cx="4248300" cy="2180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indent="457200">
              <a:defRPr b="1" sz="11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pPr>
            <a:r>
              <a:t>ambassadoring: </a:t>
            </a:r>
            <a:endParaRPr sz="1700"/>
          </a:p>
          <a:p>
            <a:pPr marL="457200" indent="-317500">
              <a:buClr>
                <a:srgbClr val="37021C"/>
              </a:buClr>
              <a:buSzPts val="1100"/>
              <a:buFont typeface="Helvetica"/>
              <a:buChar char="-"/>
              <a:defRPr sz="11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pPr>
            <a:r>
              <a:t>kvalitní spánek - spánková vědkyně - Kateřina Evansová</a:t>
            </a:r>
            <a:endParaRPr sz="1700"/>
          </a:p>
          <a:p>
            <a:pPr marL="457200" indent="-317500">
              <a:buClr>
                <a:srgbClr val="37021C"/>
              </a:buClr>
              <a:buSzPts val="1100"/>
              <a:buFont typeface="Helvetica"/>
              <a:buChar char="-"/>
              <a:defRPr sz="11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pPr>
            <a:r>
              <a:t>vyspěte se s hedvábím do krásy - bio kosmetika Biorganica - Andrea Vaníčková </a:t>
            </a:r>
            <a:endParaRPr sz="1700"/>
          </a:p>
          <a:p>
            <a:pPr marL="457200" indent="-317500">
              <a:buClr>
                <a:srgbClr val="37021C"/>
              </a:buClr>
              <a:buSzPts val="1100"/>
              <a:buFont typeface="Helvetica"/>
              <a:buChar char="-"/>
              <a:defRPr sz="11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pPr>
            <a:r>
              <a:t>lepší uspořádání a úklid ložnice - Královny pořádku - Lucie Kocman a Pavlína Štefanová</a:t>
            </a:r>
            <a:endParaRPr sz="1700"/>
          </a:p>
          <a:p>
            <a:pPr marL="457200" indent="-317500">
              <a:buClr>
                <a:srgbClr val="37021C"/>
              </a:buClr>
              <a:buSzPts val="1100"/>
              <a:buFont typeface="Helvetica"/>
              <a:buChar char="-"/>
              <a:defRPr sz="11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pPr>
            <a:r>
              <a:t>dětské zavinovačky - porodní asistentka - Tereza Lerch Davídková</a:t>
            </a:r>
            <a:endParaRPr sz="1700"/>
          </a:p>
          <a:p>
            <a:pPr marL="457200" indent="-317500">
              <a:buClr>
                <a:srgbClr val="37021C"/>
              </a:buClr>
              <a:buSzPts val="1100"/>
              <a:buFont typeface="Helvetica"/>
              <a:buChar char="-"/>
              <a:defRPr sz="11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pPr>
            <a:r>
              <a:t>lepší spánek = lepší výkon - atletka Kristiina Mäki</a:t>
            </a:r>
          </a:p>
        </p:txBody>
      </p:sp>
      <p:pic>
        <p:nvPicPr>
          <p:cNvPr id="387" name="Google Shape;390;p24" descr="Google Shape;390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174" y="376299"/>
            <a:ext cx="2628625" cy="654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Google Shape;391;p24" descr="Google Shape;391;p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42355" y="1377225"/>
            <a:ext cx="2050870" cy="3162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6;p25" descr="Google Shape;396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7899" y="499658"/>
            <a:ext cx="2685301" cy="2784905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Google Shape;397;p25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2" name="Google Shape;398;p25" descr="Google Shape;398;p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9199" y="362444"/>
            <a:ext cx="1580958" cy="39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Google Shape;400;p25" descr="Google Shape;400;p2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8200" y="936066"/>
            <a:ext cx="3724150" cy="2508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Google Shape;401;p25" descr="Google Shape;401;p2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80722" y="3052154"/>
            <a:ext cx="2547708" cy="147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Google Shape;402;p25" descr="Google Shape;402;p2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09934" y="2571738"/>
            <a:ext cx="3724142" cy="1880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Google Shape;403;p25" descr="Google Shape;403;p2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1740" y="3099404"/>
            <a:ext cx="2762001" cy="1664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408;p26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9" name="Google Shape;409;p26" descr="Google Shape;409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646" y="594275"/>
            <a:ext cx="5385816" cy="1662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Google Shape;410;p26" descr="Google Shape;410;p26"/>
          <p:cNvPicPr>
            <a:picLocks noChangeAspect="1"/>
          </p:cNvPicPr>
          <p:nvPr/>
        </p:nvPicPr>
        <p:blipFill>
          <a:blip r:embed="rId3">
            <a:extLst/>
          </a:blip>
          <a:srcRect l="0" t="0" r="0" b="5132"/>
          <a:stretch>
            <a:fillRect/>
          </a:stretch>
        </p:blipFill>
        <p:spPr>
          <a:xfrm>
            <a:off x="392350" y="2358600"/>
            <a:ext cx="5468402" cy="1600982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Google Shape;411;p26"/>
          <p:cNvSpPr txBox="1"/>
          <p:nvPr/>
        </p:nvSpPr>
        <p:spPr>
          <a:xfrm>
            <a:off x="392350" y="4163324"/>
            <a:ext cx="6570000" cy="537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lvl1pPr>
          </a:lstStyle>
          <a:p>
            <a:pPr/>
            <a:r>
              <a:t>Ambassadoring je funkční strategie z jednoho zásadního důvodu: Na sociální síti, stejně jako v reálném životě, nejlépe funguje interakce mezi lidmi. Lidé snáz důvěřuji lidem, než firmám.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16;p27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4" name="Google Shape;417;p27" descr="Google Shape;417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849" y="265475"/>
            <a:ext cx="1607484" cy="40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Google Shape;419;p27" descr="Google Shape;419;p2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6266" y="349200"/>
            <a:ext cx="2051083" cy="4445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Google Shape;420;p27" descr="Google Shape;420;p2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748" y="1604900"/>
            <a:ext cx="1471676" cy="318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Google Shape;421;p27" descr="Google Shape;421;p2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87776" y="994900"/>
            <a:ext cx="1753151" cy="37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Google Shape;422;p27" descr="Google Shape;422;p2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03448" y="176918"/>
            <a:ext cx="715403" cy="715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27;p28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1" name="Google Shape;428;p28"/>
          <p:cNvSpPr txBox="1"/>
          <p:nvPr>
            <p:ph type="title"/>
          </p:nvPr>
        </p:nvSpPr>
        <p:spPr>
          <a:xfrm>
            <a:off x="5652449" y="1397399"/>
            <a:ext cx="3434101" cy="2348702"/>
          </a:xfrm>
          <a:prstGeom prst="rect">
            <a:avLst/>
          </a:prstGeom>
        </p:spPr>
        <p:txBody>
          <a:bodyPr/>
          <a:lstStyle/>
          <a:p>
            <a:pPr defTabSz="832104">
              <a:defRPr i="1" sz="2821">
                <a:solidFill>
                  <a:srgbClr val="FFFBEE"/>
                </a:solidFill>
              </a:defRPr>
            </a:pPr>
            <a:r>
              <a:t>Investiční a sběratelské mince/slitky ze vzácných kovů</a:t>
            </a:r>
            <a:br/>
          </a:p>
        </p:txBody>
      </p:sp>
      <p:pic>
        <p:nvPicPr>
          <p:cNvPr id="412" name="Google Shape;429;p28" descr="Google Shape;429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850" y="178725"/>
            <a:ext cx="1023726" cy="791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Google Shape;430;p28" descr="Google Shape;430;p2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449" y="1121424"/>
            <a:ext cx="2985501" cy="366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35;p29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6" name="Google Shape;437;p29" descr="Google Shape;437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624" y="698900"/>
            <a:ext cx="3357225" cy="2014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Google Shape;438;p29" descr="Google Shape;438;p2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58925" y="698900"/>
            <a:ext cx="3103341" cy="20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Google Shape;439;p29" descr="Google Shape;439;p2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000" y="2865324"/>
            <a:ext cx="3137849" cy="2091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Google Shape;440;p29" descr="Google Shape;440;p2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58923" y="2876063"/>
            <a:ext cx="3105609" cy="20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Google Shape;441;p29"/>
          <p:cNvSpPr txBox="1"/>
          <p:nvPr/>
        </p:nvSpPr>
        <p:spPr>
          <a:xfrm>
            <a:off x="257624" y="219800"/>
            <a:ext cx="5991902" cy="380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/>
            <a:r>
              <a:t>VÝSTAVY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46;p30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3" name="Google Shape;447;p30"/>
          <p:cNvSpPr txBox="1"/>
          <p:nvPr>
            <p:ph type="title"/>
          </p:nvPr>
        </p:nvSpPr>
        <p:spPr>
          <a:xfrm>
            <a:off x="336599" y="367574"/>
            <a:ext cx="6818702" cy="653702"/>
          </a:xfrm>
          <a:prstGeom prst="rect">
            <a:avLst/>
          </a:prstGeom>
        </p:spPr>
        <p:txBody>
          <a:bodyPr/>
          <a:lstStyle/>
          <a:p>
            <a:pPr/>
            <a:r>
              <a:t>PODCASTY</a:t>
            </a:r>
          </a:p>
        </p:txBody>
      </p:sp>
      <p:pic>
        <p:nvPicPr>
          <p:cNvPr id="424" name="Podcast nad zlato - Díl 2. Sběratelství historických mincíGoogle Shape;448;p30" descr="Podcast nad zlato - Díl 2. Sběratelství historických mincíGoogle Shape;448;p30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866" y="1224349"/>
            <a:ext cx="6113557" cy="3438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53;p31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7" name="Podcast nad zlato - Díl 1. Od tolaru k dolaruGoogle Shape;455;p31" descr="Podcast nad zlato - Díl 1. Od tolaru k dolaruGoogle Shape;455;p31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992" y="993025"/>
            <a:ext cx="6163375" cy="3466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12;p3"/>
          <p:cNvSpPr txBox="1"/>
          <p:nvPr>
            <p:ph type="sldNum" sz="quarter" idx="2"/>
          </p:nvPr>
        </p:nvSpPr>
        <p:spPr>
          <a:xfrm>
            <a:off x="451001" y="4692391"/>
            <a:ext cx="26618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0" name="Google Shape;213;p3"/>
          <p:cNvSpPr txBox="1"/>
          <p:nvPr/>
        </p:nvSpPr>
        <p:spPr>
          <a:xfrm>
            <a:off x="168483" y="4663216"/>
            <a:ext cx="548701" cy="39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37021C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r>
              <a:t>3</a:t>
            </a:r>
          </a:p>
        </p:txBody>
      </p:sp>
      <p:pic>
        <p:nvPicPr>
          <p:cNvPr id="281" name="Google Shape;214;p3" descr="Google Shape;214;p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757" y="1878534"/>
            <a:ext cx="1915013" cy="2570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Google Shape;215;p3" descr="Google Shape;215;p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2268" y="2277612"/>
            <a:ext cx="2661338" cy="1772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Google Shape;216;p3" descr="Google Shape;216;p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11834" y="2114563"/>
            <a:ext cx="2295567" cy="2334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Google Shape;217;p3" descr="Google Shape;217;p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21612" y="254987"/>
            <a:ext cx="1542652" cy="1268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Google Shape;218;p3" descr="Google Shape;218;p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5162" y="372225"/>
            <a:ext cx="1448203" cy="74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Google Shape;219;p3" descr="Google Shape;219;p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66325" y="306924"/>
            <a:ext cx="1099877" cy="1099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60;p33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0" name="Google Shape;461;p33"/>
          <p:cNvSpPr txBox="1"/>
          <p:nvPr>
            <p:ph type="title"/>
          </p:nvPr>
        </p:nvSpPr>
        <p:spPr>
          <a:xfrm>
            <a:off x="336600" y="339633"/>
            <a:ext cx="4380458" cy="681642"/>
          </a:xfrm>
          <a:prstGeom prst="rect">
            <a:avLst/>
          </a:prstGeom>
        </p:spPr>
        <p:txBody>
          <a:bodyPr/>
          <a:lstStyle/>
          <a:p>
            <a:pPr defTabSz="612648">
              <a:defRPr sz="1608"/>
            </a:pPr>
            <a:r>
              <a:t>ANALYTICKÉ ČLÁNKY</a:t>
            </a:r>
            <a:br/>
          </a:p>
        </p:txBody>
      </p:sp>
      <p:pic>
        <p:nvPicPr>
          <p:cNvPr id="431" name="Google Shape;462;p33" descr="Google Shape;462;p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99" y="1469570"/>
            <a:ext cx="3329280" cy="1741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Google Shape;463;p33" descr="Google Shape;463;p3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72500" y="1257152"/>
            <a:ext cx="2685302" cy="2165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Google Shape;464;p33" descr="Google Shape;464;p3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65878" y="3423034"/>
            <a:ext cx="2405275" cy="1530941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Google Shape;465;p33"/>
          <p:cNvSpPr txBox="1"/>
          <p:nvPr/>
        </p:nvSpPr>
        <p:spPr>
          <a:xfrm>
            <a:off x="-295214" y="4949873"/>
            <a:ext cx="2690009" cy="165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6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5" invalidUrl="" action="" tgtFrame="" tooltip="" history="1" highlightClick="0" endSnd="0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chemeClr val="accent5"/>
                  </a:solidFill>
                </a:uFill>
                <a:hlinkClick r:id="rId5" invalidUrl="" action="" tgtFrame="" tooltip="" history="1" highlightClick="0" endSnd="0"/>
              </a:rPr>
              <a:t>https://zlataky.cz/aktuality/rok-2023-byl-pro-cnb-zlaty-bude-rok-2024-zlatejsi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70;p34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7" name="Google Shape;471;p34"/>
          <p:cNvSpPr txBox="1"/>
          <p:nvPr>
            <p:ph type="title"/>
          </p:nvPr>
        </p:nvSpPr>
        <p:spPr>
          <a:xfrm>
            <a:off x="336599" y="367574"/>
            <a:ext cx="5325902" cy="653702"/>
          </a:xfrm>
          <a:prstGeom prst="rect">
            <a:avLst/>
          </a:prstGeom>
        </p:spPr>
        <p:txBody>
          <a:bodyPr/>
          <a:lstStyle/>
          <a:p>
            <a:pPr defTabSz="457200">
              <a:defRPr sz="1500"/>
            </a:pPr>
            <a:r>
              <a:t>CSR = dělat svět lepším </a:t>
            </a:r>
            <a:br/>
          </a:p>
        </p:txBody>
      </p:sp>
      <p:sp>
        <p:nvSpPr>
          <p:cNvPr id="438" name="Google Shape;472;p34"/>
          <p:cNvSpPr txBox="1"/>
          <p:nvPr>
            <p:ph type="body" sz="quarter" idx="1"/>
          </p:nvPr>
        </p:nvSpPr>
        <p:spPr>
          <a:xfrm>
            <a:off x="168476" y="2003924"/>
            <a:ext cx="4248301" cy="2180401"/>
          </a:xfrm>
          <a:prstGeom prst="rect">
            <a:avLst/>
          </a:prstGeom>
        </p:spPr>
        <p:txBody>
          <a:bodyPr anchor="ctr"/>
          <a:lstStyle/>
          <a:p>
            <a:pPr marL="457200" indent="-304800">
              <a:buClr>
                <a:srgbClr val="37021C"/>
              </a:buClr>
              <a:buSzPts val="1200"/>
              <a:buFont typeface="Helvetica"/>
              <a:buChar char="-"/>
              <a:defRPr sz="1200"/>
            </a:pPr>
            <a:r>
              <a:t>ekonomická (transparentnost), sociální (filantropie), enviromentální (šetrná produkce)</a:t>
            </a:r>
          </a:p>
          <a:p>
            <a:pPr marL="457200" indent="-317500">
              <a:buClr>
                <a:srgbClr val="37021C"/>
              </a:buClr>
              <a:buSzPts val="1200"/>
              <a:buFont typeface="Helvetica"/>
              <a:buChar char="-"/>
              <a:defRPr sz="1200"/>
            </a:pPr>
            <a:r>
              <a:t>odpovědná firma má 3x větší šance být doporučena dál</a:t>
            </a:r>
          </a:p>
          <a:p>
            <a:pPr marL="457200" indent="-317500">
              <a:buClr>
                <a:srgbClr val="37021C"/>
              </a:buClr>
              <a:buSzPts val="1200"/>
              <a:buFont typeface="Helvetica"/>
              <a:buChar char="-"/>
              <a:defRPr sz="1200"/>
            </a:pPr>
            <a:r>
              <a:t>vyšší důvěryhodnost u bank a institucí</a:t>
            </a:r>
          </a:p>
          <a:p>
            <a:pPr marL="457200" indent="-317500">
              <a:buClr>
                <a:srgbClr val="37021C"/>
              </a:buClr>
              <a:buSzPts val="1200"/>
              <a:buFont typeface="Helvetica"/>
              <a:buChar char="-"/>
              <a:defRPr sz="1200"/>
            </a:pPr>
            <a:r>
              <a:t>pokud máte firmu, nebo o ní přemýšlíte, budete pro veřejnost atraktivním zaměstnavatelem</a:t>
            </a:r>
          </a:p>
          <a:p>
            <a:pPr marL="457200" indent="-317500">
              <a:buClr>
                <a:srgbClr val="37021C"/>
              </a:buClr>
              <a:buSzPts val="1200"/>
              <a:buFont typeface="Helvetica"/>
              <a:buChar char="-"/>
              <a:defRPr sz="1200"/>
            </a:pPr>
            <a:r>
              <a:t>CSR report - zpráva o udržitelnosti firmy (spotřeba energie, jaké zastoupení mají ženy mezi zaměstnanci atd…)</a:t>
            </a:r>
          </a:p>
        </p:txBody>
      </p:sp>
      <p:pic>
        <p:nvPicPr>
          <p:cNvPr id="439" name="Google Shape;473;p34" descr="Google Shape;473;p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79382" y="1696448"/>
            <a:ext cx="2818790" cy="2180401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Google Shape;474;p34"/>
          <p:cNvSpPr txBox="1"/>
          <p:nvPr/>
        </p:nvSpPr>
        <p:spPr>
          <a:xfrm>
            <a:off x="6447028" y="3984271"/>
            <a:ext cx="5124636" cy="177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7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chemeClr val="accent5"/>
                  </a:solidFill>
                </a:uFill>
                <a:hlinkClick r:id="rId3" invalidUrl="" action="" tgtFrame="" tooltip="" history="1" highlightClick="0" endSnd="0"/>
              </a:rPr>
              <a:t>https://zlataky.cz/aktuality/zlataky-podporily-spolek-rarach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79;p35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3" name="Google Shape;480;p35"/>
          <p:cNvSpPr txBox="1"/>
          <p:nvPr>
            <p:ph type="title"/>
          </p:nvPr>
        </p:nvSpPr>
        <p:spPr>
          <a:xfrm>
            <a:off x="336599" y="367574"/>
            <a:ext cx="6818702" cy="653702"/>
          </a:xfrm>
          <a:prstGeom prst="rect">
            <a:avLst/>
          </a:prstGeom>
        </p:spPr>
        <p:txBody>
          <a:bodyPr/>
          <a:lstStyle/>
          <a:p>
            <a:pPr/>
            <a:r>
              <a:t>SPONZORING</a:t>
            </a:r>
          </a:p>
        </p:txBody>
      </p:sp>
      <p:sp>
        <p:nvSpPr>
          <p:cNvPr id="444" name="Google Shape;481;p35"/>
          <p:cNvSpPr txBox="1"/>
          <p:nvPr>
            <p:ph type="body" sz="half" idx="1"/>
          </p:nvPr>
        </p:nvSpPr>
        <p:spPr>
          <a:xfrm>
            <a:off x="350774" y="1647150"/>
            <a:ext cx="6453902" cy="2180401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pic>
        <p:nvPicPr>
          <p:cNvPr id="445" name="Google Shape;482;p35" descr="Google Shape;482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775" y="1647158"/>
            <a:ext cx="3814920" cy="2918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Google Shape;483;p35" descr="Google Shape;483;p3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22509" y="714376"/>
            <a:ext cx="2624683" cy="1477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Google Shape;484;p35" descr="Google Shape;484;p3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22509" y="2737349"/>
            <a:ext cx="3264676" cy="1836381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Google Shape;485;p35"/>
          <p:cNvSpPr txBox="1"/>
          <p:nvPr/>
        </p:nvSpPr>
        <p:spPr>
          <a:xfrm>
            <a:off x="762908" y="4775925"/>
            <a:ext cx="4480551" cy="165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6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5" invalidUrl="" action="" tgtFrame="" tooltip="" history="1" highlightClick="0" endSnd="0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chemeClr val="accent5"/>
                  </a:solidFill>
                </a:uFill>
                <a:hlinkClick r:id="rId5" invalidUrl="" action="" tgtFrame="" tooltip="" history="1" highlightClick="0" endSnd="0"/>
              </a:rPr>
              <a:t>https://zlataky.cz/aktuality/vyhlaseni-souteze-o-zlate-cihlicky-v-ramci-rallye-dakar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90;p36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1" name="Google Shape;491;p36"/>
          <p:cNvSpPr txBox="1"/>
          <p:nvPr/>
        </p:nvSpPr>
        <p:spPr>
          <a:xfrm>
            <a:off x="7990199" y="228450"/>
            <a:ext cx="1153801" cy="845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i="1"/>
            </a:lvl1pPr>
          </a:lstStyle>
          <a:p>
            <a:pPr/>
            <a:r>
              <a:t>Centrum asistované reprodukce</a:t>
            </a:r>
          </a:p>
        </p:txBody>
      </p:sp>
      <p:pic>
        <p:nvPicPr>
          <p:cNvPr id="452" name="Google Shape;492;p36" descr="Google Shape;492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250" y="357825"/>
            <a:ext cx="1897050" cy="84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Google Shape;493;p36" descr="Google Shape;493;p3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824" y="1736075"/>
            <a:ext cx="3957375" cy="2642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Google Shape;494;p36" descr="Google Shape;494;p3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11773" y="2345327"/>
            <a:ext cx="2602799" cy="130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99;p37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7" name="Google Shape;500;p37" descr="Google Shape;500;p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199" y="327499"/>
            <a:ext cx="1680356" cy="752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Google Shape;501;p37" descr="Google Shape;501;p3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2301" y="261118"/>
            <a:ext cx="1771101" cy="885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#PlodnostNeniSamozrejmostGoogle Shape;502;p37" descr="#PlodnostNeniSamozrejmostGoogle Shape;502;p37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0494" y="1765204"/>
            <a:ext cx="5238501" cy="2946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507;p38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2" name="Google Shape;509;p38" descr="Google Shape;509;p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250" y="357825"/>
            <a:ext cx="1412676" cy="632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Google Shape;510;p38" descr="Google Shape;510;p3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354162"/>
            <a:ext cx="4174803" cy="2945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Google Shape;511;p38" descr="Google Shape;511;p3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97190" y="1608330"/>
            <a:ext cx="3246810" cy="22723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516;p39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7" name="Google Shape;517;p39"/>
          <p:cNvSpPr txBox="1"/>
          <p:nvPr>
            <p:ph type="body" sz="quarter" idx="1"/>
          </p:nvPr>
        </p:nvSpPr>
        <p:spPr>
          <a:xfrm>
            <a:off x="168482" y="383977"/>
            <a:ext cx="6453902" cy="482701"/>
          </a:xfrm>
          <a:prstGeom prst="rect">
            <a:avLst/>
          </a:prstGeom>
        </p:spPr>
        <p:txBody>
          <a:bodyPr/>
          <a:lstStyle/>
          <a:p>
            <a:pPr indent="182880" defTabSz="365760">
              <a:defRPr sz="680"/>
            </a:pPr>
            <a:r>
              <a:t>Živé diskuze na IG</a:t>
            </a:r>
          </a:p>
          <a:p>
            <a:pPr indent="182880" defTabSz="365760">
              <a:defRPr sz="680"/>
            </a:pPr>
          </a:p>
          <a:p>
            <a:pPr indent="182880" defTabSz="365760">
              <a:defRPr sz="680"/>
            </a:pPr>
            <a:r>
              <a:t>Facebooková skupina PRONATALky</a:t>
            </a:r>
          </a:p>
        </p:txBody>
      </p:sp>
      <p:pic>
        <p:nvPicPr>
          <p:cNvPr id="468" name="Google Shape;518;p39" descr="Google Shape;518;p3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65048" y="383977"/>
            <a:ext cx="1731929" cy="775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Google Shape;519;p39" descr="Google Shape;519;p3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5827" y="1777307"/>
            <a:ext cx="3340910" cy="1588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Google Shape;520;p39" descr="Google Shape;520;p3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17708" y="1777307"/>
            <a:ext cx="1210425" cy="2623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Google Shape;521;p39" descr="Google Shape;521;p3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86570" y="1777307"/>
            <a:ext cx="1210408" cy="26231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526;p40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4" name="Google Shape;528;p40" descr="Google Shape;528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250" y="357825"/>
            <a:ext cx="1240876" cy="555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Google Shape;529;p40" descr="Google Shape;529;p4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996" y="1454262"/>
            <a:ext cx="4576376" cy="305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Google Shape;530;p40" descr="Google Shape;530;p4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15871" y="1807124"/>
            <a:ext cx="3357041" cy="2245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535;g21bee342936_0_12"/>
          <p:cNvSpPr txBox="1"/>
          <p:nvPr>
            <p:ph type="subTitle" sz="quarter" idx="1"/>
          </p:nvPr>
        </p:nvSpPr>
        <p:spPr>
          <a:xfrm>
            <a:off x="1437199" y="2073499"/>
            <a:ext cx="6110702" cy="719702"/>
          </a:xfrm>
          <a:prstGeom prst="rect">
            <a:avLst/>
          </a:prstGeom>
        </p:spPr>
        <p:txBody>
          <a:bodyPr/>
          <a:lstStyle>
            <a:lvl1pPr>
              <a:defRPr i="1" sz="3200">
                <a:solidFill>
                  <a:srgbClr val="FF8DF4"/>
                </a:solidFill>
              </a:defRPr>
            </a:lvl1pPr>
          </a:lstStyle>
          <a:p>
            <a:pPr/>
            <a:r>
              <a:t>Typy médií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540;p42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1" name="Google Shape;541;p42"/>
          <p:cNvSpPr txBox="1"/>
          <p:nvPr>
            <p:ph type="title"/>
          </p:nvPr>
        </p:nvSpPr>
        <p:spPr>
          <a:xfrm>
            <a:off x="336599" y="367574"/>
            <a:ext cx="5325902" cy="653702"/>
          </a:xfrm>
          <a:prstGeom prst="rect">
            <a:avLst/>
          </a:prstGeom>
        </p:spPr>
        <p:txBody>
          <a:bodyPr/>
          <a:lstStyle/>
          <a:p>
            <a:pPr defTabSz="457200">
              <a:defRPr sz="1500"/>
            </a:pPr>
            <a:r>
              <a:t>VLASTNÍ MÉDIA</a:t>
            </a:r>
            <a:br/>
          </a:p>
        </p:txBody>
      </p:sp>
      <p:sp>
        <p:nvSpPr>
          <p:cNvPr id="482" name="Google Shape;542;p42"/>
          <p:cNvSpPr txBox="1"/>
          <p:nvPr>
            <p:ph type="body" sz="half" idx="1"/>
          </p:nvPr>
        </p:nvSpPr>
        <p:spPr>
          <a:xfrm>
            <a:off x="350774" y="1790250"/>
            <a:ext cx="4767302" cy="2180401"/>
          </a:xfrm>
          <a:prstGeom prst="rect">
            <a:avLst/>
          </a:prstGeom>
        </p:spPr>
        <p:txBody>
          <a:bodyPr anchor="ctr"/>
          <a:lstStyle/>
          <a:p>
            <a:pPr marL="457200" indent="-317500">
              <a:buClr>
                <a:srgbClr val="37021C"/>
              </a:buClr>
              <a:buSzPts val="1700"/>
              <a:buFont typeface="Helvetica"/>
              <a:buChar char="-"/>
            </a:pPr>
            <a:r>
              <a:t>FIREMNÍ WEBOVÉ STRÁNKY A BLOGY</a:t>
            </a:r>
          </a:p>
          <a:p>
            <a:pPr marL="457200" indent="-317500">
              <a:buClr>
                <a:srgbClr val="37021C"/>
              </a:buClr>
              <a:buSzPts val="1700"/>
              <a:buFont typeface="Helvetica"/>
              <a:buChar char="-"/>
            </a:pPr>
            <a:r>
              <a:t>INTERNÍ PUBLIKACE</a:t>
            </a:r>
          </a:p>
          <a:p>
            <a:pPr marL="457200" indent="-317500">
              <a:buClr>
                <a:srgbClr val="37021C"/>
              </a:buClr>
              <a:buSzPts val="1700"/>
              <a:buFont typeface="Helvetica"/>
              <a:buChar char="-"/>
            </a:pPr>
            <a:r>
              <a:t>NWL</a:t>
            </a:r>
          </a:p>
          <a:p>
            <a:pPr marL="457200" indent="-317500">
              <a:buClr>
                <a:srgbClr val="37021C"/>
              </a:buClr>
              <a:buSzPts val="1700"/>
              <a:buFont typeface="Helvetica"/>
              <a:buChar char="-"/>
            </a:pPr>
            <a:r>
              <a:t>SOCIÁLNÍ SÍTĚ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24;p4"/>
          <p:cNvSpPr txBox="1"/>
          <p:nvPr>
            <p:ph type="sldNum" sz="quarter" idx="2"/>
          </p:nvPr>
        </p:nvSpPr>
        <p:spPr>
          <a:xfrm>
            <a:off x="451001" y="4692391"/>
            <a:ext cx="26618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9" name="Google Shape;225;p4"/>
          <p:cNvSpPr txBox="1"/>
          <p:nvPr>
            <p:ph type="body" idx="1"/>
          </p:nvPr>
        </p:nvSpPr>
        <p:spPr>
          <a:xfrm>
            <a:off x="336599" y="1116825"/>
            <a:ext cx="4970702" cy="3939900"/>
          </a:xfrm>
          <a:prstGeom prst="rect">
            <a:avLst/>
          </a:prstGeom>
        </p:spPr>
        <p:txBody>
          <a:bodyPr/>
          <a:lstStyle/>
          <a:p>
            <a:pPr/>
            <a:endParaRPr sz="1200"/>
          </a:p>
          <a:p>
            <a:pPr/>
            <a:endParaRPr sz="1200"/>
          </a:p>
          <a:p>
            <a:pPr/>
            <a:endParaRPr sz="1400"/>
          </a:p>
          <a:p>
            <a:pPr/>
            <a:endParaRPr sz="1400"/>
          </a:p>
          <a:p>
            <a:pPr>
              <a:defRPr sz="1400"/>
            </a:pPr>
            <a:r>
              <a:t>  </a:t>
            </a:r>
          </a:p>
        </p:txBody>
      </p:sp>
      <p:pic>
        <p:nvPicPr>
          <p:cNvPr id="290" name="Google Shape;226;p4" descr="Google Shape;226;p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0" y="-370425"/>
            <a:ext cx="9286903" cy="6189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547;p43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5" name="Google Shape;548;p43"/>
          <p:cNvSpPr txBox="1"/>
          <p:nvPr>
            <p:ph type="title"/>
          </p:nvPr>
        </p:nvSpPr>
        <p:spPr>
          <a:xfrm>
            <a:off x="336599" y="367574"/>
            <a:ext cx="5325902" cy="653702"/>
          </a:xfrm>
          <a:prstGeom prst="rect">
            <a:avLst/>
          </a:prstGeom>
        </p:spPr>
        <p:txBody>
          <a:bodyPr/>
          <a:lstStyle/>
          <a:p>
            <a:pPr defTabSz="457200">
              <a:defRPr sz="1500"/>
            </a:pPr>
            <a:r>
              <a:t>ZÍSKANÁ MÉDIA</a:t>
            </a:r>
            <a:br/>
          </a:p>
        </p:txBody>
      </p:sp>
      <p:sp>
        <p:nvSpPr>
          <p:cNvPr id="486" name="Google Shape;549;p43"/>
          <p:cNvSpPr txBox="1"/>
          <p:nvPr>
            <p:ph type="body" sz="half" idx="1"/>
          </p:nvPr>
        </p:nvSpPr>
        <p:spPr>
          <a:xfrm>
            <a:off x="168482" y="1816948"/>
            <a:ext cx="4767302" cy="2180401"/>
          </a:xfrm>
          <a:prstGeom prst="rect">
            <a:avLst/>
          </a:prstGeom>
        </p:spPr>
        <p:txBody>
          <a:bodyPr anchor="ctr"/>
          <a:lstStyle/>
          <a:p>
            <a:pPr defTabSz="804672">
              <a:defRPr sz="1496"/>
            </a:pPr>
            <a:endParaRPr sz="1232"/>
          </a:p>
          <a:p>
            <a:pPr marL="402336" indent="-279400" defTabSz="804672">
              <a:buClr>
                <a:srgbClr val="37021C"/>
              </a:buClr>
              <a:buSzPts val="1200"/>
              <a:buFont typeface="Helvetica"/>
              <a:buChar char="-"/>
              <a:defRPr sz="1232"/>
            </a:pPr>
            <a:r>
              <a:t>KVALITA OBSAHU - ORIGINALITA</a:t>
            </a:r>
          </a:p>
          <a:p>
            <a:pPr marL="402336" indent="-279400" defTabSz="804672">
              <a:buClr>
                <a:srgbClr val="37021C"/>
              </a:buClr>
              <a:buSzPts val="1200"/>
              <a:buFont typeface="Helvetica"/>
              <a:buChar char="-"/>
              <a:defRPr sz="1232"/>
            </a:pPr>
            <a:r>
              <a:t>WOM / INFLUENCEŘI</a:t>
            </a:r>
          </a:p>
          <a:p>
            <a:pPr marL="402336" indent="-279400" defTabSz="804672">
              <a:buClr>
                <a:srgbClr val="37021C"/>
              </a:buClr>
              <a:buSzPts val="1200"/>
              <a:buFont typeface="Helvetica"/>
              <a:buChar char="-"/>
              <a:defRPr sz="1232"/>
            </a:pPr>
            <a:r>
              <a:t>JEDINEČNÝ PRODUKT</a:t>
            </a:r>
          </a:p>
          <a:p>
            <a:pPr defTabSz="804672">
              <a:defRPr sz="1496"/>
            </a:pPr>
            <a:endParaRPr sz="1232"/>
          </a:p>
          <a:p>
            <a:pPr defTabSz="804672">
              <a:defRPr sz="1496"/>
            </a:pPr>
            <a:endParaRPr sz="1232"/>
          </a:p>
          <a:p>
            <a:pPr marL="402336" indent="-279400" defTabSz="804672">
              <a:buClr>
                <a:srgbClr val="37021C"/>
              </a:buClr>
              <a:buSzPts val="1200"/>
              <a:buFont typeface="Helvetica"/>
              <a:buChar char="-"/>
              <a:defRPr sz="1232"/>
            </a:pPr>
            <a:r>
              <a:t>PR ČLÁNKY</a:t>
            </a:r>
          </a:p>
          <a:p>
            <a:pPr marL="402336" indent="-279400" defTabSz="804672">
              <a:buClr>
                <a:srgbClr val="37021C"/>
              </a:buClr>
              <a:buSzPts val="1200"/>
              <a:buFont typeface="Helvetica"/>
              <a:buChar char="-"/>
              <a:defRPr sz="1232"/>
            </a:pPr>
            <a:r>
              <a:t>HODNOCENÍ  A OHLASY ZÁKAZNÍKŮ NA BLOZÍCH</a:t>
            </a:r>
          </a:p>
          <a:p>
            <a:pPr defTabSz="804672">
              <a:defRPr sz="1496"/>
            </a:pPr>
            <a:endParaRPr sz="1232"/>
          </a:p>
          <a:p>
            <a:pPr defTabSz="804672">
              <a:defRPr sz="1496"/>
            </a:pPr>
            <a:endParaRPr sz="1232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555;p44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9" name="Google Shape;556;p44"/>
          <p:cNvSpPr txBox="1"/>
          <p:nvPr>
            <p:ph type="title"/>
          </p:nvPr>
        </p:nvSpPr>
        <p:spPr>
          <a:xfrm>
            <a:off x="336599" y="367574"/>
            <a:ext cx="5325902" cy="653702"/>
          </a:xfrm>
          <a:prstGeom prst="rect">
            <a:avLst/>
          </a:prstGeom>
        </p:spPr>
        <p:txBody>
          <a:bodyPr/>
          <a:lstStyle/>
          <a:p>
            <a:pPr defTabSz="457200">
              <a:defRPr sz="1500"/>
            </a:pPr>
            <a:r>
              <a:t>PLACENÁ MÉDIA</a:t>
            </a:r>
            <a:br/>
          </a:p>
        </p:txBody>
      </p:sp>
      <p:sp>
        <p:nvSpPr>
          <p:cNvPr id="490" name="Google Shape;557;p44"/>
          <p:cNvSpPr txBox="1"/>
          <p:nvPr>
            <p:ph type="body" sz="half" idx="1"/>
          </p:nvPr>
        </p:nvSpPr>
        <p:spPr>
          <a:xfrm>
            <a:off x="350774" y="1790250"/>
            <a:ext cx="4767302" cy="2180401"/>
          </a:xfrm>
          <a:prstGeom prst="rect">
            <a:avLst/>
          </a:prstGeom>
        </p:spPr>
        <p:txBody>
          <a:bodyPr anchor="ctr"/>
          <a:lstStyle/>
          <a:p>
            <a:pPr defTabSz="859536">
              <a:defRPr sz="1598"/>
            </a:pPr>
          </a:p>
          <a:p>
            <a:pPr defTabSz="859536">
              <a:defRPr sz="1598"/>
            </a:pPr>
          </a:p>
          <a:p>
            <a:pPr marL="429768" indent="-298450" defTabSz="859536">
              <a:buClr>
                <a:srgbClr val="37021C"/>
              </a:buClr>
              <a:buSzPts val="1500"/>
              <a:buFont typeface="Helvetica"/>
              <a:buChar char="-"/>
              <a:defRPr sz="1598"/>
            </a:pPr>
            <a:r>
              <a:t>GOOGLE ADS</a:t>
            </a:r>
          </a:p>
          <a:p>
            <a:pPr marL="429768" indent="-298450" defTabSz="859536">
              <a:buClr>
                <a:srgbClr val="37021C"/>
              </a:buClr>
              <a:buSzPts val="1500"/>
              <a:buFont typeface="Helvetica"/>
              <a:buChar char="-"/>
              <a:defRPr sz="1598"/>
            </a:pPr>
            <a:r>
              <a:t>REKLAMA NA SOCIÁLNÍCH SÍTÍCH</a:t>
            </a:r>
          </a:p>
          <a:p>
            <a:pPr marL="429768" indent="-298450" defTabSz="859536">
              <a:buClr>
                <a:srgbClr val="37021C"/>
              </a:buClr>
              <a:buSzPts val="1500"/>
              <a:buFont typeface="Helvetica"/>
              <a:buChar char="-"/>
              <a:defRPr sz="1598"/>
            </a:pPr>
            <a:r>
              <a:t>PLACENÉ PR ČLÁNKY / NATIVNÍ REKLAMA</a:t>
            </a:r>
          </a:p>
          <a:p>
            <a:pPr marL="429768" indent="-298450" defTabSz="859536">
              <a:buClr>
                <a:srgbClr val="37021C"/>
              </a:buClr>
              <a:buSzPts val="1500"/>
              <a:buFont typeface="Helvetica"/>
              <a:buChar char="-"/>
              <a:defRPr sz="1598"/>
            </a:pPr>
            <a:r>
              <a:t>INFLUENCER MARKETING</a:t>
            </a:r>
          </a:p>
          <a:p>
            <a:pPr defTabSz="859536">
              <a:defRPr sz="1598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563;p41"/>
          <p:cNvSpPr txBox="1"/>
          <p:nvPr>
            <p:ph type="subTitle" sz="quarter" idx="1"/>
          </p:nvPr>
        </p:nvSpPr>
        <p:spPr>
          <a:xfrm>
            <a:off x="1437199" y="1879400"/>
            <a:ext cx="6110702" cy="719701"/>
          </a:xfrm>
          <a:prstGeom prst="rect">
            <a:avLst/>
          </a:prstGeom>
        </p:spPr>
        <p:txBody>
          <a:bodyPr/>
          <a:lstStyle>
            <a:lvl1pPr defTabSz="493776">
              <a:defRPr i="1" sz="1728">
                <a:solidFill>
                  <a:srgbClr val="FF8DF4"/>
                </a:solidFill>
              </a:defRPr>
            </a:lvl1pPr>
          </a:lstStyle>
          <a:p>
            <a:pPr/>
            <a:r>
              <a:t>Jak vybrat správná média tak, aby zasáhla tvoji cílovou skupinu?</a:t>
            </a:r>
          </a:p>
        </p:txBody>
      </p:sp>
      <p:sp>
        <p:nvSpPr>
          <p:cNvPr id="493" name="Google Shape;564;p41"/>
          <p:cNvSpPr txBox="1"/>
          <p:nvPr>
            <p:ph type="sldNum" sz="quarter" idx="4294967295"/>
          </p:nvPr>
        </p:nvSpPr>
        <p:spPr>
          <a:xfrm>
            <a:off x="212462" y="4700140"/>
            <a:ext cx="336814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570;p45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6" name="Google Shape;571;p45"/>
          <p:cNvSpPr txBox="1"/>
          <p:nvPr>
            <p:ph type="title"/>
          </p:nvPr>
        </p:nvSpPr>
        <p:spPr>
          <a:xfrm>
            <a:off x="336599" y="367574"/>
            <a:ext cx="7134302" cy="653702"/>
          </a:xfrm>
          <a:prstGeom prst="rect">
            <a:avLst/>
          </a:prstGeom>
        </p:spPr>
        <p:txBody>
          <a:bodyPr/>
          <a:lstStyle/>
          <a:p>
            <a:pPr defTabSz="457200">
              <a:defRPr sz="1500"/>
            </a:pPr>
            <a:r>
              <a:t>JAK VŠE SPRÁVNĚ ZKOMBINOVAT?</a:t>
            </a:r>
            <a:br/>
          </a:p>
        </p:txBody>
      </p:sp>
      <p:sp>
        <p:nvSpPr>
          <p:cNvPr id="497" name="Google Shape;572;p45"/>
          <p:cNvSpPr txBox="1"/>
          <p:nvPr>
            <p:ph type="body" sz="half" idx="1"/>
          </p:nvPr>
        </p:nvSpPr>
        <p:spPr>
          <a:xfrm>
            <a:off x="350774" y="1647150"/>
            <a:ext cx="6453902" cy="2180401"/>
          </a:xfrm>
          <a:prstGeom prst="rect">
            <a:avLst/>
          </a:prstGeom>
        </p:spPr>
        <p:txBody>
          <a:bodyPr anchor="ctr"/>
          <a:lstStyle/>
          <a:p>
            <a:pPr marL="384047" indent="-256031" defTabSz="768095">
              <a:lnSpc>
                <a:spcPct val="115000"/>
              </a:lnSpc>
              <a:buClr>
                <a:srgbClr val="2A2A48"/>
              </a:buClr>
              <a:buSzPts val="800"/>
              <a:buFont typeface="Helvetica"/>
              <a:buChar char="-"/>
              <a:defRPr sz="839">
                <a:solidFill>
                  <a:srgbClr val="2A2A48"/>
                </a:solidFill>
              </a:defRPr>
            </a:pPr>
            <a:r>
              <a:t>Vlastní mediální kanály vám dávají plnou kontrolu nad obsahem a designem, ale vyžadují čas a prostředky na nastavení a údržbu</a:t>
            </a:r>
          </a:p>
          <a:p>
            <a:pPr indent="384047" defTabSz="768095">
              <a:lnSpc>
                <a:spcPct val="115000"/>
              </a:lnSpc>
              <a:spcBef>
                <a:spcPts val="1000"/>
              </a:spcBef>
              <a:defRPr sz="1428"/>
            </a:pPr>
            <a:endParaRPr sz="839">
              <a:solidFill>
                <a:srgbClr val="2A2A48"/>
              </a:solidFill>
            </a:endParaRPr>
          </a:p>
          <a:p>
            <a:pPr marL="384047" indent="-256031" defTabSz="768095">
              <a:lnSpc>
                <a:spcPct val="115000"/>
              </a:lnSpc>
              <a:spcBef>
                <a:spcPts val="1000"/>
              </a:spcBef>
              <a:buClr>
                <a:srgbClr val="2A2A48"/>
              </a:buClr>
              <a:buSzPts val="800"/>
              <a:buFont typeface="Helvetica"/>
              <a:buChar char="-"/>
              <a:defRPr sz="839">
                <a:solidFill>
                  <a:srgbClr val="2A2A48"/>
                </a:solidFill>
              </a:defRPr>
            </a:pPr>
            <a:r>
              <a:t>Získané mediální kanály vytvářejí vysokou úroveň důvěryhodnosti a dosahu, ale je obtížné je kontrolovat a vyžadují vynikající obsah a strategické vztahy</a:t>
            </a:r>
          </a:p>
          <a:p>
            <a:pPr indent="384047" defTabSz="768095">
              <a:lnSpc>
                <a:spcPct val="115000"/>
              </a:lnSpc>
              <a:spcBef>
                <a:spcPts val="1000"/>
              </a:spcBef>
              <a:defRPr sz="1428"/>
            </a:pPr>
            <a:endParaRPr sz="839">
              <a:solidFill>
                <a:srgbClr val="2A2A48"/>
              </a:solidFill>
            </a:endParaRPr>
          </a:p>
          <a:p>
            <a:pPr marL="384047" indent="-256031" defTabSz="768095">
              <a:lnSpc>
                <a:spcPct val="115000"/>
              </a:lnSpc>
              <a:spcBef>
                <a:spcPts val="1000"/>
              </a:spcBef>
              <a:buClr>
                <a:srgbClr val="2A2A48"/>
              </a:buClr>
              <a:buSzPts val="800"/>
              <a:buFont typeface="Helvetica"/>
              <a:buChar char="-"/>
              <a:defRPr sz="839">
                <a:solidFill>
                  <a:srgbClr val="2A2A48"/>
                </a:solidFill>
              </a:defRPr>
            </a:pPr>
            <a:r>
              <a:t>Placená média umožňují cílený přístup a rychlé výsledky, ale stojí peníze a mohou být vnímána jako vtíravá.</a:t>
            </a:r>
          </a:p>
          <a:p>
            <a:pPr defTabSz="768095">
              <a:lnSpc>
                <a:spcPct val="115000"/>
              </a:lnSpc>
              <a:spcBef>
                <a:spcPts val="1000"/>
              </a:spcBef>
              <a:defRPr sz="1428"/>
            </a:pPr>
            <a:endParaRPr sz="839">
              <a:solidFill>
                <a:srgbClr val="2A2A48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578;p46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0" name="Google Shape;579;p46"/>
          <p:cNvSpPr txBox="1"/>
          <p:nvPr>
            <p:ph type="title"/>
          </p:nvPr>
        </p:nvSpPr>
        <p:spPr>
          <a:xfrm>
            <a:off x="336599" y="367574"/>
            <a:ext cx="7134302" cy="653702"/>
          </a:xfrm>
          <a:prstGeom prst="rect">
            <a:avLst/>
          </a:prstGeom>
        </p:spPr>
        <p:txBody>
          <a:bodyPr/>
          <a:lstStyle/>
          <a:p>
            <a:pPr defTabSz="457200">
              <a:defRPr sz="1500"/>
            </a:pPr>
            <a:r>
              <a:t>JAK VŠE SPRÁVNĚ ZKOMBINOVAT?</a:t>
            </a:r>
            <a:br/>
          </a:p>
        </p:txBody>
      </p:sp>
      <p:sp>
        <p:nvSpPr>
          <p:cNvPr id="501" name="Google Shape;580;p46"/>
          <p:cNvSpPr txBox="1"/>
          <p:nvPr>
            <p:ph type="body" sz="half" idx="1"/>
          </p:nvPr>
        </p:nvSpPr>
        <p:spPr>
          <a:xfrm>
            <a:off x="336599" y="2123944"/>
            <a:ext cx="6453902" cy="2180401"/>
          </a:xfrm>
          <a:prstGeom prst="rect">
            <a:avLst/>
          </a:prstGeom>
        </p:spPr>
        <p:txBody>
          <a:bodyPr anchor="ctr"/>
          <a:lstStyle/>
          <a:p>
            <a:pPr defTabSz="557784">
              <a:defRPr sz="1037"/>
            </a:pPr>
          </a:p>
          <a:p>
            <a:pPr defTabSz="557784">
              <a:defRPr sz="1037"/>
            </a:pPr>
          </a:p>
          <a:p>
            <a:pPr marL="278892" indent="-185928" defTabSz="557784">
              <a:lnSpc>
                <a:spcPct val="115000"/>
              </a:lnSpc>
              <a:buClr>
                <a:srgbClr val="2A2A48"/>
              </a:buClr>
              <a:buSzPts val="1000"/>
              <a:buFont typeface="Helvetica"/>
              <a:buChar char="-"/>
              <a:defRPr sz="1098">
                <a:solidFill>
                  <a:srgbClr val="2A2A48"/>
                </a:solidFill>
              </a:defRPr>
            </a:pPr>
            <a:r>
              <a:t>poznejte, kdo jsou vaši zákazníci a jaký obsah konzumují</a:t>
            </a:r>
          </a:p>
          <a:p>
            <a:pPr marL="278892" indent="-185928" defTabSz="557784">
              <a:lnSpc>
                <a:spcPct val="115000"/>
              </a:lnSpc>
              <a:buClr>
                <a:srgbClr val="2A2A48"/>
              </a:buClr>
              <a:buSzPts val="1000"/>
              <a:buFont typeface="Helvetica"/>
              <a:buChar char="-"/>
              <a:defRPr sz="1098">
                <a:solidFill>
                  <a:srgbClr val="2A2A48"/>
                </a:solidFill>
              </a:defRPr>
            </a:pPr>
            <a:r>
              <a:t>jaké sociální platformy používají</a:t>
            </a:r>
          </a:p>
          <a:p>
            <a:pPr marL="278892" indent="-185928" defTabSz="557784">
              <a:lnSpc>
                <a:spcPct val="115000"/>
              </a:lnSpc>
              <a:buClr>
                <a:srgbClr val="2A2A48"/>
              </a:buClr>
              <a:buSzPts val="1000"/>
              <a:buFont typeface="Helvetica"/>
              <a:buChar char="-"/>
              <a:defRPr sz="1098">
                <a:solidFill>
                  <a:srgbClr val="2A2A48"/>
                </a:solidFill>
              </a:defRPr>
            </a:pPr>
            <a:r>
              <a:t>které webové stránky navštěvují</a:t>
            </a:r>
          </a:p>
          <a:p>
            <a:pPr marL="278892" indent="-185928" defTabSz="557784">
              <a:lnSpc>
                <a:spcPct val="115000"/>
              </a:lnSpc>
              <a:buClr>
                <a:srgbClr val="2A2A48"/>
              </a:buClr>
              <a:buSzPts val="1000"/>
              <a:buFont typeface="Helvetica"/>
              <a:buChar char="-"/>
              <a:defRPr sz="1098">
                <a:solidFill>
                  <a:srgbClr val="2A2A48"/>
                </a:solidFill>
              </a:defRPr>
            </a:pPr>
            <a:r>
              <a:t>dávají přednost videím, článkům či podcastům? </a:t>
            </a:r>
          </a:p>
          <a:p>
            <a:pPr indent="278892" defTabSz="557784">
              <a:lnSpc>
                <a:spcPct val="115000"/>
              </a:lnSpc>
              <a:spcBef>
                <a:spcPts val="700"/>
              </a:spcBef>
              <a:defRPr sz="1037"/>
            </a:pPr>
            <a:endParaRPr sz="1098">
              <a:solidFill>
                <a:srgbClr val="2A2A48"/>
              </a:solidFill>
            </a:endParaRPr>
          </a:p>
          <a:p>
            <a:pPr defTabSz="557784">
              <a:spcBef>
                <a:spcPts val="700"/>
              </a:spcBef>
              <a:defRPr sz="1037"/>
            </a:pPr>
            <a:endParaRPr sz="1098">
              <a:solidFill>
                <a:srgbClr val="2A2A48"/>
              </a:solidFill>
            </a:endParaRPr>
          </a:p>
          <a:p>
            <a:pPr defTabSz="557784">
              <a:defRPr sz="1037"/>
            </a:pPr>
            <a:endParaRPr sz="1098">
              <a:solidFill>
                <a:srgbClr val="2A2A48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86;p47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4" name="Google Shape;587;p47"/>
          <p:cNvSpPr txBox="1"/>
          <p:nvPr>
            <p:ph type="body" sz="quarter" idx="1"/>
          </p:nvPr>
        </p:nvSpPr>
        <p:spPr>
          <a:xfrm>
            <a:off x="1574200" y="1596650"/>
            <a:ext cx="6083401" cy="1215001"/>
          </a:xfrm>
          <a:prstGeom prst="rect">
            <a:avLst/>
          </a:prstGeom>
        </p:spPr>
        <p:txBody>
          <a:bodyPr/>
          <a:lstStyle>
            <a:lvl1pPr defTabSz="749808">
              <a:defRPr i="1" sz="3280">
                <a:solidFill>
                  <a:srgbClr val="FF8DF4"/>
                </a:solidFill>
              </a:defRPr>
            </a:lvl1pPr>
          </a:lstStyle>
          <a:p>
            <a:pPr/>
            <a:r>
              <a:t>Jak propojit žurnalistiku a PR?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93;p48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7" name="Google Shape;595;p48"/>
          <p:cNvSpPr txBox="1"/>
          <p:nvPr/>
        </p:nvSpPr>
        <p:spPr>
          <a:xfrm>
            <a:off x="431550" y="1063973"/>
            <a:ext cx="6899700" cy="3382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</a:pPr>
            <a:endParaRPr sz="1200">
              <a:solidFill>
                <a:srgbClr val="2A2A48"/>
              </a:solidFill>
            </a:endParaRPr>
          </a:p>
          <a:p>
            <a:pPr indent="457200">
              <a:lnSpc>
                <a:spcPct val="115000"/>
              </a:lnSpc>
              <a:spcBef>
                <a:spcPts val="1200"/>
              </a:spcBef>
              <a:defRPr sz="1200">
                <a:solidFill>
                  <a:srgbClr val="2A2A48"/>
                </a:solidFill>
              </a:defRPr>
            </a:pPr>
            <a:r>
              <a:t>“KDYŽ DĚLÁŠ PR, NEMŮŽEŠ BÝT NOVINÁŘEM.”</a:t>
            </a:r>
          </a:p>
          <a:p>
            <a:pPr indent="457200">
              <a:lnSpc>
                <a:spcPct val="115000"/>
              </a:lnSpc>
              <a:spcBef>
                <a:spcPts val="1200"/>
              </a:spcBef>
              <a:defRPr sz="1200">
                <a:solidFill>
                  <a:srgbClr val="2A2A48"/>
                </a:solidFill>
              </a:defRPr>
            </a:pPr>
            <a:r>
              <a:t>“Z PRAXE V PR AGENTUŘE SE VĚTŠINOU NEODCHÁZÍ DO REDAKCE ČASOPISU.”</a:t>
            </a:r>
          </a:p>
          <a:p>
            <a:pPr indent="457200">
              <a:lnSpc>
                <a:spcPct val="115000"/>
              </a:lnSpc>
              <a:spcBef>
                <a:spcPts val="1200"/>
              </a:spcBef>
              <a:defRPr sz="1200">
                <a:solidFill>
                  <a:srgbClr val="2A2A48"/>
                </a:solidFill>
              </a:defRPr>
            </a:pPr>
            <a:r>
              <a:t>“PRisti TRÁVÍ VĚTŠINU ČASU NA “KAFÍČKÁCH”.” </a:t>
            </a:r>
          </a:p>
          <a:p>
            <a:pPr indent="457200">
              <a:lnSpc>
                <a:spcPct val="115000"/>
              </a:lnSpc>
              <a:spcBef>
                <a:spcPts val="1200"/>
              </a:spcBef>
              <a:defRPr sz="1200">
                <a:solidFill>
                  <a:srgbClr val="2A2A48"/>
                </a:solidFill>
              </a:defRPr>
            </a:pPr>
            <a:r>
              <a:t>“KDYŽ DĚLÁŠ PR, NEMŮŽEŠ BÝT NOVINÁŘEM.”</a:t>
            </a:r>
          </a:p>
          <a:p>
            <a:pPr indent="457200">
              <a:lnSpc>
                <a:spcPct val="115000"/>
              </a:lnSpc>
              <a:spcBef>
                <a:spcPts val="1200"/>
              </a:spcBef>
            </a:pPr>
            <a:endParaRPr sz="1200"/>
          </a:p>
          <a:p>
            <a:pPr indent="457200">
              <a:lnSpc>
                <a:spcPct val="115000"/>
              </a:lnSpc>
              <a:spcBef>
                <a:spcPts val="1200"/>
              </a:spcBef>
            </a:pPr>
            <a:endParaRPr sz="1200">
              <a:solidFill>
                <a:srgbClr val="2A2A48"/>
              </a:solidFill>
            </a:endParaRPr>
          </a:p>
          <a:p>
            <a:pPr>
              <a:lnSpc>
                <a:spcPct val="115000"/>
              </a:lnSpc>
              <a:spcBef>
                <a:spcPts val="1200"/>
              </a:spcBef>
            </a:pPr>
            <a:endParaRPr sz="1200">
              <a:solidFill>
                <a:srgbClr val="2A2A48"/>
              </a:solidFill>
            </a:endParaRPr>
          </a:p>
          <a:p>
            <a:pPr>
              <a:spcBef>
                <a:spcPts val="1200"/>
              </a:spcBef>
            </a:pPr>
            <a:endParaRPr sz="1200">
              <a:solidFill>
                <a:srgbClr val="2A2A48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600;p50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0" name="Google Shape;601;p50"/>
          <p:cNvSpPr txBox="1"/>
          <p:nvPr>
            <p:ph type="body" sz="quarter" idx="1"/>
          </p:nvPr>
        </p:nvSpPr>
        <p:spPr>
          <a:xfrm>
            <a:off x="-69715" y="275939"/>
            <a:ext cx="4972200" cy="482701"/>
          </a:xfrm>
          <a:prstGeom prst="rect">
            <a:avLst/>
          </a:prstGeom>
        </p:spPr>
        <p:txBody>
          <a:bodyPr/>
          <a:lstStyle/>
          <a:p>
            <a:pPr marL="246888" indent="-164592" defTabSz="493776">
              <a:lnSpc>
                <a:spcPct val="115000"/>
              </a:lnSpc>
              <a:spcBef>
                <a:spcPts val="600"/>
              </a:spcBef>
              <a:buClr>
                <a:srgbClr val="2A2A48"/>
              </a:buClr>
              <a:buSzPts val="900"/>
              <a:buFont typeface="Helvetica"/>
              <a:buChar char="-"/>
              <a:defRPr sz="972">
                <a:solidFill>
                  <a:srgbClr val="2A2A48"/>
                </a:solidFill>
              </a:defRPr>
            </a:pPr>
            <a:r>
              <a:t>Chceš navnímat, co opravdu chtějí novináři? Staň se jedním z nich</a:t>
            </a:r>
          </a:p>
          <a:p>
            <a:pPr marL="246888" indent="-164592" defTabSz="493776">
              <a:lnSpc>
                <a:spcPct val="115000"/>
              </a:lnSpc>
              <a:buClr>
                <a:srgbClr val="2A2A48"/>
              </a:buClr>
              <a:buSzPts val="900"/>
              <a:buFont typeface="Helvetica"/>
              <a:buChar char="-"/>
              <a:defRPr sz="972">
                <a:solidFill>
                  <a:srgbClr val="2A2A48"/>
                </a:solidFill>
              </a:defRPr>
            </a:pPr>
            <a:r>
              <a:t>PR jde ruku v ruce s novinařinou</a:t>
            </a:r>
          </a:p>
        </p:txBody>
      </p:sp>
      <p:pic>
        <p:nvPicPr>
          <p:cNvPr id="511" name="Google Shape;602;p50" descr="Google Shape;602;p5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927" y="1508873"/>
            <a:ext cx="3205324" cy="3085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Google Shape;603;p50" descr="Google Shape;603;p5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5281" y="324518"/>
            <a:ext cx="2030292" cy="1753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Google Shape;604;p50" descr="Google Shape;604;p5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09874" y="2280272"/>
            <a:ext cx="1881116" cy="2516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609;p51"/>
          <p:cNvSpPr txBox="1"/>
          <p:nvPr>
            <p:ph type="subTitle" sz="quarter" idx="1"/>
          </p:nvPr>
        </p:nvSpPr>
        <p:spPr>
          <a:xfrm>
            <a:off x="1437199" y="1879400"/>
            <a:ext cx="6110702" cy="719701"/>
          </a:xfrm>
          <a:prstGeom prst="rect">
            <a:avLst/>
          </a:prstGeom>
        </p:spPr>
        <p:txBody>
          <a:bodyPr/>
          <a:lstStyle>
            <a:lvl1pPr defTabSz="493776">
              <a:defRPr i="1" sz="1728">
                <a:solidFill>
                  <a:srgbClr val="FF8DF4"/>
                </a:solidFill>
              </a:defRPr>
            </a:lvl1pPr>
          </a:lstStyle>
          <a:p>
            <a:pPr/>
            <a:r>
              <a:t>Jak se připravit na tiskovou konferenci nebo PR eventy?</a:t>
            </a:r>
          </a:p>
        </p:txBody>
      </p:sp>
      <p:sp>
        <p:nvSpPr>
          <p:cNvPr id="516" name="Google Shape;610;p51"/>
          <p:cNvSpPr txBox="1"/>
          <p:nvPr>
            <p:ph type="sldNum" sz="quarter" idx="4294967295"/>
          </p:nvPr>
        </p:nvSpPr>
        <p:spPr>
          <a:xfrm>
            <a:off x="212462" y="4700140"/>
            <a:ext cx="336814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616;p52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9" name="Google Shape;617;p52"/>
          <p:cNvSpPr txBox="1"/>
          <p:nvPr>
            <p:ph type="title"/>
          </p:nvPr>
        </p:nvSpPr>
        <p:spPr>
          <a:xfrm>
            <a:off x="335600" y="2694400"/>
            <a:ext cx="4440600" cy="13878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A2A48"/>
                </a:solidFill>
              </a:defRPr>
            </a:pPr>
            <a:r>
              <a:t>PŘEDVEĎTE SE!</a:t>
            </a:r>
            <a:br/>
          </a:p>
        </p:txBody>
      </p:sp>
      <p:sp>
        <p:nvSpPr>
          <p:cNvPr id="520" name="Google Shape;618;p52"/>
          <p:cNvSpPr txBox="1"/>
          <p:nvPr>
            <p:ph type="body" sz="quarter" idx="1"/>
          </p:nvPr>
        </p:nvSpPr>
        <p:spPr>
          <a:xfrm>
            <a:off x="3891500" y="2415125"/>
            <a:ext cx="5416801" cy="1062301"/>
          </a:xfrm>
          <a:prstGeom prst="rect">
            <a:avLst/>
          </a:prstGeom>
        </p:spPr>
        <p:txBody>
          <a:bodyPr/>
          <a:lstStyle/>
          <a:p>
            <a:pPr marL="384047" indent="-256031" defTabSz="768095">
              <a:lnSpc>
                <a:spcPct val="115000"/>
              </a:lnSpc>
              <a:buClr>
                <a:srgbClr val="2A2A48"/>
              </a:buClr>
              <a:buSzPts val="800"/>
              <a:buFont typeface="Helvetica"/>
              <a:buChar char="-"/>
              <a:defRPr sz="839">
                <a:solidFill>
                  <a:srgbClr val="2A2A48"/>
                </a:solidFill>
              </a:defRPr>
            </a:pPr>
            <a:r>
              <a:t>VSTUP NA TRH (ZAČÁTEK PODNIKÁNÍ), DEN OTEVŘENÝCH DVEŘÍ</a:t>
            </a:r>
          </a:p>
          <a:p>
            <a:pPr marL="384047" indent="-256031" defTabSz="768095">
              <a:lnSpc>
                <a:spcPct val="115000"/>
              </a:lnSpc>
              <a:buClr>
                <a:srgbClr val="2A2A48"/>
              </a:buClr>
              <a:buSzPts val="800"/>
              <a:buFont typeface="Helvetica"/>
              <a:buChar char="-"/>
              <a:defRPr sz="839">
                <a:solidFill>
                  <a:srgbClr val="2A2A48"/>
                </a:solidFill>
              </a:defRPr>
            </a:pPr>
            <a:r>
              <a:t>NOVÝ PRODUKT, SLUŽBA, OPENING POBOČKY</a:t>
            </a:r>
          </a:p>
          <a:p>
            <a:pPr marL="384047" indent="-256031" defTabSz="768095">
              <a:lnSpc>
                <a:spcPct val="115000"/>
              </a:lnSpc>
              <a:buClr>
                <a:srgbClr val="2A2A48"/>
              </a:buClr>
              <a:buSzPts val="800"/>
              <a:buFont typeface="Helvetica"/>
              <a:buChar char="-"/>
              <a:defRPr sz="839">
                <a:solidFill>
                  <a:srgbClr val="2A2A48"/>
                </a:solidFill>
              </a:defRPr>
            </a:pPr>
            <a:r>
              <a:t>ZVEŘEJNĚNÍ VÝZKUMU/EKONOMICKÉ VÝSLEDKY</a:t>
            </a:r>
          </a:p>
          <a:p>
            <a:pPr marL="384047" indent="-256031" defTabSz="768095">
              <a:lnSpc>
                <a:spcPct val="115000"/>
              </a:lnSpc>
              <a:buClr>
                <a:srgbClr val="2A2A48"/>
              </a:buClr>
              <a:buSzPts val="800"/>
              <a:buFont typeface="Helvetica"/>
              <a:buChar char="-"/>
              <a:defRPr sz="839">
                <a:solidFill>
                  <a:srgbClr val="2A2A48"/>
                </a:solidFill>
              </a:defRPr>
            </a:pPr>
            <a:r>
              <a:t>KŘEST FIREMNÍHO MAGAZÍNU</a:t>
            </a:r>
          </a:p>
          <a:p>
            <a:pPr marL="384047" indent="-256031" defTabSz="768095">
              <a:lnSpc>
                <a:spcPct val="115000"/>
              </a:lnSpc>
              <a:buClr>
                <a:srgbClr val="2A2A48"/>
              </a:buClr>
              <a:buSzPts val="800"/>
              <a:buFont typeface="Helvetica"/>
              <a:buChar char="-"/>
              <a:defRPr sz="839">
                <a:solidFill>
                  <a:srgbClr val="2A2A48"/>
                </a:solidFill>
              </a:defRPr>
            </a:pPr>
            <a:r>
              <a:t>TEMATICKÝ EVENT/KONFERENCE</a:t>
            </a:r>
          </a:p>
          <a:p>
            <a:pPr marL="384047" indent="-256031" defTabSz="768095">
              <a:lnSpc>
                <a:spcPct val="115000"/>
              </a:lnSpc>
              <a:buClr>
                <a:srgbClr val="2A2A48"/>
              </a:buClr>
              <a:buSzPts val="800"/>
              <a:buFont typeface="Helvetica"/>
              <a:buChar char="-"/>
              <a:defRPr sz="839">
                <a:solidFill>
                  <a:srgbClr val="2A2A48"/>
                </a:solidFill>
              </a:defRPr>
            </a:pPr>
            <a:r>
              <a:t>REAKCE NA NĚJAKOU AKTUÁLNÍ UDÁLOST (POHROMA)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31;p5"/>
          <p:cNvSpPr txBox="1"/>
          <p:nvPr>
            <p:ph type="sldNum" sz="quarter" idx="2"/>
          </p:nvPr>
        </p:nvSpPr>
        <p:spPr>
          <a:xfrm>
            <a:off x="451001" y="4692391"/>
            <a:ext cx="26618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3" name="Google Shape;232;p5"/>
          <p:cNvSpPr txBox="1"/>
          <p:nvPr/>
        </p:nvSpPr>
        <p:spPr>
          <a:xfrm>
            <a:off x="168483" y="4663216"/>
            <a:ext cx="548701" cy="39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FFFBEE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r>
              <a:t>5</a:t>
            </a:r>
          </a:p>
        </p:txBody>
      </p:sp>
      <p:pic>
        <p:nvPicPr>
          <p:cNvPr id="294" name="Google Shape;233;p5" descr="Google Shape;233;p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1814" y="411480"/>
            <a:ext cx="2690454" cy="1794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Google Shape;234;p5" descr="Google Shape;234;p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62128" y="409012"/>
            <a:ext cx="2763281" cy="1794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Google Shape;235;p5" descr="Google Shape;235;p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62128" y="2676250"/>
            <a:ext cx="2878850" cy="1844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Google Shape;236;p5" descr="Google Shape;236;p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0480" y="2571750"/>
            <a:ext cx="2765085" cy="1844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Google Shape;237;p5" descr="Google Shape;237;p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89964" y="180129"/>
            <a:ext cx="1128566" cy="1058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624;p53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3" name="Google Shape;625;p53"/>
          <p:cNvSpPr txBox="1"/>
          <p:nvPr>
            <p:ph type="title"/>
          </p:nvPr>
        </p:nvSpPr>
        <p:spPr>
          <a:xfrm>
            <a:off x="336599" y="367574"/>
            <a:ext cx="6818702" cy="653702"/>
          </a:xfrm>
          <a:prstGeom prst="rect">
            <a:avLst/>
          </a:prstGeom>
        </p:spPr>
        <p:txBody>
          <a:bodyPr/>
          <a:lstStyle/>
          <a:p>
            <a:pPr defTabSz="429768">
              <a:defRPr sz="1504">
                <a:solidFill>
                  <a:srgbClr val="2A2A48"/>
                </a:solidFill>
              </a:defRPr>
            </a:pPr>
            <a:r>
              <a:t>PŘIPRAVTE SI…</a:t>
            </a:r>
            <a:br/>
          </a:p>
        </p:txBody>
      </p:sp>
      <p:sp>
        <p:nvSpPr>
          <p:cNvPr id="524" name="Google Shape;626;p53"/>
          <p:cNvSpPr txBox="1"/>
          <p:nvPr>
            <p:ph type="body" sz="half" idx="1"/>
          </p:nvPr>
        </p:nvSpPr>
        <p:spPr>
          <a:xfrm>
            <a:off x="350774" y="1647150"/>
            <a:ext cx="6453902" cy="2180401"/>
          </a:xfrm>
          <a:prstGeom prst="rect">
            <a:avLst/>
          </a:prstGeom>
        </p:spPr>
        <p:txBody>
          <a:bodyPr anchor="ctr"/>
          <a:lstStyle/>
          <a:p>
            <a:pPr defTabSz="749808">
              <a:lnSpc>
                <a:spcPct val="115000"/>
              </a:lnSpc>
              <a:defRPr sz="1394"/>
            </a:pPr>
            <a:endParaRPr sz="1476">
              <a:solidFill>
                <a:srgbClr val="2A2A48"/>
              </a:solidFill>
            </a:endParaRPr>
          </a:p>
          <a:p>
            <a:pPr defTabSz="749808">
              <a:lnSpc>
                <a:spcPct val="115000"/>
              </a:lnSpc>
              <a:defRPr sz="1394"/>
            </a:pPr>
            <a:endParaRPr sz="1476">
              <a:solidFill>
                <a:srgbClr val="2A2A48"/>
              </a:solidFill>
            </a:endParaRPr>
          </a:p>
          <a:p>
            <a:pPr marL="374904" indent="-249936" defTabSz="749808">
              <a:lnSpc>
                <a:spcPct val="115000"/>
              </a:lnSpc>
              <a:buClr>
                <a:srgbClr val="2A2A48"/>
              </a:buClr>
              <a:buSzPts val="1400"/>
              <a:buFont typeface="Helvetica"/>
              <a:buChar char="-"/>
              <a:defRPr sz="1476">
                <a:solidFill>
                  <a:srgbClr val="2A2A48"/>
                </a:solidFill>
              </a:defRPr>
            </a:pPr>
            <a:r>
              <a:t>POZVÁNKU </a:t>
            </a:r>
          </a:p>
          <a:p>
            <a:pPr marL="374904" indent="-249936" defTabSz="749808">
              <a:lnSpc>
                <a:spcPct val="115000"/>
              </a:lnSpc>
              <a:buClr>
                <a:srgbClr val="2A2A48"/>
              </a:buClr>
              <a:buSzPts val="1400"/>
              <a:buFont typeface="Helvetica"/>
              <a:buChar char="-"/>
              <a:defRPr sz="1476">
                <a:solidFill>
                  <a:srgbClr val="2A2A48"/>
                </a:solidFill>
              </a:defRPr>
            </a:pPr>
            <a:r>
              <a:t>PRESS KIT</a:t>
            </a:r>
          </a:p>
          <a:p>
            <a:pPr marL="374904" indent="-249936" defTabSz="749808">
              <a:lnSpc>
                <a:spcPct val="115000"/>
              </a:lnSpc>
              <a:buClr>
                <a:srgbClr val="2A2A48"/>
              </a:buClr>
              <a:buSzPts val="1400"/>
              <a:buFont typeface="Helvetica"/>
              <a:buChar char="-"/>
              <a:defRPr sz="1476">
                <a:solidFill>
                  <a:srgbClr val="2A2A48"/>
                </a:solidFill>
              </a:defRPr>
            </a:pPr>
            <a:r>
              <a:t>DÁRKY PRO NOVINÁŘE/HOSTY</a:t>
            </a:r>
          </a:p>
          <a:p>
            <a:pPr marL="374904" indent="-249936" defTabSz="749808">
              <a:lnSpc>
                <a:spcPct val="115000"/>
              </a:lnSpc>
              <a:buClr>
                <a:srgbClr val="2A2A48"/>
              </a:buClr>
              <a:buSzPts val="1400"/>
              <a:buFont typeface="Helvetica"/>
              <a:buChar char="-"/>
              <a:defRPr sz="1476">
                <a:solidFill>
                  <a:srgbClr val="2A2A48"/>
                </a:solidFill>
              </a:defRPr>
            </a:pPr>
            <a:r>
              <a:t>NAPLÁNUJTE ZVEŘEJNĚNÍ A ROZESLÁNÍ TZ V ČASE UDÁLOSTI</a:t>
            </a:r>
          </a:p>
          <a:p>
            <a:pPr marL="374904" indent="-249936" defTabSz="749808">
              <a:lnSpc>
                <a:spcPct val="115000"/>
              </a:lnSpc>
              <a:buClr>
                <a:srgbClr val="2A2A48"/>
              </a:buClr>
              <a:buSzPts val="1400"/>
              <a:buFont typeface="Helvetica"/>
              <a:buChar char="-"/>
              <a:defRPr sz="1476">
                <a:solidFill>
                  <a:srgbClr val="2A2A48"/>
                </a:solidFill>
              </a:defRPr>
            </a:pPr>
            <a:r>
              <a:t>FOTOGRAFIE Z UDÁLOSTI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632;p54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7" name="Google Shape;633;p54"/>
          <p:cNvSpPr txBox="1"/>
          <p:nvPr>
            <p:ph type="body" sz="quarter" idx="1"/>
          </p:nvPr>
        </p:nvSpPr>
        <p:spPr>
          <a:xfrm>
            <a:off x="1574200" y="1596650"/>
            <a:ext cx="6083401" cy="1215001"/>
          </a:xfrm>
          <a:prstGeom prst="rect">
            <a:avLst/>
          </a:prstGeom>
        </p:spPr>
        <p:txBody>
          <a:bodyPr/>
          <a:lstStyle>
            <a:lvl1pPr defTabSz="749808">
              <a:defRPr i="1" sz="3280">
                <a:solidFill>
                  <a:srgbClr val="FF8DF4"/>
                </a:solidFill>
              </a:defRPr>
            </a:lvl1pPr>
          </a:lstStyle>
          <a:p>
            <a:pPr/>
            <a:r>
              <a:t>Jak vytvořit press kit a k čemu je dobrý?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638;p55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30" name="Google Shape;639;p55"/>
          <p:cNvSpPr txBox="1"/>
          <p:nvPr/>
        </p:nvSpPr>
        <p:spPr>
          <a:xfrm>
            <a:off x="232424" y="3294250"/>
            <a:ext cx="5820602" cy="330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1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chemeClr val="accent5"/>
                  </a:solidFill>
                </a:uFill>
                <a:hlinkClick r:id="rId3" invalidUrl="" action="" tgtFrame="" tooltip="" history="1" highlightClick="0" endSnd="0"/>
              </a:rPr>
              <a:t>https://zlataky.mediaboard.site/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644;p56"/>
          <p:cNvSpPr txBox="1"/>
          <p:nvPr>
            <p:ph type="subTitle" sz="quarter" idx="1"/>
          </p:nvPr>
        </p:nvSpPr>
        <p:spPr>
          <a:xfrm>
            <a:off x="1437199" y="2162349"/>
            <a:ext cx="6110702" cy="719702"/>
          </a:xfrm>
          <a:prstGeom prst="rect">
            <a:avLst/>
          </a:prstGeom>
        </p:spPr>
        <p:txBody>
          <a:bodyPr/>
          <a:lstStyle>
            <a:lvl1pPr>
              <a:defRPr i="1" sz="3200">
                <a:solidFill>
                  <a:srgbClr val="FF8DF4"/>
                </a:solidFill>
              </a:defRPr>
            </a:lvl1pPr>
          </a:lstStyle>
          <a:p>
            <a:pPr/>
            <a:r>
              <a:t>Jak na reporting?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649;p57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5" name="Google Shape;650;p57" descr="Google Shape;650;p5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9251" y="1082649"/>
            <a:ext cx="2145454" cy="3016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Google Shape;651;p57" descr="Google Shape;651;p5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58884" y="1045093"/>
            <a:ext cx="2145454" cy="30533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656;p58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39" name="Google Shape;657;p58"/>
          <p:cNvSpPr txBox="1"/>
          <p:nvPr>
            <p:ph type="body" sz="quarter" idx="1"/>
          </p:nvPr>
        </p:nvSpPr>
        <p:spPr>
          <a:xfrm>
            <a:off x="350774" y="965274"/>
            <a:ext cx="6453902" cy="482701"/>
          </a:xfrm>
          <a:prstGeom prst="rect">
            <a:avLst/>
          </a:prstGeom>
        </p:spPr>
        <p:txBody>
          <a:bodyPr/>
          <a:lstStyle/>
          <a:p>
            <a:pPr/>
            <a:r>
              <a:t>Čím se měří PR? </a:t>
            </a:r>
          </a:p>
        </p:txBody>
      </p:sp>
      <p:sp>
        <p:nvSpPr>
          <p:cNvPr id="540" name="Google Shape;658;p58"/>
          <p:cNvSpPr txBox="1"/>
          <p:nvPr/>
        </p:nvSpPr>
        <p:spPr>
          <a:xfrm>
            <a:off x="168482" y="1691387"/>
            <a:ext cx="6453902" cy="218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marL="443484" indent="-307975" defTabSz="886968">
              <a:buClr>
                <a:srgbClr val="37021C"/>
              </a:buClr>
              <a:buSzPts val="1300"/>
              <a:buFont typeface="Helvetica"/>
              <a:buChar char="-"/>
              <a:defRPr sz="1358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pPr>
            <a:r>
              <a:t>MEDIA BOARD (dříve Monitora)</a:t>
            </a:r>
            <a:endParaRPr sz="1649"/>
          </a:p>
          <a:p>
            <a:pPr marL="443484" indent="-307975" defTabSz="886968">
              <a:buClr>
                <a:srgbClr val="37021C"/>
              </a:buClr>
              <a:buSzPts val="1300"/>
              <a:buFont typeface="Helvetica"/>
              <a:buChar char="-"/>
              <a:defRPr sz="1358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pPr>
            <a:r>
              <a:t>průběžně monitorujeme výsledky a cíle </a:t>
            </a:r>
            <a:endParaRPr sz="1649"/>
          </a:p>
          <a:p>
            <a:pPr indent="443484" defTabSz="886968">
              <a:defRPr sz="1649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pPr>
          </a:p>
          <a:p>
            <a:pPr marL="443484" indent="-307975" defTabSz="886968">
              <a:buClr>
                <a:srgbClr val="37021C"/>
              </a:buClr>
              <a:buSzPts val="1300"/>
              <a:buFont typeface="Helvetica"/>
              <a:buChar char="-"/>
              <a:defRPr sz="1358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pPr>
            <a:r>
              <a:t>newsroom </a:t>
            </a:r>
            <a:endParaRPr sz="1649"/>
          </a:p>
          <a:p>
            <a:pPr marL="443484" indent="-307975" defTabSz="886968">
              <a:buClr>
                <a:srgbClr val="37021C"/>
              </a:buClr>
              <a:buSzPts val="1300"/>
              <a:buFont typeface="Helvetica"/>
              <a:buChar char="-"/>
              <a:defRPr sz="1358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pPr>
            <a:r>
              <a:t>monitoring tisku, který vám každý den chodí do schránky</a:t>
            </a:r>
            <a:endParaRPr sz="1649"/>
          </a:p>
          <a:p>
            <a:pPr marL="443484" indent="-307975" defTabSz="886968">
              <a:buClr>
                <a:srgbClr val="37021C"/>
              </a:buClr>
              <a:buSzPts val="1300"/>
              <a:buFont typeface="Helvetica"/>
              <a:buChar char="-"/>
              <a:defRPr sz="1358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pPr>
            <a:r>
              <a:t>vytipovat si novináře, kteří psali o tématu naposledy a toho následně oslovit</a:t>
            </a:r>
            <a:endParaRPr sz="1649"/>
          </a:p>
          <a:p>
            <a:pPr marL="443484" indent="-307975" defTabSz="886968">
              <a:buClr>
                <a:srgbClr val="37021C"/>
              </a:buClr>
              <a:buSzPts val="1300"/>
              <a:buFont typeface="Helvetica"/>
              <a:buChar char="-"/>
              <a:defRPr sz="1358">
                <a:solidFill>
                  <a:srgbClr val="37021C"/>
                </a:solidFill>
                <a:latin typeface="Plus Jakarta Sans Medium"/>
                <a:ea typeface="Plus Jakarta Sans Medium"/>
                <a:cs typeface="Plus Jakarta Sans Medium"/>
                <a:sym typeface="Plus Jakarta Sans Medium"/>
              </a:defRPr>
            </a:pPr>
            <a:r>
              <a:t>z MB následně dokážete klientovi vygenerovat report </a:t>
            </a:r>
            <a:endParaRPr sz="1649"/>
          </a:p>
        </p:txBody>
      </p:sp>
      <p:pic>
        <p:nvPicPr>
          <p:cNvPr id="541" name="Google Shape;659;p58" descr="Google Shape;659;p5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832" y="434212"/>
            <a:ext cx="2231426" cy="287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664;g21bee342936_0_16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4" name="Google Shape;665;g21bee342936_0_16"/>
          <p:cNvSpPr txBox="1"/>
          <p:nvPr>
            <p:ph type="body" sz="half" idx="1"/>
          </p:nvPr>
        </p:nvSpPr>
        <p:spPr>
          <a:xfrm>
            <a:off x="168482" y="1438761"/>
            <a:ext cx="6453902" cy="2180402"/>
          </a:xfrm>
          <a:prstGeom prst="rect">
            <a:avLst/>
          </a:prstGeom>
        </p:spPr>
        <p:txBody>
          <a:bodyPr anchor="ctr"/>
          <a:lstStyle/>
          <a:p>
            <a:pPr marL="457200" indent="-317500">
              <a:buClr>
                <a:srgbClr val="37021C"/>
              </a:buClr>
              <a:buSzPts val="1100"/>
              <a:buFont typeface="Helvetica"/>
              <a:buChar char="-"/>
              <a:defRPr sz="1100" u="sng">
                <a:solidFill>
                  <a:schemeClr val="accent5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uFill>
                  <a:solidFill>
                    <a:schemeClr val="accent5"/>
                  </a:solidFill>
                </a:uFill>
                <a:hlinkClick r:id="rId2" invalidUrl="" action="" tgtFrame="" tooltip="" history="1" highlightClick="0" endSnd="0"/>
              </a:rPr>
              <a:t>https://www.kofola.cz/aktuality/hradni-index-klastorna-kalcia-predstavuje-nejnarocnejsi-vyslapy-na-ceske-hrady-nejvic-zabrat-vam-da-ostry-na-sumave</a:t>
            </a:r>
          </a:p>
          <a:p>
            <a:pPr marL="457200" indent="-336550">
              <a:buClr>
                <a:srgbClr val="37021C"/>
              </a:buClr>
              <a:buSzPts val="1100"/>
              <a:buFont typeface="Helvetica"/>
              <a:buChar char="-"/>
              <a:defRPr sz="1100" u="sng">
                <a:solidFill>
                  <a:schemeClr val="accent5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uFill>
                  <a:solidFill>
                    <a:schemeClr val="accent5"/>
                  </a:solidFill>
                </a:uFill>
                <a:hlinkClick r:id="rId3" invalidUrl="" action="" tgtFrame="" tooltip="" history="1" highlightClick="0" endSnd="0"/>
              </a:rPr>
              <a:t>https://www.kybertest.cz/</a:t>
            </a:r>
          </a:p>
          <a:p>
            <a:pPr marL="457200" indent="-336550">
              <a:buClr>
                <a:srgbClr val="37021C"/>
              </a:buClr>
              <a:buSzPts val="1100"/>
              <a:buFont typeface="Helvetica"/>
              <a:buChar char="-"/>
              <a:defRPr sz="1100" u="sng">
                <a:solidFill>
                  <a:schemeClr val="accent5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uFill>
                  <a:solidFill>
                    <a:schemeClr val="accent5"/>
                  </a:solidFill>
                </a:uFill>
                <a:hlinkClick r:id="rId4" invalidUrl="" action="" tgtFrame="" tooltip="" history="1" highlightClick="0" endSnd="0"/>
              </a:rPr>
              <a:t>https://www.realness.cz/case-study-cs/dpd?fbclid=IwY2xjawEWMatleHRuA2FlbQIxMAABHZH6qD5d4Tj1wTC6xiAQYyca7LQMTkZ70mSSRyFDqunEdGUt1Ys3fLjfaQ_aem_aoVIVP17JwkFGdxYPSVReQ</a:t>
            </a:r>
          </a:p>
        </p:txBody>
      </p:sp>
      <p:sp>
        <p:nvSpPr>
          <p:cNvPr id="545" name="Google Shape;666;g21bee342936_0_16"/>
          <p:cNvSpPr txBox="1"/>
          <p:nvPr/>
        </p:nvSpPr>
        <p:spPr>
          <a:xfrm>
            <a:off x="168474" y="515324"/>
            <a:ext cx="3654902" cy="665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b="1" i="1" sz="3200">
                <a:solidFill>
                  <a:srgbClr val="FF8DF4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Inspirace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671;p64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8" name="Google Shape;672;p64"/>
          <p:cNvSpPr txBox="1"/>
          <p:nvPr>
            <p:ph type="body" sz="half" idx="1"/>
          </p:nvPr>
        </p:nvSpPr>
        <p:spPr>
          <a:xfrm>
            <a:off x="637374" y="1379674"/>
            <a:ext cx="7071302" cy="1998001"/>
          </a:xfrm>
          <a:prstGeom prst="rect">
            <a:avLst/>
          </a:prstGeom>
        </p:spPr>
        <p:txBody>
          <a:bodyPr/>
          <a:lstStyle>
            <a:lvl1pPr>
              <a:defRPr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“Když o tom dokážeš snít, dokážeš to i uskutečnit.”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677;g21bee342936_0_44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51" name="Google Shape;678;g21bee342936_0_44"/>
          <p:cNvSpPr txBox="1"/>
          <p:nvPr>
            <p:ph type="title"/>
          </p:nvPr>
        </p:nvSpPr>
        <p:spPr>
          <a:xfrm>
            <a:off x="3637650" y="2485850"/>
            <a:ext cx="1868701" cy="1152001"/>
          </a:xfrm>
          <a:prstGeom prst="rect">
            <a:avLst/>
          </a:prstGeom>
        </p:spPr>
        <p:txBody>
          <a:bodyPr/>
          <a:lstStyle/>
          <a:p>
            <a:pPr defTabSz="804672">
              <a:defRPr i="1" sz="3256">
                <a:solidFill>
                  <a:srgbClr val="FF8DF4"/>
                </a:solidFill>
              </a:defRPr>
            </a:pPr>
            <a:r>
              <a:t>Q&amp;A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683;g21bee342936_0_51"/>
          <p:cNvSpPr txBox="1"/>
          <p:nvPr>
            <p:ph type="sldNum" sz="quarter" idx="2"/>
          </p:nvPr>
        </p:nvSpPr>
        <p:spPr>
          <a:xfrm>
            <a:off x="380370" y="4692391"/>
            <a:ext cx="336814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54" name="Google Shape;684;g21bee342936_0_51"/>
          <p:cNvSpPr txBox="1"/>
          <p:nvPr>
            <p:ph type="body" sz="quarter" idx="1"/>
          </p:nvPr>
        </p:nvSpPr>
        <p:spPr>
          <a:xfrm>
            <a:off x="1574200" y="1596650"/>
            <a:ext cx="6083401" cy="1215001"/>
          </a:xfrm>
          <a:prstGeom prst="rect">
            <a:avLst/>
          </a:prstGeom>
        </p:spPr>
        <p:txBody>
          <a:bodyPr/>
          <a:lstStyle>
            <a:lvl1pPr>
              <a:defRPr i="1" sz="4000">
                <a:solidFill>
                  <a:srgbClr val="FF8DF4"/>
                </a:solidFill>
              </a:defRPr>
            </a:lvl1pPr>
          </a:lstStyle>
          <a:p>
            <a:pPr/>
            <a:r>
              <a:t>Děkuji za pozornost :-)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242;p7"/>
          <p:cNvSpPr txBox="1"/>
          <p:nvPr>
            <p:ph type="sldNum" sz="quarter" idx="2"/>
          </p:nvPr>
        </p:nvSpPr>
        <p:spPr>
          <a:xfrm>
            <a:off x="451001" y="4692391"/>
            <a:ext cx="26618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1" name="Google Shape;243;p7"/>
          <p:cNvSpPr txBox="1"/>
          <p:nvPr/>
        </p:nvSpPr>
        <p:spPr>
          <a:xfrm>
            <a:off x="168483" y="4663216"/>
            <a:ext cx="548701" cy="39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37021C"/>
                </a:solidFill>
                <a:latin typeface="Plus Jakarta Sans Light"/>
                <a:ea typeface="Plus Jakarta Sans Light"/>
                <a:cs typeface="Plus Jakarta Sans Light"/>
                <a:sym typeface="Plus Jakarta Sans Light"/>
              </a:defRPr>
            </a:lvl1pPr>
          </a:lstStyle>
          <a:p>
            <a:pPr/>
            <a:r>
              <a:t>6</a:t>
            </a:r>
          </a:p>
        </p:txBody>
      </p:sp>
      <p:pic>
        <p:nvPicPr>
          <p:cNvPr id="302" name="Google Shape;244;p7" descr="Google Shape;244;p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8001" y="2024743"/>
            <a:ext cx="1763806" cy="2645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Google Shape;245;p7" descr="Google Shape;245;p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3913" y="2024725"/>
            <a:ext cx="1984304" cy="2645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Google Shape;246;p7" descr="Google Shape;246;p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77574" y="2024743"/>
            <a:ext cx="1984283" cy="2645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Google Shape;247;p7" descr="Google Shape;247;p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8483" y="282225"/>
            <a:ext cx="2379162" cy="400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252;p8"/>
          <p:cNvSpPr txBox="1"/>
          <p:nvPr>
            <p:ph type="sldNum" sz="quarter" idx="2"/>
          </p:nvPr>
        </p:nvSpPr>
        <p:spPr>
          <a:xfrm>
            <a:off x="451001" y="4692391"/>
            <a:ext cx="26618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8" name="Google Shape;253;p8"/>
          <p:cNvSpPr txBox="1"/>
          <p:nvPr>
            <p:ph type="title"/>
          </p:nvPr>
        </p:nvSpPr>
        <p:spPr>
          <a:xfrm>
            <a:off x="336599" y="367574"/>
            <a:ext cx="7134302" cy="653702"/>
          </a:xfrm>
          <a:prstGeom prst="rect">
            <a:avLst/>
          </a:prstGeom>
        </p:spPr>
        <p:txBody>
          <a:bodyPr/>
          <a:lstStyle/>
          <a:p>
            <a:pPr/>
            <a:r>
              <a:t>Agenda</a:t>
            </a:r>
          </a:p>
        </p:txBody>
      </p:sp>
      <p:sp>
        <p:nvSpPr>
          <p:cNvPr id="309" name="Google Shape;254;p8"/>
          <p:cNvSpPr txBox="1"/>
          <p:nvPr>
            <p:ph type="body" sz="quarter" idx="1"/>
          </p:nvPr>
        </p:nvSpPr>
        <p:spPr>
          <a:xfrm>
            <a:off x="673899" y="2465074"/>
            <a:ext cx="1193702" cy="357601"/>
          </a:xfrm>
          <a:prstGeom prst="rect">
            <a:avLst/>
          </a:prstGeom>
        </p:spPr>
        <p:txBody>
          <a:bodyPr/>
          <a:lstStyle>
            <a:lvl1pPr algn="ctr" defTabSz="502920">
              <a:defRPr i="1" sz="495">
                <a:solidFill>
                  <a:srgbClr val="FF8DF4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Cesta k “dobrému nápadu” - ústřední bod komunikační kampaně</a:t>
            </a:r>
          </a:p>
        </p:txBody>
      </p:sp>
      <p:sp>
        <p:nvSpPr>
          <p:cNvPr id="310" name="Google Shape;255;p8"/>
          <p:cNvSpPr txBox="1"/>
          <p:nvPr/>
        </p:nvSpPr>
        <p:spPr>
          <a:xfrm>
            <a:off x="1848724" y="2465074"/>
            <a:ext cx="1193701" cy="3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530351">
              <a:defRPr i="1" sz="522">
                <a:solidFill>
                  <a:srgbClr val="FF8DF4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Jak vybrat správná média tak, aby zasáhla tvoji cílovou skupinu?</a:t>
            </a:r>
          </a:p>
        </p:txBody>
      </p:sp>
      <p:sp>
        <p:nvSpPr>
          <p:cNvPr id="311" name="Google Shape;256;p8"/>
          <p:cNvSpPr txBox="1"/>
          <p:nvPr/>
        </p:nvSpPr>
        <p:spPr>
          <a:xfrm>
            <a:off x="3143449" y="2465074"/>
            <a:ext cx="1193701" cy="3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621791">
              <a:defRPr i="1" sz="612">
                <a:solidFill>
                  <a:srgbClr val="FF8DF4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Jak propojit žurnalistiku a PR</a:t>
            </a:r>
          </a:p>
        </p:txBody>
      </p:sp>
      <p:sp>
        <p:nvSpPr>
          <p:cNvPr id="312" name="Google Shape;257;p8"/>
          <p:cNvSpPr txBox="1"/>
          <p:nvPr/>
        </p:nvSpPr>
        <p:spPr>
          <a:xfrm>
            <a:off x="4408325" y="2465074"/>
            <a:ext cx="1193701" cy="3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585215">
              <a:defRPr i="1" sz="576">
                <a:solidFill>
                  <a:srgbClr val="FF8DF4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Jak se připravit na tiskovou konferenci nebo PR eventy?</a:t>
            </a:r>
          </a:p>
        </p:txBody>
      </p:sp>
      <p:sp>
        <p:nvSpPr>
          <p:cNvPr id="313" name="Google Shape;258;p8"/>
          <p:cNvSpPr txBox="1"/>
          <p:nvPr/>
        </p:nvSpPr>
        <p:spPr>
          <a:xfrm>
            <a:off x="5547100" y="2465074"/>
            <a:ext cx="1193701" cy="3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585215">
              <a:defRPr i="1" sz="576">
                <a:solidFill>
                  <a:srgbClr val="FF8DF4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Jak vytvořit press kit a k čemu je dobrý?</a:t>
            </a:r>
          </a:p>
        </p:txBody>
      </p:sp>
      <p:sp>
        <p:nvSpPr>
          <p:cNvPr id="314" name="Google Shape;259;p8"/>
          <p:cNvSpPr txBox="1"/>
          <p:nvPr/>
        </p:nvSpPr>
        <p:spPr>
          <a:xfrm>
            <a:off x="6776949" y="2465074"/>
            <a:ext cx="1193701" cy="3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>
              <a:defRPr i="1" sz="900">
                <a:solidFill>
                  <a:srgbClr val="FF8DF4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</a:lstStyle>
          <a:p>
            <a:pPr/>
            <a:r>
              <a:t>Jak na reporting?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264;g21bee342936_0_0"/>
          <p:cNvSpPr txBox="1"/>
          <p:nvPr>
            <p:ph type="sldNum" sz="quarter" idx="2"/>
          </p:nvPr>
        </p:nvSpPr>
        <p:spPr>
          <a:xfrm>
            <a:off x="451001" y="4692391"/>
            <a:ext cx="26618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7" name="Google Shape;265;g21bee342936_0_0"/>
          <p:cNvSpPr txBox="1"/>
          <p:nvPr>
            <p:ph type="body" sz="half" idx="1"/>
          </p:nvPr>
        </p:nvSpPr>
        <p:spPr>
          <a:xfrm>
            <a:off x="336599" y="582074"/>
            <a:ext cx="4119002" cy="3408002"/>
          </a:xfrm>
          <a:prstGeom prst="rect">
            <a:avLst/>
          </a:prstGeom>
        </p:spPr>
        <p:txBody>
          <a:bodyPr anchor="ctr"/>
          <a:lstStyle/>
          <a:p>
            <a:pPr defTabSz="557784">
              <a:lnSpc>
                <a:spcPct val="115000"/>
              </a:lnSpc>
              <a:defRPr sz="1037"/>
            </a:pPr>
            <a:endParaRPr sz="1342"/>
          </a:p>
          <a:p>
            <a:pPr defTabSz="557784">
              <a:lnSpc>
                <a:spcPct val="115000"/>
              </a:lnSpc>
              <a:defRPr sz="1037"/>
            </a:pPr>
            <a:endParaRPr sz="1342"/>
          </a:p>
          <a:p>
            <a:pPr defTabSz="557784">
              <a:lnSpc>
                <a:spcPct val="115000"/>
              </a:lnSpc>
              <a:defRPr sz="1037"/>
            </a:pPr>
            <a:endParaRPr sz="1342"/>
          </a:p>
          <a:p>
            <a:pPr indent="278892" defTabSz="557784">
              <a:lnSpc>
                <a:spcPct val="115000"/>
              </a:lnSpc>
              <a:defRPr b="1" sz="1220">
                <a:latin typeface="Plus Jakarta Sans"/>
                <a:ea typeface="Plus Jakarta Sans"/>
                <a:cs typeface="Plus Jakarta Sans"/>
                <a:sym typeface="Plus Jakarta Sans"/>
              </a:defRPr>
            </a:pPr>
            <a:r>
              <a:t>Co je PR? </a:t>
            </a:r>
          </a:p>
          <a:p>
            <a:pPr defTabSz="557784">
              <a:lnSpc>
                <a:spcPct val="115000"/>
              </a:lnSpc>
              <a:defRPr sz="1037"/>
            </a:pPr>
            <a:endParaRPr b="1" sz="1220"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defTabSz="557784">
              <a:lnSpc>
                <a:spcPct val="115000"/>
              </a:lnSpc>
              <a:defRPr sz="1037"/>
            </a:pPr>
            <a:endParaRPr sz="854"/>
          </a:p>
          <a:p>
            <a:pPr marL="278892" indent="-193675" defTabSz="557784">
              <a:lnSpc>
                <a:spcPct val="115000"/>
              </a:lnSpc>
              <a:buClr>
                <a:srgbClr val="37021C"/>
              </a:buClr>
              <a:buSzPts val="800"/>
              <a:buFont typeface="Helvetica"/>
              <a:buChar char="-"/>
              <a:defRPr sz="854"/>
            </a:pPr>
            <a:r>
              <a:t>PR je o storytellingu a dlouhodobém budování značky</a:t>
            </a:r>
          </a:p>
          <a:p>
            <a:pPr defTabSz="557784">
              <a:lnSpc>
                <a:spcPct val="115000"/>
              </a:lnSpc>
              <a:defRPr sz="1037"/>
            </a:pPr>
            <a:endParaRPr sz="854"/>
          </a:p>
          <a:p>
            <a:pPr marL="278892" indent="-193675" defTabSz="557784">
              <a:lnSpc>
                <a:spcPct val="115000"/>
              </a:lnSpc>
              <a:buClr>
                <a:srgbClr val="37021C"/>
              </a:buClr>
              <a:buSzPts val="800"/>
              <a:buFont typeface="Helvetica"/>
              <a:buChar char="-"/>
              <a:defRPr sz="854"/>
            </a:pPr>
            <a:r>
              <a:t>PR není reklama (krátkodobá záležitost)</a:t>
            </a:r>
          </a:p>
          <a:p>
            <a:pPr indent="278892" defTabSz="557784">
              <a:lnSpc>
                <a:spcPct val="115000"/>
              </a:lnSpc>
              <a:defRPr sz="1037"/>
            </a:pPr>
            <a:endParaRPr sz="854"/>
          </a:p>
          <a:p>
            <a:pPr marL="278892" indent="-193675" defTabSz="557784">
              <a:lnSpc>
                <a:spcPct val="115000"/>
              </a:lnSpc>
              <a:buClr>
                <a:srgbClr val="37021C"/>
              </a:buClr>
              <a:buSzPts val="800"/>
              <a:buFont typeface="Helvetica"/>
              <a:buChar char="-"/>
              <a:defRPr sz="854"/>
            </a:pPr>
            <a:r>
              <a:t>Reklama jde ale ruku v ruce s PR a dlouhodobou komunikační strategií </a:t>
            </a:r>
          </a:p>
          <a:p>
            <a:pPr indent="278892" defTabSz="557784">
              <a:lnSpc>
                <a:spcPct val="115000"/>
              </a:lnSpc>
              <a:defRPr sz="1037"/>
            </a:pPr>
            <a:endParaRPr sz="854"/>
          </a:p>
          <a:p>
            <a:pPr marL="278892" indent="-193675" defTabSz="557784">
              <a:lnSpc>
                <a:spcPct val="115000"/>
              </a:lnSpc>
              <a:buClr>
                <a:srgbClr val="37021C"/>
              </a:buClr>
              <a:buSzPts val="800"/>
              <a:buFont typeface="Helvetica"/>
              <a:buChar char="-"/>
              <a:defRPr sz="854"/>
            </a:pPr>
            <a:r>
              <a:t>PR je levnější než reklama, nicméně čas od času se vyplatí i PR podpořit finančně</a:t>
            </a:r>
          </a:p>
          <a:p>
            <a:pPr defTabSz="557784">
              <a:lnSpc>
                <a:spcPct val="115000"/>
              </a:lnSpc>
              <a:defRPr sz="1037"/>
            </a:pPr>
            <a:endParaRPr sz="1220"/>
          </a:p>
          <a:p>
            <a:pPr defTabSz="557784">
              <a:lnSpc>
                <a:spcPct val="115000"/>
              </a:lnSpc>
              <a:defRPr sz="1037"/>
            </a:pPr>
            <a:endParaRPr sz="1220"/>
          </a:p>
        </p:txBody>
      </p:sp>
      <p:pic>
        <p:nvPicPr>
          <p:cNvPr id="318" name="Google Shape;266;g21bee342936_0_0" descr="Google Shape;266;g21bee342936_0_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98571" y="1385351"/>
            <a:ext cx="2839856" cy="2839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278;p11"/>
          <p:cNvSpPr txBox="1"/>
          <p:nvPr>
            <p:ph type="sldNum" sz="quarter" idx="2"/>
          </p:nvPr>
        </p:nvSpPr>
        <p:spPr>
          <a:xfrm>
            <a:off x="451001" y="4692391"/>
            <a:ext cx="266183" cy="3352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1" name="Google Shape;279;p11"/>
          <p:cNvSpPr txBox="1"/>
          <p:nvPr>
            <p:ph type="title"/>
          </p:nvPr>
        </p:nvSpPr>
        <p:spPr>
          <a:xfrm>
            <a:off x="87299" y="798899"/>
            <a:ext cx="4200902" cy="653701"/>
          </a:xfrm>
          <a:prstGeom prst="rect">
            <a:avLst/>
          </a:prstGeom>
        </p:spPr>
        <p:txBody>
          <a:bodyPr/>
          <a:lstStyle/>
          <a:p>
            <a:pPr indent="182880" defTabSz="365760">
              <a:defRPr sz="1280"/>
            </a:pPr>
            <a:r>
              <a:t>PRista je…</a:t>
            </a:r>
            <a:br/>
            <a:br/>
          </a:p>
        </p:txBody>
      </p:sp>
      <p:sp>
        <p:nvSpPr>
          <p:cNvPr id="322" name="Google Shape;280;p11"/>
          <p:cNvSpPr txBox="1"/>
          <p:nvPr>
            <p:ph type="body" sz="half" idx="1"/>
          </p:nvPr>
        </p:nvSpPr>
        <p:spPr>
          <a:xfrm>
            <a:off x="-73650" y="2013649"/>
            <a:ext cx="4522800" cy="2224202"/>
          </a:xfrm>
          <a:prstGeom prst="rect">
            <a:avLst/>
          </a:prstGeom>
        </p:spPr>
        <p:txBody>
          <a:bodyPr anchor="ctr"/>
          <a:lstStyle/>
          <a:p>
            <a:pPr defTabSz="868680">
              <a:defRPr sz="1615"/>
            </a:pPr>
          </a:p>
          <a:p>
            <a:pPr indent="434340" defTabSz="868680">
              <a:defRPr sz="1615"/>
            </a:pPr>
            <a:endParaRPr sz="1140"/>
          </a:p>
          <a:p>
            <a:pPr marL="434340" indent="-301625" defTabSz="868680">
              <a:buClr>
                <a:srgbClr val="37021C"/>
              </a:buClr>
              <a:buSzPts val="1100"/>
              <a:buFont typeface="Helvetica"/>
              <a:buChar char="-"/>
              <a:defRPr sz="1140"/>
            </a:pPr>
            <a:r>
              <a:t>… v kontaktu s klíčovými lidmi ve společnosti napříč různými obory - pomáhá komplexnímu uvažování nad projekty</a:t>
            </a:r>
          </a:p>
          <a:p>
            <a:pPr defTabSz="868680">
              <a:defRPr sz="1615"/>
            </a:pPr>
            <a:endParaRPr sz="1140"/>
          </a:p>
          <a:p>
            <a:pPr marL="434340" indent="-289559" defTabSz="868680">
              <a:buClr>
                <a:srgbClr val="37021C"/>
              </a:buClr>
              <a:buSzPts val="1100"/>
              <a:buFont typeface="Helvetica"/>
              <a:buChar char="-"/>
              <a:defRPr sz="1140"/>
            </a:pPr>
            <a:r>
              <a:t>k</a:t>
            </a:r>
            <a:r>
              <a:t>omunikuje s veřejností jménem společnosti</a:t>
            </a:r>
          </a:p>
          <a:p>
            <a:pPr defTabSz="868680">
              <a:defRPr sz="1615"/>
            </a:pPr>
            <a:endParaRPr sz="1140"/>
          </a:p>
          <a:p>
            <a:pPr marL="434340" indent="-289559" defTabSz="868680">
              <a:buClr>
                <a:srgbClr val="37021C"/>
              </a:buClr>
              <a:buSzPts val="1100"/>
              <a:buFont typeface="Helvetica"/>
              <a:buChar char="-"/>
              <a:defRPr sz="1140"/>
            </a:pPr>
            <a:r>
              <a:t>v</a:t>
            </a:r>
            <a:r>
              <a:t>ytváří a podporuje pozitivní obraz firmy, značky nebo produktů</a:t>
            </a:r>
          </a:p>
          <a:p>
            <a:pPr defTabSz="868680">
              <a:defRPr sz="1615"/>
            </a:pPr>
            <a:endParaRPr sz="1140"/>
          </a:p>
          <a:p>
            <a:pPr marL="434340" indent="-289559" defTabSz="868680">
              <a:buClr>
                <a:srgbClr val="37021C"/>
              </a:buClr>
              <a:buSzPts val="1100"/>
              <a:buFont typeface="Helvetica"/>
              <a:buChar char="-"/>
              <a:defRPr sz="1140"/>
            </a:pPr>
            <a:r>
              <a:t>m</a:t>
            </a:r>
            <a:r>
              <a:t>ěl by využívat aktivně LinkedIn</a:t>
            </a:r>
          </a:p>
        </p:txBody>
      </p:sp>
      <p:pic>
        <p:nvPicPr>
          <p:cNvPr id="323" name="Google Shape;281;p11" descr="Google Shape;281;p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9157" y="1844273"/>
            <a:ext cx="4246186" cy="2476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#HolkyzMarketingu">
  <a:themeElements>
    <a:clrScheme name="#HolkyzMarketingu">
      <a:dk1>
        <a:srgbClr val="000000"/>
      </a:dk1>
      <a:lt1>
        <a:srgbClr val="FFFBEE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#HolkyzMarketingu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#HolkyzMarketing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#HolkyzMarketingu">
  <a:themeElements>
    <a:clrScheme name="#HolkyzMarketingu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#HolkyzMarketingu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#HolkyzMarketing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