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62" r:id="rId4"/>
    <p:sldId id="261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1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16" autoAdjust="0"/>
  </p:normalViewPr>
  <p:slideViewPr>
    <p:cSldViewPr>
      <p:cViewPr varScale="1">
        <p:scale>
          <a:sx n="81" d="100"/>
          <a:sy n="81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5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1E7AB-E428-4688-89EE-D94666A0624A}" type="datetimeFigureOut">
              <a:rPr lang="cs-CZ" smtClean="0"/>
              <a:pPr/>
              <a:t>14.12.2021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2D407-D8BD-4E91-BFE7-94C0612D357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0709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6B36C-7B75-4624-88EE-CA1F522C503F}" type="datetimeFigureOut">
              <a:rPr lang="cs-CZ" smtClean="0"/>
              <a:pPr/>
              <a:t>14.12.2021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8450B-E813-4660-A9E7-2FCB1EA1871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829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450B-E813-4660-A9E7-2FCB1EA18710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8450B-E813-4660-A9E7-2FCB1EA18710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9575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Obsah obrázku sníh, exteriér, svah, lyžování&#10;&#10;Popis byl vytvořen automaticky">
            <a:extLst>
              <a:ext uri="{FF2B5EF4-FFF2-40B4-BE49-F238E27FC236}">
                <a16:creationId xmlns:a16="http://schemas.microsoft.com/office/drawing/2014/main" id="{4BDD524D-BE3C-4A5D-8710-0D38BA5A8C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grayscl/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4657" y="-18732"/>
            <a:ext cx="9581193" cy="6843710"/>
          </a:xfrm>
          <a:prstGeom prst="rect">
            <a:avLst/>
          </a:prstGeom>
        </p:spPr>
      </p:pic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874891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95536" y="2348880"/>
            <a:ext cx="8458200" cy="1222375"/>
          </a:xfrm>
          <a:prstGeom prst="rect">
            <a:avLst/>
          </a:prstGeom>
        </p:spPr>
        <p:txBody>
          <a:bodyPr anchor="t">
            <a:noAutofit/>
          </a:bodyPr>
          <a:lstStyle>
            <a:lvl1pPr algn="ctr">
              <a:defRPr sz="4400" b="1">
                <a:solidFill>
                  <a:srgbClr val="351FD7"/>
                </a:solidFill>
                <a:latin typeface="Calibri" pitchFamily="34" charset="0"/>
              </a:defRPr>
            </a:lvl1pPr>
          </a:lstStyle>
          <a:p>
            <a:r>
              <a:rPr kumimoji="0" lang="cs-CZ" dirty="0"/>
              <a:t>Klepnutím lze upravit styl předlohy nadpisů.</a:t>
            </a:r>
            <a:endParaRPr kumimoji="0" lang="en-US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61048"/>
            <a:ext cx="8458200" cy="129614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4000" b="1">
                <a:solidFill>
                  <a:schemeClr val="tx2">
                    <a:shade val="75000"/>
                  </a:schemeClr>
                </a:solidFill>
                <a:latin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dirty="0"/>
              <a:t>Klepnutím lze upravit styl předlohy podnadpisů.</a:t>
            </a:r>
            <a:endParaRPr kumimoji="0" lang="en-US" dirty="0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>
          <a:xfrm>
            <a:off x="216024" y="6180112"/>
            <a:ext cx="1938536" cy="288925"/>
          </a:xfrm>
          <a:prstGeom prst="rect">
            <a:avLst/>
          </a:prstGeom>
        </p:spPr>
        <p:txBody>
          <a:bodyPr/>
          <a:lstStyle/>
          <a:p>
            <a:fld id="{E6127BCC-433F-4370-8319-AC05FA74D150}" type="datetime1">
              <a:rPr lang="cs-CZ" smtClean="0"/>
              <a:pPr/>
              <a:t>14.12.2021</a:t>
            </a:fld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TextovéPole 10"/>
          <p:cNvSpPr txBox="1"/>
          <p:nvPr userDrawn="1"/>
        </p:nvSpPr>
        <p:spPr>
          <a:xfrm>
            <a:off x="449020" y="6120292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400" dirty="0">
                <a:solidFill>
                  <a:srgbClr val="351FD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mjr. Vladimír</a:t>
            </a:r>
            <a:r>
              <a:rPr lang="cs-CZ" sz="2400" baseline="0" dirty="0">
                <a:solidFill>
                  <a:srgbClr val="351FD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MICHALIČKA</a:t>
            </a:r>
            <a:endParaRPr lang="cs-CZ" sz="2400" dirty="0">
              <a:solidFill>
                <a:srgbClr val="351FD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Picture 5"/>
          <p:cNvPicPr>
            <a:picLocks noChangeAspect="1"/>
          </p:cNvPicPr>
          <p:nvPr userDrawn="1"/>
        </p:nvPicPr>
        <p:blipFill>
          <a:blip r:embed="rId3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70" y="220662"/>
            <a:ext cx="1001984" cy="13455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" descr="C:\Users\Marek Heidingsfeld\Desktop\DSC_0040.jpg">
            <a:extLst>
              <a:ext uri="{FF2B5EF4-FFF2-40B4-BE49-F238E27FC236}">
                <a16:creationId xmlns:a16="http://schemas.microsoft.com/office/drawing/2014/main" id="{B073E6E6-AC5E-4EF0-ABE4-023E103CC7BC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0" r="18383" b="6433"/>
          <a:stretch/>
        </p:blipFill>
        <p:spPr bwMode="auto">
          <a:xfrm rot="5400000">
            <a:off x="7658720" y="122772"/>
            <a:ext cx="1296144" cy="1333697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9553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  <a:latin typeface="Calibri" pitchFamily="34" charset="0"/>
              </a:defRPr>
            </a:lvl1pPr>
          </a:lstStyle>
          <a:p>
            <a:r>
              <a:rPr kumimoji="0" lang="cs-CZ" dirty="0"/>
              <a:t>Klepnutím lze upravit styl předlohy nadpisů.</a:t>
            </a:r>
            <a:endParaRPr kumimoji="0" lang="en-US" dirty="0"/>
          </a:p>
        </p:txBody>
      </p:sp>
      <p:sp>
        <p:nvSpPr>
          <p:cNvPr id="27" name="Zástupný symbol pro obsah 26"/>
          <p:cNvSpPr>
            <a:spLocks noGrp="1"/>
          </p:cNvSpPr>
          <p:nvPr>
            <p:ph idx="1" hasCustomPrompt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/>
          <a:lstStyle>
            <a:lvl1pPr marL="514350" indent="-514350">
              <a:spcBef>
                <a:spcPts val="600"/>
              </a:spcBef>
              <a:buClrTx/>
              <a:buFont typeface="+mj-lt"/>
              <a:buNone/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971550" indent="-514350">
              <a:spcBef>
                <a:spcPts val="600"/>
              </a:spcBef>
              <a:buClrTx/>
              <a:buFont typeface="Wingdings" pitchFamily="2" charset="2"/>
              <a:buChar char="§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3716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828800" indent="-4572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171700" indent="-342900">
              <a:spcBef>
                <a:spcPts val="0"/>
              </a:spcBef>
              <a:buClrTx/>
              <a:buFont typeface="+mj-lt"/>
              <a:buAutoNum type="arabicParenR"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 eaLnBrk="1" latinLnBrk="0" hangingPunct="1"/>
            <a:r>
              <a:rPr lang="cs-CZ" dirty="0"/>
              <a:t>1)	Klepnutím lze upravit styly předlohy textu.</a:t>
            </a:r>
          </a:p>
          <a:p>
            <a:pPr lvl="1" eaLnBrk="1" latinLnBrk="0" hangingPunct="1"/>
            <a:r>
              <a:rPr lang="cs-CZ" dirty="0"/>
              <a:t>Druhá úroveň</a:t>
            </a: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Vojenské lezení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42900" y="4116696"/>
            <a:ext cx="8458200" cy="1224136"/>
          </a:xfrm>
        </p:spPr>
        <p:txBody>
          <a:bodyPr/>
          <a:lstStyle/>
          <a:p>
            <a:r>
              <a:rPr lang="cs-CZ" dirty="0"/>
              <a:t>Výstupy po laně s použitím technických pomůcek a překonání překážky při výstupu  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D8F67-4D5C-43D6-A890-9F36ABEA2009}" type="datetime1">
              <a:rPr lang="cs-CZ" smtClean="0"/>
              <a:pPr/>
              <a:t>14.12.2021</a:t>
            </a:fld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 &amp; průběh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u="sng" dirty="0"/>
              <a:t>Cíl</a:t>
            </a:r>
          </a:p>
          <a:p>
            <a:pPr>
              <a:buNone/>
            </a:pPr>
            <a:r>
              <a:rPr lang="cs-CZ" dirty="0"/>
              <a:t>Cílem výuky je zopakovat veškeré probrané zásady a techniky pro danou tématiku.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u="sng" dirty="0"/>
              <a:t>Průběh</a:t>
            </a:r>
          </a:p>
          <a:p>
            <a:pPr>
              <a:buNone/>
            </a:pPr>
            <a:r>
              <a:rPr lang="cs-CZ" dirty="0"/>
              <a:t>Výuka na umělé lezecké stěně.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F87B57-61F6-4353-A013-F14A90F81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Probraná tématika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581C13-9E93-4134-B0D5-90CA455B7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Výstupy po laně s použitím technických pomůcek.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Překonání překážky při výstupu.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Možné varianty </a:t>
            </a:r>
            <a:r>
              <a:rPr lang="cs-CZ" dirty="0" err="1"/>
              <a:t>blokantů</a:t>
            </a:r>
            <a:r>
              <a:rPr lang="cs-CZ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 err="1"/>
              <a:t>Přepínky</a:t>
            </a:r>
            <a:r>
              <a:rPr lang="cs-CZ"/>
              <a:t>.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B28102E-E9AA-4212-9A8A-449F8D768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39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Seznam literatury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166018"/>
            <a:ext cx="8686800" cy="4783262"/>
          </a:xfrm>
        </p:spPr>
        <p:txBody>
          <a:bodyPr/>
          <a:lstStyle/>
          <a:p>
            <a:pPr marL="342900" indent="-342900" algn="just">
              <a:spcAft>
                <a:spcPts val="1000"/>
              </a:spcAft>
              <a:buFont typeface="Times New Roman" panose="02020603050405020304" pitchFamily="18" charset="0"/>
              <a:buChar char="-"/>
              <a:defRPr/>
            </a:pPr>
            <a:r>
              <a:rPr lang="cs-CZ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cs-CZ" sz="1800" cap="al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arTák</a:t>
            </a:r>
            <a:r>
              <a:rPr lang="cs-CZ" sz="18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E., Ullrich, D., Vaněček, F., </a:t>
            </a:r>
            <a:r>
              <a:rPr lang="cs-CZ" sz="1800" cap="al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Kvaka</a:t>
            </a:r>
            <a:r>
              <a:rPr lang="cs-CZ" sz="18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Z. </a:t>
            </a:r>
            <a:r>
              <a:rPr lang="cs-C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cs-CZ" sz="1800" cap="al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Pevný, J</a:t>
            </a:r>
            <a:r>
              <a:rPr lang="cs-C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(2008). </a:t>
            </a:r>
            <a:r>
              <a:rPr lang="cs-CZ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Speciální tělesná příprava – vojenské lezení.</a:t>
            </a:r>
            <a:r>
              <a:rPr lang="cs-C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Multimediální pomůcka – výukové DVD. Praha. Fakulta tělesné výchovy a sportu, Univerzita Karlova.</a:t>
            </a:r>
            <a:endParaRPr lang="cs-CZ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1000"/>
              </a:spcAft>
              <a:buFont typeface="Times New Roman" panose="02020603050405020304" pitchFamily="18" charset="0"/>
              <a:buChar char="-"/>
              <a:defRPr/>
            </a:pPr>
            <a:r>
              <a:rPr lang="pl-PL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FEDERAL MINISTRY OF DEFENCE AND SPORTS. (2014). Austrian Armed forces field manual. Military mountain training. Supply number 7610-10133-0808. Vienna.</a:t>
            </a:r>
            <a:endParaRPr lang="cs-CZ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pl-PL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FRANK, T. &amp; KUBLÁK, T. (2007). </a:t>
            </a:r>
            <a:r>
              <a:rPr lang="pl-PL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Horolezecká abeceda</a:t>
            </a:r>
            <a:r>
              <a:rPr lang="pl-PL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Praha: Epocha.</a:t>
            </a:r>
          </a:p>
          <a:p>
            <a:pPr marL="342900" lvl="0" indent="-342900" algn="just"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MICHALIČKA, V. et al. (2019). Pub-71-84-06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Speciální tělesná příprava Vojenské lezení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Praha. Vojenský obor FTVS UK, Armáda České republiky.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NATO STANDARDISATION OFFICE. (2019). </a:t>
            </a:r>
            <a:r>
              <a:rPr lang="cs-CZ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AtrainP-6 </a:t>
            </a:r>
            <a:r>
              <a:rPr lang="cs-CZ" sz="1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Mountain</a:t>
            </a:r>
            <a:r>
              <a:rPr lang="cs-CZ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warfare</a:t>
            </a:r>
            <a:r>
              <a:rPr lang="cs-CZ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cs-CZ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18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Brussels</a:t>
            </a:r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spcBef>
                <a:spcPts val="600"/>
              </a:spcBef>
              <a:spcAft>
                <a:spcPts val="1000"/>
              </a:spcAft>
              <a:buClrTx/>
              <a:buSzPct val="70000"/>
              <a:buFont typeface="Times New Roman" panose="02020603050405020304" pitchFamily="18" charset="0"/>
              <a:buChar char="-"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VÁGNER, M. et al. (2012). </a:t>
            </a:r>
            <a:r>
              <a:rPr lang="cs-CZ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Pub-71-84-01 </a:t>
            </a:r>
            <a:r>
              <a:rPr lang="cs-CZ" sz="1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Speciální tělesná příprava – zkušební řády, programy instruktorských kurzů a profesní minimum. </a:t>
            </a:r>
            <a:r>
              <a:rPr lang="cs-CZ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Vojenský 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obor FTVS UK, Armáda České republiky.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36336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FDBACBD070DD419BEEEED858171F5F" ma:contentTypeVersion="4" ma:contentTypeDescription="Vytvoří nový dokument" ma:contentTypeScope="" ma:versionID="70445f39f347e0b3c261364a5f110315">
  <xsd:schema xmlns:xsd="http://www.w3.org/2001/XMLSchema" xmlns:xs="http://www.w3.org/2001/XMLSchema" xmlns:p="http://schemas.microsoft.com/office/2006/metadata/properties" xmlns:ns2="e2285f5f-a0f1-4742-bd8a-8c092caa1a6e" targetNamespace="http://schemas.microsoft.com/office/2006/metadata/properties" ma:root="true" ma:fieldsID="1b3b94ba5c5fa0a1ef36aca64a20b860" ns2:_="">
    <xsd:import namespace="e2285f5f-a0f1-4742-bd8a-8c092caa1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85f5f-a0f1-4742-bd8a-8c092caa1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E987063-D90B-4031-9A20-BC42B575A466}"/>
</file>

<file path=customXml/itemProps2.xml><?xml version="1.0" encoding="utf-8"?>
<ds:datastoreItem xmlns:ds="http://schemas.openxmlformats.org/officeDocument/2006/customXml" ds:itemID="{C03EEEF7-7285-4F03-A325-246CF726C2C3}"/>
</file>

<file path=customXml/itemProps3.xml><?xml version="1.0" encoding="utf-8"?>
<ds:datastoreItem xmlns:ds="http://schemas.openxmlformats.org/officeDocument/2006/customXml" ds:itemID="{DA024454-CB30-47F9-9065-0D1AF6928811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157</TotalTime>
  <Words>237</Words>
  <Application>Microsoft Office PowerPoint</Application>
  <PresentationFormat>Předvádění na obrazovce (4:3)</PresentationFormat>
  <Paragraphs>28</Paragraphs>
  <Slides>4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1" baseType="lpstr">
      <vt:lpstr>Arial</vt:lpstr>
      <vt:lpstr>Calibri</vt:lpstr>
      <vt:lpstr>Franklin Gothic Book</vt:lpstr>
      <vt:lpstr>Times New Roman</vt:lpstr>
      <vt:lpstr>Wingdings</vt:lpstr>
      <vt:lpstr>Wingdings 2</vt:lpstr>
      <vt:lpstr>Cesta</vt:lpstr>
      <vt:lpstr>Vojenské lezení</vt:lpstr>
      <vt:lpstr>Cíl &amp; průběh</vt:lpstr>
      <vt:lpstr>Probraná tématika</vt:lpstr>
      <vt:lpstr>Seznam literatury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cp:lastModifiedBy>Vladimír Michalička</cp:lastModifiedBy>
  <cp:revision>30</cp:revision>
  <dcterms:modified xsi:type="dcterms:W3CDTF">2021-12-14T09:21:03Z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0x0101005FFDBACBD070DD419BEEEED858171F5F</vt:lpwstr>
  </property>
</Properties>
</file>