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1/15/2020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isforapp.e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/>
              <a:t>Klíčové vývojové etapy čtenářských dovedností </a:t>
            </a:r>
            <a:r>
              <a:rPr lang="cs-CZ" sz="3600" dirty="0" smtClean="0"/>
              <a:t>(v</a:t>
            </a:r>
            <a:r>
              <a:rPr lang="cs-CZ" sz="3600" dirty="0"/>
              <a:t> kontextu </a:t>
            </a:r>
            <a:r>
              <a:rPr lang="cs-CZ" sz="3200" dirty="0"/>
              <a:t>realizovaného </a:t>
            </a:r>
            <a:r>
              <a:rPr lang="cs-CZ" sz="3200" dirty="0" smtClean="0"/>
              <a:t>projektu a v programu </a:t>
            </a:r>
            <a:r>
              <a:rPr lang="cs-CZ" sz="3200" dirty="0" err="1" smtClean="0"/>
              <a:t>karaton</a:t>
            </a:r>
            <a:r>
              <a:rPr lang="cs-CZ" sz="3200" dirty="0" smtClean="0"/>
              <a:t>)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51560" y="4629538"/>
            <a:ext cx="7891272" cy="106984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Gabriela Seidlová Málková</a:t>
            </a:r>
          </a:p>
          <a:p>
            <a:r>
              <a:rPr lang="cs-CZ" dirty="0" smtClean="0"/>
              <a:t>Fakulta humanitních studií UK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210" y="3875145"/>
            <a:ext cx="2672353" cy="18242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681" y="5031769"/>
            <a:ext cx="3186529" cy="5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3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3574474" y="2244436"/>
            <a:ext cx="162929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Hlásky (poznat a manipulovat)</a:t>
            </a:r>
            <a:endParaRPr lang="cs-CZ" sz="1400" dirty="0"/>
          </a:p>
        </p:txBody>
      </p:sp>
      <p:sp>
        <p:nvSpPr>
          <p:cNvPr id="5" name="Ovál 4"/>
          <p:cNvSpPr/>
          <p:nvPr/>
        </p:nvSpPr>
        <p:spPr>
          <a:xfrm>
            <a:off x="3574475" y="3415907"/>
            <a:ext cx="16292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Písmena</a:t>
            </a:r>
            <a:endParaRPr lang="cs-CZ" sz="1400" dirty="0"/>
          </a:p>
        </p:txBody>
      </p:sp>
      <p:sp>
        <p:nvSpPr>
          <p:cNvPr id="6" name="Ovál 5"/>
          <p:cNvSpPr/>
          <p:nvPr/>
        </p:nvSpPr>
        <p:spPr>
          <a:xfrm>
            <a:off x="3574474" y="4587379"/>
            <a:ext cx="177060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 smtClean="0"/>
              <a:t>Vytváření  </a:t>
            </a:r>
          </a:p>
          <a:p>
            <a:pPr algn="ctr"/>
            <a:r>
              <a:rPr lang="cs-CZ" sz="1050" dirty="0" smtClean="0"/>
              <a:t>a automatizace </a:t>
            </a:r>
          </a:p>
          <a:p>
            <a:pPr algn="ctr"/>
            <a:r>
              <a:rPr lang="cs-CZ" sz="1050" dirty="0" smtClean="0"/>
              <a:t>Vztahu O a Z </a:t>
            </a:r>
            <a:endParaRPr lang="cs-CZ" sz="1050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5552902" y="2676698"/>
            <a:ext cx="2443942" cy="889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5552902" y="3749040"/>
            <a:ext cx="24439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5627717" y="4030426"/>
            <a:ext cx="2369127" cy="1113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12"/>
          <p:cNvSpPr/>
          <p:nvPr/>
        </p:nvSpPr>
        <p:spPr>
          <a:xfrm>
            <a:off x="8190531" y="3251730"/>
            <a:ext cx="1571105" cy="1078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čtení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61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302" y="2277686"/>
            <a:ext cx="1940447" cy="18412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197" y="3282139"/>
            <a:ext cx="1154084" cy="115408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435629" y="5153890"/>
            <a:ext cx="1429789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lev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650873" y="4821381"/>
            <a:ext cx="2776451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žížala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84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Rozvoj čtenářských dovedností je náročný úkol</a:t>
            </a:r>
          </a:p>
          <a:p>
            <a:r>
              <a:rPr lang="cs-CZ" dirty="0" smtClean="0"/>
              <a:t>Dobrý čtenář potřebuje:</a:t>
            </a:r>
          </a:p>
          <a:p>
            <a:pPr lvl="1"/>
            <a:r>
              <a:rPr lang="cs-CZ" dirty="0" smtClean="0"/>
              <a:t>Mít dobré předpoklady na úrovni jazyka, zejména porozumění hláskové stavbě slova, (schopnost identifikovat jednotlivé hlásky a rozlišovat je jako samostatné jednotky)</a:t>
            </a:r>
          </a:p>
          <a:p>
            <a:pPr lvl="1"/>
            <a:r>
              <a:rPr lang="cs-CZ" dirty="0" smtClean="0"/>
              <a:t>Znát písmena abecedy </a:t>
            </a:r>
          </a:p>
          <a:p>
            <a:pPr lvl="1"/>
            <a:r>
              <a:rPr lang="cs-CZ" dirty="0" smtClean="0"/>
              <a:t>Rozumět souvislosti mezi hláskou a písmen a tuto souvislost mít „</a:t>
            </a:r>
            <a:r>
              <a:rPr lang="cs-CZ" u="sng" dirty="0" smtClean="0"/>
              <a:t>zautomatizovanou</a:t>
            </a:r>
            <a:r>
              <a:rPr lang="cs-CZ" dirty="0" smtClean="0"/>
              <a:t>“. 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Samotný základ čtení v podstatě tvoří znalost systému vztahů mezi hláskou a písmenem s podporou paměti. </a:t>
            </a:r>
            <a:endParaRPr lang="cs-CZ" dirty="0"/>
          </a:p>
          <a:p>
            <a:pPr lvl="1"/>
            <a:r>
              <a:rPr lang="cs-CZ" dirty="0" smtClean="0"/>
              <a:t>Každé písmeno „dekódujeme“ jako hlásku, takto postupujeme v sérii, hlásky udržíme v krátkodobé paměti a následně spojíme do slova.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Schopnost vytvářet a fixovat souvislosti(vazby)  zvukových a obrazových jevů je specifickou dovedností, kterou mají lidé v různé míře rozvinutou. Dobří čtenáři tato spojení vytváří relativně snadno…</a:t>
            </a:r>
            <a:endParaRPr lang="cs-CZ" dirty="0"/>
          </a:p>
          <a:p>
            <a:r>
              <a:rPr lang="cs-CZ" dirty="0"/>
              <a:t>Pokud pomineme význam jazykových a kognitivních  předpokladů pro rozvoj čtení, značnou pozornost budeme věnovat právě automatizaci, </a:t>
            </a:r>
            <a:r>
              <a:rPr lang="cs-CZ" b="1" dirty="0"/>
              <a:t>procvičování systému vztahů hlásek a písmen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51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Automatizace procesu čtení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v řadě případů otázka systematické praxe</a:t>
            </a:r>
          </a:p>
          <a:p>
            <a:pPr lvl="1"/>
            <a:endParaRPr lang="cs-CZ" dirty="0"/>
          </a:p>
          <a:p>
            <a:r>
              <a:rPr lang="cs-CZ" dirty="0" smtClean="0"/>
              <a:t>V řadě případů také otázka vhodného kontextu pro procvičování</a:t>
            </a:r>
          </a:p>
          <a:p>
            <a:r>
              <a:rPr lang="cs-CZ" dirty="0" smtClean="0"/>
              <a:t>V současné době vhodný kontext vytváří výukové programy/aplikace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13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Karaton</a:t>
            </a:r>
            <a:r>
              <a:rPr lang="cs-CZ" dirty="0" smtClean="0"/>
              <a:t> (</a:t>
            </a:r>
            <a:r>
              <a:rPr lang="cs-CZ" dirty="0" err="1" smtClean="0"/>
              <a:t>cz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946840"/>
            <a:ext cx="10058400" cy="4050792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Karaton</a:t>
            </a:r>
            <a:r>
              <a:rPr lang="cs-CZ" dirty="0"/>
              <a:t> </a:t>
            </a:r>
            <a:r>
              <a:rPr lang="cs-CZ" dirty="0" smtClean="0"/>
              <a:t>se </a:t>
            </a:r>
            <a:r>
              <a:rPr lang="cs-CZ" dirty="0"/>
              <a:t>skládá ze 3 </a:t>
            </a:r>
            <a:r>
              <a:rPr lang="cs-CZ" dirty="0" smtClean="0"/>
              <a:t>částí</a:t>
            </a:r>
          </a:p>
          <a:p>
            <a:pPr lvl="1"/>
            <a:r>
              <a:rPr lang="cs-CZ" dirty="0" smtClean="0"/>
              <a:t>hry </a:t>
            </a:r>
            <a:r>
              <a:rPr lang="cs-CZ" dirty="0" err="1"/>
              <a:t>Karaton</a:t>
            </a:r>
            <a:r>
              <a:rPr lang="cs-CZ" dirty="0"/>
              <a:t> pro </a:t>
            </a:r>
            <a:r>
              <a:rPr lang="cs-CZ" dirty="0" smtClean="0"/>
              <a:t>děti</a:t>
            </a:r>
          </a:p>
          <a:p>
            <a:pPr lvl="1"/>
            <a:r>
              <a:rPr lang="cs-CZ" dirty="0" err="1" smtClean="0"/>
              <a:t>Karatonské</a:t>
            </a:r>
            <a:r>
              <a:rPr lang="cs-CZ" dirty="0" smtClean="0"/>
              <a:t> </a:t>
            </a:r>
            <a:r>
              <a:rPr lang="cs-CZ" dirty="0"/>
              <a:t>akademie pro profesionály a rodiče. Profesionálové mají přehled o všech dětech, které doprovázejí s </a:t>
            </a:r>
            <a:r>
              <a:rPr lang="cs-CZ" dirty="0" err="1"/>
              <a:t>Karatonem</a:t>
            </a:r>
            <a:r>
              <a:rPr lang="cs-CZ" dirty="0"/>
              <a:t>, a mohou nastavit individuální cvičení </a:t>
            </a:r>
            <a:r>
              <a:rPr lang="cs-CZ" dirty="0" smtClean="0"/>
              <a:t>pro </a:t>
            </a:r>
            <a:r>
              <a:rPr lang="cs-CZ" dirty="0"/>
              <a:t>dítě. Protože je důležité cvičit každý den, mohou profesionálové pozvat rodiče, aby si vytvořili účet a umožnili jejich dítěti pokračovat v hraní doma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Karaton</a:t>
            </a:r>
            <a:r>
              <a:rPr lang="cs-CZ" dirty="0" smtClean="0"/>
              <a:t> podporuje procvičování čtení pomocí 4 technik</a:t>
            </a:r>
          </a:p>
          <a:p>
            <a:r>
              <a:rPr lang="cs-CZ" dirty="0" smtClean="0"/>
              <a:t>dělení slov na slabiky,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rychlost </a:t>
            </a:r>
            <a:r>
              <a:rPr lang="cs-CZ" dirty="0"/>
              <a:t>čtení, </a:t>
            </a:r>
            <a:r>
              <a:rPr lang="cs-CZ" dirty="0" smtClean="0"/>
              <a:t> </a:t>
            </a:r>
          </a:p>
          <a:p>
            <a:r>
              <a:rPr lang="cs-CZ" dirty="0" smtClean="0"/>
              <a:t>pravopis, rozpoznávání a postřehování slov. </a:t>
            </a:r>
          </a:p>
          <a:p>
            <a:pPr lvl="1"/>
            <a:r>
              <a:rPr lang="cs-CZ" dirty="0" smtClean="0"/>
              <a:t>Všechny </a:t>
            </a:r>
            <a:r>
              <a:rPr lang="cs-CZ" dirty="0"/>
              <a:t>techniky se používají v různých mini hrách. </a:t>
            </a:r>
            <a:endParaRPr lang="cs-CZ" dirty="0" smtClean="0"/>
          </a:p>
          <a:p>
            <a:pPr lvl="1"/>
            <a:r>
              <a:rPr lang="cs-CZ" dirty="0" smtClean="0"/>
              <a:t>Příklad</a:t>
            </a:r>
            <a:r>
              <a:rPr lang="cs-CZ" dirty="0"/>
              <a:t>: Pro řezání dřeva musí děti rozdělit slova do slabik.</a:t>
            </a:r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55" y="839593"/>
            <a:ext cx="3987130" cy="15058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696" y="3475252"/>
            <a:ext cx="2452084" cy="30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0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„ověření“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Prostřednictvím vybrané skupiny dětí na ZŠ Zeleneč a v </a:t>
            </a:r>
            <a:r>
              <a:rPr lang="cs-CZ" dirty="0" err="1" smtClean="0"/>
              <a:t>Dyscentrum</a:t>
            </a:r>
            <a:r>
              <a:rPr lang="cs-CZ" dirty="0" smtClean="0"/>
              <a:t> Praha</a:t>
            </a:r>
          </a:p>
          <a:p>
            <a:endParaRPr lang="cs-CZ" dirty="0" smtClean="0"/>
          </a:p>
          <a:p>
            <a:r>
              <a:rPr lang="cs-CZ" dirty="0" smtClean="0"/>
              <a:t>FHS UK a ZŠ Zeleneč předplácí licenci 40 dětem a 10 profesionálům</a:t>
            </a:r>
          </a:p>
          <a:p>
            <a:endParaRPr lang="cs-CZ" dirty="0" smtClean="0"/>
          </a:p>
          <a:p>
            <a:r>
              <a:rPr lang="cs-CZ" dirty="0" smtClean="0"/>
              <a:t>V rámci projektu  Ais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App</a:t>
            </a:r>
            <a:r>
              <a:rPr lang="cs-CZ" dirty="0" smtClean="0"/>
              <a:t> bude ověřováno pro práci s dětmi s obtížemi ve čtení</a:t>
            </a:r>
          </a:p>
          <a:p>
            <a:endParaRPr lang="cs-CZ" dirty="0"/>
          </a:p>
          <a:p>
            <a:r>
              <a:rPr lang="cs-CZ" dirty="0" smtClean="0"/>
              <a:t>Spolu s programem bude možné v rámci projektu (po omezenou dobu) používat i podpůrné prostředí (</a:t>
            </a:r>
            <a:r>
              <a:rPr lang="cs-CZ" dirty="0" err="1" smtClean="0"/>
              <a:t>Karaton</a:t>
            </a:r>
            <a:r>
              <a:rPr lang="cs-CZ" dirty="0" smtClean="0"/>
              <a:t> </a:t>
            </a:r>
            <a:r>
              <a:rPr lang="cs-CZ" dirty="0" err="1" smtClean="0"/>
              <a:t>Academy</a:t>
            </a:r>
            <a:r>
              <a:rPr lang="cs-CZ" dirty="0" smtClean="0"/>
              <a:t>), které umožňuje podporu a vedení dítěte „na dálku“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689" y="224452"/>
            <a:ext cx="3987130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0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61505" y="1307144"/>
            <a:ext cx="10058400" cy="4051300"/>
          </a:xfrm>
        </p:spPr>
        <p:txBody>
          <a:bodyPr/>
          <a:lstStyle/>
          <a:p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gabriela.malkova@fhs.cuni.cz</a:t>
            </a:r>
            <a:endParaRPr lang="cs-CZ" dirty="0"/>
          </a:p>
          <a:p>
            <a:pPr marL="0" indent="0" algn="ctr">
              <a:buNone/>
            </a:pPr>
            <a:endParaRPr lang="cs-CZ" dirty="0" smtClean="0">
              <a:hlinkClick r:id="rId2"/>
            </a:endParaRPr>
          </a:p>
          <a:p>
            <a:pPr marL="0" indent="0" algn="ctr">
              <a:buNone/>
            </a:pPr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://www.aisforapp.eu/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107" y="4517256"/>
            <a:ext cx="2464534" cy="16823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646" y="5396597"/>
            <a:ext cx="3182388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35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71</TotalTime>
  <Words>393</Words>
  <Application>Microsoft Office PowerPoint</Application>
  <PresentationFormat>Širokoúhlá obrazovka</PresentationFormat>
  <Paragraphs>50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Rockwell</vt:lpstr>
      <vt:lpstr>Rockwell Condensed</vt:lpstr>
      <vt:lpstr>Wingdings</vt:lpstr>
      <vt:lpstr>Dřevo</vt:lpstr>
      <vt:lpstr>Klíčové vývojové etapy čtenářských dovedností (v kontextu realizovaného projektu a v programu karaton)</vt:lpstr>
      <vt:lpstr>Prezentace aplikace PowerPoint</vt:lpstr>
      <vt:lpstr>Prezentace aplikace PowerPoint</vt:lpstr>
      <vt:lpstr>Prezentace aplikace PowerPoint</vt:lpstr>
      <vt:lpstr>Prezentace aplikace PowerPoint</vt:lpstr>
      <vt:lpstr>Karaton (cz)</vt:lpstr>
      <vt:lpstr>Projekt „ověření“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Klíčové vývojové etapy čtenářských dovedností (v kontextu realizovaného projektu a v programu karaton)</dc:title>
  <dc:creator>Gabriela Málková</dc:creator>
  <cp:lastModifiedBy>Gabriela Málková</cp:lastModifiedBy>
  <cp:revision>8</cp:revision>
  <cp:lastPrinted>2020-01-15T15:48:06Z</cp:lastPrinted>
  <dcterms:created xsi:type="dcterms:W3CDTF">2020-01-15T14:43:23Z</dcterms:created>
  <dcterms:modified xsi:type="dcterms:W3CDTF">2020-01-15T15:54:24Z</dcterms:modified>
</cp:coreProperties>
</file>