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F1120-D958-48C1-A5A4-56BBE475C9AE}" type="datetimeFigureOut">
              <a:rPr lang="en-GB" smtClean="0"/>
              <a:t>14/10/2022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2435B2-C163-4704-A0B1-FFFD855A8C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65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39DDE-C967-4697-B286-6FFFDC53E7A8}" type="datetime1">
              <a:rPr lang="en-US" smtClean="0"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10FF-B541-4E8E-A4A2-E480B5914A57}" type="datetime1">
              <a:rPr lang="en-US" smtClean="0"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A252-57B8-48F2-A247-B873AA7EB92D}" type="datetime1">
              <a:rPr lang="en-US" smtClean="0"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34070-A9A9-4663-AE24-70623548FEE0}" type="datetime1">
              <a:rPr lang="en-US" smtClean="0"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7F288-6AAA-4081-8003-80A73F325AA2}" type="datetime1">
              <a:rPr lang="en-US" smtClean="0"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9F6D3-DC9C-4EBE-9E8F-83AD66C93BE3}" type="datetime1">
              <a:rPr lang="en-US" smtClean="0"/>
              <a:t>10/14/2022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7902C-422D-41BD-97A7-7C12212E1425}" type="datetime1">
              <a:rPr lang="en-US" smtClean="0"/>
              <a:t>10/14/2022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8EBEF-B727-4D5F-96A2-F1F8E14A5714}" type="datetime1">
              <a:rPr lang="en-US" smtClean="0"/>
              <a:t>10/14/2022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6DE89-A1E9-4964-BD43-4870974566D7}" type="datetime1">
              <a:rPr lang="en-US" smtClean="0"/>
              <a:t>10/14/2022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5EAA-912D-4727-9850-A963B58968C2}" type="datetime1">
              <a:rPr lang="en-US" smtClean="0"/>
              <a:t>10/14/2022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1E6282C-D3FD-4E52-8F27-B347E0D89658}" type="datetime1">
              <a:rPr lang="en-US" smtClean="0"/>
              <a:t>10/14/2022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562B1-0053-49A1-81B3-D877DE8C1008}" type="datetime1">
              <a:rPr lang="en-US" smtClean="0"/>
              <a:t>10/14/2022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healthcareleadershipalliance.org/Overview%20of%20the%20HLA%20Competency%20Directory.pdf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Leadership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Petr </a:t>
            </a:r>
            <a:r>
              <a:rPr lang="cs-CZ" smtClean="0"/>
              <a:t>Vrzáček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028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transformační </a:t>
            </a:r>
            <a:r>
              <a:rPr lang="cs-CZ" dirty="0"/>
              <a:t>vedení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Členové </a:t>
            </a:r>
            <a:r>
              <a:rPr lang="cs-CZ" sz="2400" dirty="0"/>
              <a:t>skupiny </a:t>
            </a:r>
            <a:r>
              <a:rPr lang="cs-CZ" sz="2400" dirty="0" smtClean="0"/>
              <a:t>jsou vedeni </a:t>
            </a:r>
            <a:r>
              <a:rPr lang="cs-CZ" sz="2400" dirty="0"/>
              <a:t>a motivováni k tomu, aby se ze sebe dali to nejlepší, a aby jim šlo o více, než “jen” o plnění stanoveného organizačního výkonu.</a:t>
            </a:r>
            <a:endParaRPr lang="en-GB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989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sdílené </a:t>
            </a:r>
            <a:r>
              <a:rPr lang="cs-CZ" dirty="0"/>
              <a:t>vedení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S </a:t>
            </a:r>
            <a:r>
              <a:rPr lang="cs-CZ" sz="2400" dirty="0"/>
              <a:t>ohledem na vzniklou </a:t>
            </a:r>
            <a:r>
              <a:rPr lang="cs-CZ" sz="2400" dirty="0" smtClean="0"/>
              <a:t>situaci je kterýkoliv </a:t>
            </a:r>
            <a:r>
              <a:rPr lang="cs-CZ" sz="2400" dirty="0"/>
              <a:t>člen </a:t>
            </a:r>
            <a:r>
              <a:rPr lang="cs-CZ" sz="2400" dirty="0" smtClean="0"/>
              <a:t>skupiny </a:t>
            </a:r>
            <a:r>
              <a:rPr lang="cs-CZ" sz="2400" dirty="0"/>
              <a:t>připraven stát se vůdcem </a:t>
            </a:r>
            <a:r>
              <a:rPr lang="cs-CZ" sz="2400" dirty="0" smtClean="0"/>
              <a:t>a vzít </a:t>
            </a:r>
            <a:r>
              <a:rPr lang="cs-CZ" sz="2400" dirty="0"/>
              <a:t>na sebe odpovědnost za rozhodovací proces a to bez ohledu na jeho/její postavení v organizační hierarchii.</a:t>
            </a:r>
            <a:endParaRPr lang="en-GB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390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velkého muže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</a:t>
            </a:r>
            <a:r>
              <a:rPr lang="cs-CZ" sz="2400" dirty="0" smtClean="0"/>
              <a:t>ůdci jsou nositeli </a:t>
            </a:r>
            <a:r>
              <a:rPr lang="cs-CZ" sz="2400" dirty="0"/>
              <a:t>určitých osobnostních rysů, způsobů myšlení a pracovních návyků, které je předurčují k úspěšnému zvládnutí </a:t>
            </a:r>
            <a:r>
              <a:rPr lang="cs-CZ" sz="2400" dirty="0" smtClean="0"/>
              <a:t>vedení.</a:t>
            </a: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509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Charakteristiky podle </a:t>
            </a:r>
            <a:r>
              <a:rPr lang="cs-CZ" dirty="0" err="1" smtClean="0"/>
              <a:t>stogdilla</a:t>
            </a:r>
            <a:r>
              <a:rPr lang="cs-CZ" dirty="0" smtClean="0"/>
              <a:t> (1974)</a:t>
            </a:r>
            <a:endParaRPr lang="en-GB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silný pocit odpovědnosti</a:t>
            </a:r>
          </a:p>
          <a:p>
            <a:pPr lvl="0"/>
            <a:r>
              <a:rPr lang="cs-CZ" dirty="0"/>
              <a:t>orientace na dokončení úkolu</a:t>
            </a:r>
          </a:p>
          <a:p>
            <a:pPr lvl="0"/>
            <a:r>
              <a:rPr lang="cs-CZ" dirty="0"/>
              <a:t>elán a vytrvalost při dosahování cílů</a:t>
            </a:r>
          </a:p>
          <a:p>
            <a:pPr lvl="0"/>
            <a:r>
              <a:rPr lang="cs-CZ" dirty="0"/>
              <a:t>odvaha a originalita při řešení problémů</a:t>
            </a:r>
          </a:p>
          <a:p>
            <a:pPr lvl="0"/>
            <a:r>
              <a:rPr lang="cs-CZ" dirty="0"/>
              <a:t>iniciativa v různém v sociálním prostředí</a:t>
            </a:r>
          </a:p>
          <a:p>
            <a:pPr lvl="0"/>
            <a:r>
              <a:rPr lang="cs-CZ" dirty="0"/>
              <a:t>sebedůvěra</a:t>
            </a:r>
          </a:p>
          <a:p>
            <a:pPr lvl="0"/>
            <a:r>
              <a:rPr lang="cs-CZ" dirty="0"/>
              <a:t>pocit vlastní identity</a:t>
            </a:r>
          </a:p>
          <a:p>
            <a:endParaRPr lang="en-GB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ochota přijmout důsledky svých rozhodnutí a své činnosti</a:t>
            </a:r>
          </a:p>
          <a:p>
            <a:pPr lvl="0"/>
            <a:r>
              <a:rPr lang="cs-CZ" dirty="0"/>
              <a:t>schopnost zvládat interpersonální stres</a:t>
            </a:r>
          </a:p>
          <a:p>
            <a:pPr lvl="0"/>
            <a:r>
              <a:rPr lang="cs-CZ" dirty="0"/>
              <a:t>schopnost zvládat frustraci a nedodržování termínů</a:t>
            </a:r>
          </a:p>
          <a:p>
            <a:pPr lvl="0"/>
            <a:r>
              <a:rPr lang="cs-CZ" dirty="0"/>
              <a:t>schopnost ovlivnit chování druhých</a:t>
            </a:r>
          </a:p>
          <a:p>
            <a:r>
              <a:rPr lang="cs-CZ" dirty="0"/>
              <a:t>dovednost strukturovat sociální systémy tak, aby je bylo možné řídit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691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Kompetenční rámec</a:t>
            </a:r>
            <a:endParaRPr lang="en-GB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je soubor znalostí, dovedností a postojů, sestavený pomocí zkoumání způsobů práce těch jedinců, kteří jsou ve svém oboru vnímáni jako vůdčí osobnosti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Healthcare</a:t>
            </a:r>
            <a:r>
              <a:rPr lang="cs-CZ" dirty="0" smtClean="0"/>
              <a:t> </a:t>
            </a:r>
            <a:r>
              <a:rPr lang="cs-CZ" dirty="0" err="1" smtClean="0"/>
              <a:t>Leadership</a:t>
            </a:r>
            <a:r>
              <a:rPr lang="cs-CZ" dirty="0" smtClean="0"/>
              <a:t> </a:t>
            </a:r>
            <a:r>
              <a:rPr lang="cs-CZ" dirty="0" err="1" smtClean="0"/>
              <a:t>Alliance</a:t>
            </a:r>
            <a:r>
              <a:rPr lang="cs-CZ" dirty="0" smtClean="0"/>
              <a:t> - </a:t>
            </a:r>
            <a:r>
              <a:rPr lang="cs-CZ" dirty="0"/>
              <a:t>ACHE – </a:t>
            </a:r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College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Healthcare</a:t>
            </a:r>
            <a:r>
              <a:rPr lang="cs-CZ" dirty="0"/>
              <a:t> </a:t>
            </a:r>
            <a:r>
              <a:rPr lang="cs-CZ" dirty="0" err="1"/>
              <a:t>Executives</a:t>
            </a:r>
            <a:r>
              <a:rPr lang="cs-CZ" dirty="0"/>
              <a:t>, ACMPE – </a:t>
            </a:r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College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Medical</a:t>
            </a:r>
            <a:r>
              <a:rPr lang="cs-CZ" dirty="0"/>
              <a:t> </a:t>
            </a:r>
            <a:r>
              <a:rPr lang="cs-CZ" dirty="0" err="1"/>
              <a:t>Practice</a:t>
            </a:r>
            <a:r>
              <a:rPr lang="cs-CZ" dirty="0"/>
              <a:t> </a:t>
            </a:r>
            <a:r>
              <a:rPr lang="cs-CZ" dirty="0" err="1"/>
              <a:t>Executives</a:t>
            </a:r>
            <a:r>
              <a:rPr lang="cs-CZ" dirty="0"/>
              <a:t>, AONE – </a:t>
            </a:r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Nurse</a:t>
            </a:r>
            <a:r>
              <a:rPr lang="cs-CZ" dirty="0"/>
              <a:t> </a:t>
            </a:r>
            <a:r>
              <a:rPr lang="cs-CZ" dirty="0" err="1"/>
              <a:t>Executives</a:t>
            </a:r>
            <a:r>
              <a:rPr lang="cs-CZ" dirty="0"/>
              <a:t>, HFMA – </a:t>
            </a:r>
            <a:r>
              <a:rPr lang="cs-CZ" dirty="0" err="1"/>
              <a:t>Healthcare</a:t>
            </a:r>
            <a:r>
              <a:rPr lang="cs-CZ" dirty="0"/>
              <a:t> </a:t>
            </a:r>
            <a:r>
              <a:rPr lang="cs-CZ" dirty="0" err="1"/>
              <a:t>Financial</a:t>
            </a:r>
            <a:r>
              <a:rPr lang="cs-CZ" dirty="0"/>
              <a:t> Management </a:t>
            </a:r>
            <a:r>
              <a:rPr lang="cs-CZ" dirty="0" err="1"/>
              <a:t>Association</a:t>
            </a:r>
            <a:r>
              <a:rPr lang="cs-CZ" dirty="0"/>
              <a:t>, HIMSS – </a:t>
            </a:r>
            <a:r>
              <a:rPr lang="cs-CZ" dirty="0" err="1"/>
              <a:t>Healthcare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and Management Systems Society.</a:t>
            </a:r>
            <a:endParaRPr lang="cs-CZ" dirty="0" smtClean="0"/>
          </a:p>
          <a:p>
            <a:pPr lvl="0"/>
            <a:r>
              <a:rPr lang="cs-CZ" dirty="0" smtClean="0"/>
              <a:t>5 domén: </a:t>
            </a:r>
          </a:p>
          <a:p>
            <a:pPr lvl="1"/>
            <a:r>
              <a:rPr lang="cs-CZ" dirty="0" smtClean="0"/>
              <a:t>Komunikace </a:t>
            </a:r>
            <a:r>
              <a:rPr lang="cs-CZ" dirty="0"/>
              <a:t>a řízení vztahů</a:t>
            </a:r>
          </a:p>
          <a:p>
            <a:pPr lvl="1"/>
            <a:r>
              <a:rPr lang="cs-CZ" dirty="0" err="1"/>
              <a:t>Leadership</a:t>
            </a:r>
            <a:endParaRPr lang="cs-CZ" dirty="0"/>
          </a:p>
          <a:p>
            <a:pPr lvl="1"/>
            <a:r>
              <a:rPr lang="cs-CZ" dirty="0"/>
              <a:t>Profesionalismus</a:t>
            </a:r>
          </a:p>
          <a:p>
            <a:pPr lvl="1"/>
            <a:r>
              <a:rPr lang="cs-CZ" dirty="0"/>
              <a:t>Znalosti zdravotnického prostředí</a:t>
            </a:r>
          </a:p>
          <a:p>
            <a:pPr lvl="1"/>
            <a:r>
              <a:rPr lang="cs-CZ" dirty="0"/>
              <a:t>Obchodní znalosti a dovednosti</a:t>
            </a:r>
          </a:p>
          <a:p>
            <a:endParaRPr lang="cs-CZ" dirty="0"/>
          </a:p>
          <a:p>
            <a:endParaRPr lang="en-GB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9012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Dovednosti a způsob chování podle HLA adresáře kompetencí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Zná vůdcovské teorie a umí je použít ve vzniklé situaci</a:t>
            </a:r>
            <a:r>
              <a:rPr lang="cs-CZ" dirty="0" smtClean="0"/>
              <a:t>.</a:t>
            </a:r>
          </a:p>
          <a:p>
            <a:r>
              <a:rPr lang="cs-CZ" dirty="0"/>
              <a:t>Zná a dodržuje právní normy a standardy</a:t>
            </a:r>
            <a:r>
              <a:rPr lang="cs-CZ" dirty="0" smtClean="0"/>
              <a:t>.</a:t>
            </a:r>
          </a:p>
          <a:p>
            <a:r>
              <a:rPr lang="cs-CZ" dirty="0"/>
              <a:t>Rozvíjí externí vztahy</a:t>
            </a:r>
            <a:r>
              <a:rPr lang="cs-CZ" dirty="0" smtClean="0"/>
              <a:t>.</a:t>
            </a:r>
          </a:p>
          <a:p>
            <a:r>
              <a:rPr lang="cs-CZ" dirty="0"/>
              <a:t>Buduje a posiluje vzájemnou důvěru</a:t>
            </a:r>
            <a:r>
              <a:rPr lang="cs-CZ" dirty="0" smtClean="0"/>
              <a:t>.</a:t>
            </a:r>
          </a:p>
          <a:p>
            <a:r>
              <a:rPr lang="cs-CZ" dirty="0"/>
              <a:t>Podporuje a mentoruje talentované jedince</a:t>
            </a:r>
            <a:r>
              <a:rPr lang="cs-CZ" dirty="0" smtClean="0"/>
              <a:t>.</a:t>
            </a:r>
          </a:p>
          <a:p>
            <a:r>
              <a:rPr lang="cs-CZ" dirty="0"/>
              <a:t>Při rozhodování zajišťuje dodržování etických norem</a:t>
            </a:r>
            <a:r>
              <a:rPr lang="cs-CZ" dirty="0" smtClean="0"/>
              <a:t>.</a:t>
            </a:r>
          </a:p>
          <a:p>
            <a:r>
              <a:rPr lang="cs-CZ" dirty="0"/>
              <a:t>Zná efektivní techniky spolupráce s řídícími a správními orgány</a:t>
            </a:r>
            <a:r>
              <a:rPr lang="cs-CZ" dirty="0" smtClean="0"/>
              <a:t>.</a:t>
            </a:r>
          </a:p>
          <a:p>
            <a:r>
              <a:rPr lang="cs-CZ" dirty="0"/>
              <a:t>Zná a dokáže řídit různá očekávání</a:t>
            </a:r>
            <a:r>
              <a:rPr lang="cs-CZ" dirty="0" smtClean="0"/>
              <a:t>.</a:t>
            </a:r>
          </a:p>
          <a:p>
            <a:r>
              <a:rPr lang="cs-CZ" dirty="0"/>
              <a:t>Učí se z chyb.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1465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Dovednosti a způsob chování podle HLA adresáře kompetencí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Zapojuje ostatní do rozhodování</a:t>
            </a:r>
            <a:r>
              <a:rPr lang="cs-CZ" dirty="0" smtClean="0"/>
              <a:t>.</a:t>
            </a:r>
          </a:p>
          <a:p>
            <a:r>
              <a:rPr lang="cs-CZ" dirty="0"/>
              <a:t>Je zvídavý, osvojuje si nové znalosti a myšlenky</a:t>
            </a:r>
            <a:r>
              <a:rPr lang="cs-CZ" dirty="0" smtClean="0"/>
              <a:t>.</a:t>
            </a:r>
          </a:p>
          <a:p>
            <a:r>
              <a:rPr lang="cs-CZ" dirty="0"/>
              <a:t>Je vizionářem u témat, která mají významný dopad na nemocnici</a:t>
            </a:r>
            <a:r>
              <a:rPr lang="cs-CZ" dirty="0" smtClean="0"/>
              <a:t>.</a:t>
            </a:r>
          </a:p>
          <a:p>
            <a:r>
              <a:rPr lang="cs-CZ" dirty="0"/>
              <a:t>Dokáže sbližovat rozdílné pohledy na to, co je pro nemocnici dobré</a:t>
            </a:r>
            <a:r>
              <a:rPr lang="cs-CZ" dirty="0" smtClean="0"/>
              <a:t>.</a:t>
            </a:r>
          </a:p>
          <a:p>
            <a:r>
              <a:rPr lang="cs-CZ" dirty="0"/>
              <a:t>Využívá relevantní data k analyzování organizačních a finančních záležitostí</a:t>
            </a:r>
            <a:r>
              <a:rPr lang="cs-CZ" dirty="0" smtClean="0"/>
              <a:t>.</a:t>
            </a:r>
          </a:p>
          <a:p>
            <a:r>
              <a:rPr lang="cs-CZ" dirty="0"/>
              <a:t>Je schopný pracovat jako agent změny, pomáhá ostatním tyto změny pochopit, představuje jim důvody ke změně a proces realizace</a:t>
            </a:r>
            <a:r>
              <a:rPr lang="cs-CZ" dirty="0" smtClean="0"/>
              <a:t>.</a:t>
            </a:r>
          </a:p>
          <a:p>
            <a:r>
              <a:rPr lang="cs-CZ" dirty="0"/>
              <a:t>Vede dokumentaci oddělení.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6668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Organizační klima a </a:t>
            </a:r>
            <a:r>
              <a:rPr lang="cs-CZ" dirty="0" smtClean="0"/>
              <a:t>kultura </a:t>
            </a:r>
            <a:r>
              <a:rPr lang="cs-CZ" dirty="0"/>
              <a:t>podle HLA adresáře kompetencí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Podporuje organizační klima, které povzbuzuje k týmové spolupráci</a:t>
            </a:r>
            <a:r>
              <a:rPr lang="cs-CZ" dirty="0" smtClean="0"/>
              <a:t>.</a:t>
            </a:r>
          </a:p>
          <a:p>
            <a:r>
              <a:rPr lang="cs-CZ" dirty="0"/>
              <a:t>Vytváří organizační kulturu, která si cení a podporuje diverzitu</a:t>
            </a:r>
            <a:r>
              <a:rPr lang="cs-CZ" dirty="0" smtClean="0"/>
              <a:t>.</a:t>
            </a:r>
          </a:p>
          <a:p>
            <a:r>
              <a:rPr lang="cs-CZ" dirty="0"/>
              <a:t>Podporuje inovace a kreativitu</a:t>
            </a:r>
            <a:r>
              <a:rPr lang="cs-CZ" dirty="0" smtClean="0"/>
              <a:t>.</a:t>
            </a:r>
          </a:p>
          <a:p>
            <a:r>
              <a:rPr lang="cs-CZ" dirty="0"/>
              <a:t>Čelí nevhodnému jednání a nevhodným postojům vůči různým skupinám</a:t>
            </a:r>
            <a:r>
              <a:rPr lang="cs-CZ" dirty="0" smtClean="0"/>
              <a:t>.</a:t>
            </a:r>
          </a:p>
          <a:p>
            <a:r>
              <a:rPr lang="cs-CZ" dirty="0"/>
              <a:t>Vytváří prostředí, ve kterém druzí stanovují svá očekávání a nezříkají se odpovědnosti</a:t>
            </a:r>
            <a:r>
              <a:rPr lang="cs-CZ" dirty="0" smtClean="0"/>
              <a:t>.</a:t>
            </a:r>
          </a:p>
          <a:p>
            <a:r>
              <a:rPr lang="cs-CZ" dirty="0"/>
              <a:t>Vytváří prostředí, ve kterém se očekává profesní i osobnostní růst.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9315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Komunikování </a:t>
            </a:r>
            <a:r>
              <a:rPr lang="cs-CZ" dirty="0" smtClean="0"/>
              <a:t>vize </a:t>
            </a:r>
            <a:r>
              <a:rPr lang="cs-CZ" dirty="0"/>
              <a:t>podle HLA adresáře kompetencí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Inspiruje ostatní k naplňování sdílené vize</a:t>
            </a:r>
            <a:r>
              <a:rPr lang="cs-CZ" dirty="0" smtClean="0"/>
              <a:t>.</a:t>
            </a:r>
          </a:p>
          <a:p>
            <a:r>
              <a:rPr lang="cs-CZ" dirty="0"/>
              <a:t>Podporuje trvalé organizační učení a zlepšování</a:t>
            </a:r>
            <a:r>
              <a:rPr lang="cs-CZ" dirty="0" smtClean="0"/>
              <a:t>.</a:t>
            </a:r>
          </a:p>
          <a:p>
            <a:r>
              <a:rPr lang="cs-CZ" dirty="0"/>
              <a:t>Vytváří cíle, které jsou v souladu s organizační strategií a organizačními strategickými cíli.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3101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změny </a:t>
            </a:r>
            <a:r>
              <a:rPr lang="cs-CZ" dirty="0"/>
              <a:t>podle HLA adresáře kompetencí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Vytváří efektivní vztahy s ostatním personálem vedoucí k dosažení organizačního poslání, vize a strategie</a:t>
            </a:r>
            <a:r>
              <a:rPr lang="cs-CZ" dirty="0" smtClean="0"/>
              <a:t>.</a:t>
            </a:r>
          </a:p>
          <a:p>
            <a:r>
              <a:rPr lang="cs-CZ" dirty="0"/>
              <a:t>Podporuje ostatní v době obtížných organizačních změn</a:t>
            </a:r>
            <a:r>
              <a:rPr lang="cs-CZ" dirty="0" smtClean="0"/>
              <a:t>.</a:t>
            </a:r>
          </a:p>
          <a:p>
            <a:r>
              <a:rPr lang="cs-CZ" dirty="0"/>
              <a:t>Zná vlastní reakce na změnu a snaží se zůstat otevřený vůči novým myšlenkám a postupům.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972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Podstata vedení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Vedení spočívá v </a:t>
            </a:r>
            <a:r>
              <a:rPr lang="cs-CZ" sz="2800" u="sng" dirty="0"/>
              <a:t>ovlivňování</a:t>
            </a:r>
            <a:r>
              <a:rPr lang="cs-CZ" sz="2800" dirty="0"/>
              <a:t> aktivit organizované skupiny při stanovování </a:t>
            </a:r>
            <a:r>
              <a:rPr lang="cs-CZ" sz="2800" u="sng" dirty="0"/>
              <a:t>cílů</a:t>
            </a:r>
            <a:r>
              <a:rPr lang="cs-CZ" sz="2800" dirty="0"/>
              <a:t> a také  při jejich </a:t>
            </a:r>
            <a:r>
              <a:rPr lang="cs-CZ" sz="2800" u="sng" dirty="0"/>
              <a:t>plnění.</a:t>
            </a:r>
            <a:r>
              <a:rPr lang="cs-CZ" sz="2800" dirty="0"/>
              <a:t> </a:t>
            </a:r>
            <a:endParaRPr lang="en-GB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1125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Kompetenční rámce - Popis stavu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Univerzálně </a:t>
            </a:r>
            <a:r>
              <a:rPr lang="cs-CZ" dirty="0"/>
              <a:t>využitelné nástroje, které by byly testovány a zároveň přinesly uspokojivé výsledky, zatím nejsou k dispozici. </a:t>
            </a:r>
            <a:endParaRPr lang="cs-CZ" dirty="0" smtClean="0"/>
          </a:p>
          <a:p>
            <a:r>
              <a:rPr lang="cs-CZ" dirty="0"/>
              <a:t>O</a:t>
            </a:r>
            <a:r>
              <a:rPr lang="cs-CZ" dirty="0" smtClean="0"/>
              <a:t>dborná </a:t>
            </a:r>
            <a:r>
              <a:rPr lang="cs-CZ" dirty="0"/>
              <a:t>organizace vytváří vlastní sebehodnotící nástroje, které </a:t>
            </a:r>
            <a:r>
              <a:rPr lang="cs-CZ" dirty="0" smtClean="0"/>
              <a:t>využívají </a:t>
            </a:r>
            <a:r>
              <a:rPr lang="cs-CZ" dirty="0"/>
              <a:t>při analýze rozsahu vůdcovských kompetencí jedinců působících na manažerských pozicích. </a:t>
            </a:r>
            <a:endParaRPr lang="cs-CZ" dirty="0" smtClean="0"/>
          </a:p>
          <a:p>
            <a:r>
              <a:rPr lang="cs-CZ" dirty="0"/>
              <a:t>Výsledky hodnocení pak </a:t>
            </a:r>
            <a:r>
              <a:rPr lang="cs-CZ" dirty="0" smtClean="0"/>
              <a:t>používají </a:t>
            </a:r>
            <a:r>
              <a:rPr lang="cs-CZ" dirty="0"/>
              <a:t>jak při designu vzdělávacích plánů, tak při vývoji vzdělávacích nástrojů a </a:t>
            </a:r>
            <a:r>
              <a:rPr lang="cs-CZ" dirty="0" smtClean="0"/>
              <a:t>aktivit.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9101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Konstrukivistické</a:t>
            </a:r>
            <a:r>
              <a:rPr lang="cs-CZ" dirty="0" smtClean="0"/>
              <a:t> pojetí vedení podle </a:t>
            </a:r>
            <a:r>
              <a:rPr lang="cs-CZ" dirty="0" err="1" smtClean="0"/>
              <a:t>Fairhursta</a:t>
            </a:r>
            <a:r>
              <a:rPr lang="cs-CZ" dirty="0" smtClean="0"/>
              <a:t> (2007)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vedení je v prvé řadě procesem, při kterém mezi </a:t>
            </a:r>
            <a:r>
              <a:rPr lang="cs-CZ" dirty="0" smtClean="0"/>
              <a:t>zapojenými </a:t>
            </a:r>
            <a:r>
              <a:rPr lang="cs-CZ" dirty="0"/>
              <a:t>aktéry dochází k </a:t>
            </a:r>
            <a:r>
              <a:rPr lang="cs-CZ" u="sng" dirty="0"/>
              <a:t>ovlivňování</a:t>
            </a:r>
            <a:r>
              <a:rPr lang="cs-CZ" dirty="0"/>
              <a:t> a </a:t>
            </a:r>
            <a:r>
              <a:rPr lang="cs-CZ" u="sng" dirty="0"/>
              <a:t>řízení významu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/>
              <a:t>vedení má charakter </a:t>
            </a:r>
            <a:r>
              <a:rPr lang="cs-CZ" u="sng" dirty="0"/>
              <a:t>přiřazení</a:t>
            </a:r>
            <a:r>
              <a:rPr lang="cs-CZ" dirty="0"/>
              <a:t>, které vyslovují řízení jedinci (</a:t>
            </a:r>
            <a:r>
              <a:rPr lang="cs-CZ" dirty="0" err="1"/>
              <a:t>followers</a:t>
            </a:r>
            <a:r>
              <a:rPr lang="cs-CZ" dirty="0"/>
              <a:t>) nebo pozorovatelé.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vykonáváno pouze jednou osobou, jmenovanou do určité pozice, přičemž platí, že se může přesouvat a být tak vykonáváno více členy skupiny.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1885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Diskursivní přístupy k pojmu vedení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a) konstitutivní </a:t>
            </a:r>
            <a:r>
              <a:rPr lang="cs-CZ" dirty="0" smtClean="0"/>
              <a:t>přístup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/>
              <a:t>podle </a:t>
            </a:r>
            <a:r>
              <a:rPr lang="cs-CZ" dirty="0" err="1"/>
              <a:t>Grinta</a:t>
            </a:r>
            <a:r>
              <a:rPr lang="cs-CZ" dirty="0"/>
              <a:t> (2000) o koordinaci vztahů mezi: kdo (vytvoření identity pro řízené), co (vize), jak (stanovení taktiky, která kreativně využívá dostupnou moc) a kdy (na základě, rétorických a vyjednávacích dovedností, stejně jako schopnosti přesvědčivé komunikace, vedoucí řízené zapojuje do přijetí vize, kterou nabízí). </a:t>
            </a:r>
            <a:endParaRPr lang="cs-CZ" dirty="0" smtClean="0"/>
          </a:p>
          <a:p>
            <a:r>
              <a:rPr lang="cs-CZ" dirty="0" smtClean="0"/>
              <a:t>b</a:t>
            </a:r>
            <a:r>
              <a:rPr lang="cs-CZ" dirty="0"/>
              <a:t>) vedení, při kterém dochází k vytváření </a:t>
            </a:r>
            <a:r>
              <a:rPr lang="cs-CZ" dirty="0" smtClean="0"/>
              <a:t>smyslu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/>
              <a:t>důraz kladen na schopnost vůdce opakovaně a kontinuálně konstruovat identitu a té zpětně přiřazovat význam. </a:t>
            </a:r>
            <a:endParaRPr lang="cs-CZ" dirty="0" smtClean="0"/>
          </a:p>
          <a:p>
            <a:r>
              <a:rPr lang="cs-CZ" dirty="0" smtClean="0"/>
              <a:t>c</a:t>
            </a:r>
            <a:r>
              <a:rPr lang="cs-CZ" dirty="0"/>
              <a:t>) </a:t>
            </a:r>
            <a:r>
              <a:rPr lang="cs-CZ" dirty="0" err="1"/>
              <a:t>postindividualistické</a:t>
            </a:r>
            <a:r>
              <a:rPr lang="cs-CZ" dirty="0"/>
              <a:t> </a:t>
            </a:r>
            <a:r>
              <a:rPr lang="cs-CZ" dirty="0" smtClean="0"/>
              <a:t>vedení</a:t>
            </a:r>
            <a:r>
              <a:rPr lang="cs-CZ" dirty="0"/>
              <a:t> </a:t>
            </a:r>
            <a:r>
              <a:rPr lang="cs-CZ" dirty="0" smtClean="0"/>
              <a:t>- podle </a:t>
            </a:r>
            <a:r>
              <a:rPr lang="cs-CZ" dirty="0" err="1"/>
              <a:t>Boldena</a:t>
            </a:r>
            <a:r>
              <a:rPr lang="cs-CZ" dirty="0"/>
              <a:t> a kol. (2006) je třeba se při identifikaci vedení zaměřit nejen na vůdce, ale i na prostředí a proces, ve kterém se vedení odehrává. 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8470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Vůdcovství je vysoce </a:t>
            </a:r>
            <a:r>
              <a:rPr lang="cs-CZ" dirty="0"/>
              <a:t>komplexní, kontextem a prostředím organizace kontinuálně aktualizovaný proces.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8308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posilovat vůdcovské kompetence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Pracujte kontinuálně na sobě. Reflektujte oblasti,, ve kterých se vám při vedení druhých daří a analyzujte důvody svého selhávání.</a:t>
            </a:r>
          </a:p>
          <a:p>
            <a:r>
              <a:rPr lang="cs-CZ" dirty="0" smtClean="0"/>
              <a:t>Zřiďte si přístup k nezkreslené zpětné vazbě a nebojte se jí. Je důležité vědět, jak vás vnímají podřízení (</a:t>
            </a:r>
            <a:r>
              <a:rPr lang="cs-CZ" dirty="0" err="1" smtClean="0"/>
              <a:t>followers</a:t>
            </a:r>
            <a:r>
              <a:rPr lang="cs-CZ" dirty="0" smtClean="0"/>
              <a:t>).</a:t>
            </a:r>
          </a:p>
          <a:p>
            <a:r>
              <a:rPr lang="cs-CZ" dirty="0" smtClean="0"/>
              <a:t>Věnujte se také rozvoji svého týmu a budování jeho kapacity, stranou však nenechávejte ani kvalitu komunikace a kvalitu vztahů. Pozor komunikujeme především neverbálně!</a:t>
            </a:r>
          </a:p>
          <a:p>
            <a:r>
              <a:rPr lang="cs-CZ" dirty="0" smtClean="0"/>
              <a:t>U členů svého týmu vždy stavte na jejich silných stránkách. Minimalizujte dopad slabých stránek na týmový výkon a týmovou atmosféru.</a:t>
            </a:r>
          </a:p>
          <a:p>
            <a:r>
              <a:rPr lang="cs-CZ" dirty="0" smtClean="0"/>
              <a:t>Nebojte se delegovat, co jde. Soustřeďte se na plnění obtížných úkolů.</a:t>
            </a:r>
          </a:p>
          <a:p>
            <a:r>
              <a:rPr lang="cs-CZ" dirty="0" smtClean="0"/>
              <a:t>Nebojte se změn. Aktivně je vyhledávejte a iniciujte zejména ty, které tým posouvají k excelenci a to na národní i mezinárodní úrovni.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5231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Literatura: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Blake</a:t>
            </a:r>
            <a:r>
              <a:rPr lang="cs-CZ" dirty="0"/>
              <a:t>, R. R., </a:t>
            </a:r>
            <a:r>
              <a:rPr lang="cs-CZ" dirty="0" err="1"/>
              <a:t>Mouton</a:t>
            </a:r>
            <a:r>
              <a:rPr lang="cs-CZ" dirty="0"/>
              <a:t>, J. S. 1985.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Managerial</a:t>
            </a:r>
            <a:r>
              <a:rPr lang="cs-CZ" i="1" dirty="0"/>
              <a:t> </a:t>
            </a:r>
            <a:r>
              <a:rPr lang="cs-CZ" i="1" dirty="0" err="1"/>
              <a:t>Grid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Key</a:t>
            </a:r>
            <a:r>
              <a:rPr lang="cs-CZ" i="1" dirty="0"/>
              <a:t> to </a:t>
            </a:r>
            <a:r>
              <a:rPr lang="cs-CZ" i="1" dirty="0" err="1"/>
              <a:t>Leadership</a:t>
            </a:r>
            <a:r>
              <a:rPr lang="cs-CZ" i="1" dirty="0"/>
              <a:t> Excellence. </a:t>
            </a:r>
            <a:r>
              <a:rPr lang="cs-CZ" dirty="0"/>
              <a:t>Houston: </a:t>
            </a:r>
            <a:r>
              <a:rPr lang="cs-CZ" dirty="0" err="1"/>
              <a:t>Gulf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 </a:t>
            </a:r>
            <a:r>
              <a:rPr lang="cs-CZ" dirty="0" err="1"/>
              <a:t>Company</a:t>
            </a:r>
            <a:r>
              <a:rPr lang="cs-CZ" dirty="0"/>
              <a:t>.</a:t>
            </a:r>
          </a:p>
          <a:p>
            <a:r>
              <a:rPr lang="cs-CZ" dirty="0" err="1"/>
              <a:t>Bolden</a:t>
            </a:r>
            <a:r>
              <a:rPr lang="cs-CZ" dirty="0"/>
              <a:t>, R., </a:t>
            </a:r>
            <a:r>
              <a:rPr lang="cs-CZ" dirty="0" err="1"/>
              <a:t>Wood</a:t>
            </a:r>
            <a:r>
              <a:rPr lang="cs-CZ" dirty="0"/>
              <a:t>, M., </a:t>
            </a:r>
            <a:r>
              <a:rPr lang="cs-CZ" dirty="0" err="1"/>
              <a:t>Gosling</a:t>
            </a:r>
            <a:r>
              <a:rPr lang="cs-CZ" dirty="0"/>
              <a:t>, J. 2006.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NHS </a:t>
            </a:r>
            <a:r>
              <a:rPr lang="cs-CZ" dirty="0" err="1"/>
              <a:t>Leadership</a:t>
            </a:r>
            <a:r>
              <a:rPr lang="cs-CZ" dirty="0"/>
              <a:t> </a:t>
            </a:r>
            <a:r>
              <a:rPr lang="cs-CZ" dirty="0" err="1"/>
              <a:t>Qualities</a:t>
            </a:r>
            <a:r>
              <a:rPr lang="cs-CZ" dirty="0"/>
              <a:t> Framework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wood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trees</a:t>
            </a:r>
            <a:r>
              <a:rPr lang="cs-CZ" dirty="0"/>
              <a:t>.</a:t>
            </a:r>
            <a:r>
              <a:rPr lang="cs-CZ" i="1" dirty="0"/>
              <a:t> </a:t>
            </a:r>
            <a:r>
              <a:rPr lang="cs-CZ" dirty="0"/>
              <a:t>In: </a:t>
            </a:r>
            <a:r>
              <a:rPr lang="cs-CZ" dirty="0" err="1"/>
              <a:t>Casebeer</a:t>
            </a:r>
            <a:r>
              <a:rPr lang="cs-CZ" dirty="0"/>
              <a:t>, A.I., Harrison, A., Mark, A.I. </a:t>
            </a:r>
            <a:r>
              <a:rPr lang="cs-CZ" i="1" dirty="0" err="1"/>
              <a:t>Innovations</a:t>
            </a:r>
            <a:r>
              <a:rPr lang="cs-CZ" i="1" dirty="0"/>
              <a:t> in </a:t>
            </a:r>
            <a:r>
              <a:rPr lang="cs-CZ" i="1" dirty="0" err="1"/>
              <a:t>Health</a:t>
            </a:r>
            <a:r>
              <a:rPr lang="cs-CZ" i="1" dirty="0"/>
              <a:t> Care: A Reality </a:t>
            </a:r>
            <a:r>
              <a:rPr lang="cs-CZ" i="1" dirty="0" err="1"/>
              <a:t>Check</a:t>
            </a:r>
            <a:r>
              <a:rPr lang="cs-CZ" i="1" dirty="0"/>
              <a:t>. </a:t>
            </a:r>
            <a:r>
              <a:rPr lang="cs-CZ" dirty="0" err="1"/>
              <a:t>Basingstoke</a:t>
            </a:r>
            <a:r>
              <a:rPr lang="cs-CZ" dirty="0"/>
              <a:t>: </a:t>
            </a:r>
            <a:r>
              <a:rPr lang="cs-CZ" dirty="0" err="1"/>
              <a:t>Palgrave</a:t>
            </a:r>
            <a:r>
              <a:rPr lang="cs-CZ" dirty="0"/>
              <a:t> </a:t>
            </a:r>
            <a:r>
              <a:rPr lang="cs-CZ" dirty="0" err="1"/>
              <a:t>Macmillan</a:t>
            </a:r>
            <a:r>
              <a:rPr lang="cs-CZ" dirty="0"/>
              <a:t>.</a:t>
            </a:r>
          </a:p>
          <a:p>
            <a:r>
              <a:rPr lang="cs-CZ" dirty="0" err="1"/>
              <a:t>Buchanan</a:t>
            </a:r>
            <a:r>
              <a:rPr lang="cs-CZ" dirty="0"/>
              <a:t>, D. A., </a:t>
            </a:r>
            <a:r>
              <a:rPr lang="cs-CZ" dirty="0" err="1"/>
              <a:t>Huczynski</a:t>
            </a:r>
            <a:r>
              <a:rPr lang="cs-CZ" dirty="0"/>
              <a:t>, A. A. 2019. </a:t>
            </a:r>
            <a:r>
              <a:rPr lang="cs-CZ" i="1" dirty="0" err="1"/>
              <a:t>Organizational</a:t>
            </a:r>
            <a:r>
              <a:rPr lang="cs-CZ" i="1" dirty="0"/>
              <a:t> </a:t>
            </a:r>
            <a:r>
              <a:rPr lang="cs-CZ" i="1" dirty="0" err="1"/>
              <a:t>Behaviour</a:t>
            </a:r>
            <a:r>
              <a:rPr lang="cs-CZ" i="1" dirty="0"/>
              <a:t>. </a:t>
            </a:r>
            <a:r>
              <a:rPr lang="cs-CZ" dirty="0" err="1"/>
              <a:t>Harlow</a:t>
            </a:r>
            <a:r>
              <a:rPr lang="cs-CZ" dirty="0"/>
              <a:t>: </a:t>
            </a:r>
            <a:r>
              <a:rPr lang="cs-CZ" dirty="0" err="1"/>
              <a:t>Pearson</a:t>
            </a:r>
            <a:r>
              <a:rPr lang="cs-CZ" dirty="0"/>
              <a:t>.</a:t>
            </a:r>
          </a:p>
          <a:p>
            <a:r>
              <a:rPr lang="cs-CZ" dirty="0" err="1"/>
              <a:t>Casida</a:t>
            </a:r>
            <a:r>
              <a:rPr lang="cs-CZ" dirty="0"/>
              <a:t>, J., </a:t>
            </a:r>
            <a:r>
              <a:rPr lang="cs-CZ" dirty="0" err="1"/>
              <a:t>Parker</a:t>
            </a:r>
            <a:r>
              <a:rPr lang="cs-CZ" dirty="0"/>
              <a:t>, J. 2011. </a:t>
            </a:r>
            <a:r>
              <a:rPr lang="cs-CZ" i="1" dirty="0" err="1"/>
              <a:t>Staff</a:t>
            </a:r>
            <a:r>
              <a:rPr lang="cs-CZ" i="1" dirty="0"/>
              <a:t> </a:t>
            </a:r>
            <a:r>
              <a:rPr lang="cs-CZ" i="1" dirty="0" err="1"/>
              <a:t>nurse</a:t>
            </a:r>
            <a:r>
              <a:rPr lang="cs-CZ" i="1" dirty="0"/>
              <a:t> </a:t>
            </a:r>
            <a:r>
              <a:rPr lang="cs-CZ" i="1" dirty="0" err="1"/>
              <a:t>perceptions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nurse</a:t>
            </a:r>
            <a:r>
              <a:rPr lang="cs-CZ" i="1" dirty="0"/>
              <a:t> </a:t>
            </a:r>
            <a:r>
              <a:rPr lang="cs-CZ" i="1" dirty="0" err="1"/>
              <a:t>manager</a:t>
            </a:r>
            <a:r>
              <a:rPr lang="cs-CZ" i="1" dirty="0"/>
              <a:t> </a:t>
            </a:r>
            <a:r>
              <a:rPr lang="cs-CZ" i="1" dirty="0" err="1"/>
              <a:t>leadership</a:t>
            </a:r>
            <a:r>
              <a:rPr lang="cs-CZ" i="1" dirty="0"/>
              <a:t> </a:t>
            </a:r>
            <a:r>
              <a:rPr lang="cs-CZ" i="1" dirty="0" err="1"/>
              <a:t>styles</a:t>
            </a:r>
            <a:r>
              <a:rPr lang="cs-CZ" i="1" dirty="0"/>
              <a:t> and </a:t>
            </a:r>
            <a:r>
              <a:rPr lang="cs-CZ" i="1" dirty="0" err="1"/>
              <a:t>outcomes</a:t>
            </a:r>
            <a:r>
              <a:rPr lang="cs-CZ" i="1" dirty="0"/>
              <a:t>. </a:t>
            </a:r>
            <a:r>
              <a:rPr lang="cs-CZ" dirty="0" err="1"/>
              <a:t>Journal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Nursing</a:t>
            </a:r>
            <a:r>
              <a:rPr lang="cs-CZ" dirty="0"/>
              <a:t> Management 19(4): 478-486. </a:t>
            </a:r>
          </a:p>
          <a:p>
            <a:r>
              <a:rPr lang="cs-CZ" dirty="0" err="1"/>
              <a:t>Crainer</a:t>
            </a:r>
            <a:r>
              <a:rPr lang="cs-CZ" dirty="0"/>
              <a:t>, S. 2000. </a:t>
            </a:r>
            <a:r>
              <a:rPr lang="cs-CZ" i="1" dirty="0"/>
              <a:t>Moderní management. Základní myšlenkové směry. </a:t>
            </a:r>
            <a:r>
              <a:rPr lang="cs-CZ" dirty="0"/>
              <a:t>Praha: Management </a:t>
            </a:r>
            <a:r>
              <a:rPr lang="cs-CZ" dirty="0" err="1"/>
              <a:t>Press</a:t>
            </a:r>
            <a:r>
              <a:rPr lang="cs-CZ" dirty="0"/>
              <a:t>.</a:t>
            </a:r>
          </a:p>
          <a:p>
            <a:r>
              <a:rPr lang="cs-CZ" dirty="0" err="1"/>
              <a:t>Cummings</a:t>
            </a:r>
            <a:r>
              <a:rPr lang="cs-CZ" dirty="0"/>
              <a:t>, G., </a:t>
            </a:r>
            <a:r>
              <a:rPr lang="cs-CZ" dirty="0" err="1"/>
              <a:t>Midodzi</a:t>
            </a:r>
            <a:r>
              <a:rPr lang="cs-CZ" dirty="0"/>
              <a:t>, W. G., </a:t>
            </a:r>
            <a:r>
              <a:rPr lang="cs-CZ" dirty="0" err="1"/>
              <a:t>Wong</a:t>
            </a:r>
            <a:r>
              <a:rPr lang="cs-CZ" dirty="0"/>
              <a:t>, C. A. 2010.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making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a </a:t>
            </a:r>
            <a:r>
              <a:rPr lang="cs-CZ" i="1" dirty="0" err="1"/>
              <a:t>nurse</a:t>
            </a:r>
            <a:r>
              <a:rPr lang="cs-CZ" i="1" dirty="0"/>
              <a:t> </a:t>
            </a:r>
            <a:r>
              <a:rPr lang="cs-CZ" i="1" dirty="0" err="1"/>
              <a:t>manager</a:t>
            </a:r>
            <a:r>
              <a:rPr lang="cs-CZ" i="1" dirty="0"/>
              <a:t>: </a:t>
            </a:r>
            <a:r>
              <a:rPr lang="cs-CZ" i="1" dirty="0" err="1"/>
              <a:t>The</a:t>
            </a:r>
            <a:r>
              <a:rPr lang="cs-CZ" i="1" dirty="0"/>
              <a:t> role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experiential</a:t>
            </a:r>
            <a:r>
              <a:rPr lang="cs-CZ" i="1" dirty="0"/>
              <a:t> </a:t>
            </a:r>
            <a:r>
              <a:rPr lang="cs-CZ" i="1" dirty="0" err="1"/>
              <a:t>learning</a:t>
            </a:r>
            <a:r>
              <a:rPr lang="cs-CZ" i="1" dirty="0"/>
              <a:t> in </a:t>
            </a:r>
            <a:r>
              <a:rPr lang="cs-CZ" i="1" dirty="0" err="1"/>
              <a:t>leadersip</a:t>
            </a:r>
            <a:r>
              <a:rPr lang="cs-CZ" i="1" dirty="0"/>
              <a:t> </a:t>
            </a:r>
            <a:r>
              <a:rPr lang="cs-CZ" i="1" dirty="0" err="1"/>
              <a:t>development</a:t>
            </a:r>
            <a:r>
              <a:rPr lang="cs-CZ" i="1" dirty="0"/>
              <a:t>. </a:t>
            </a:r>
            <a:r>
              <a:rPr lang="cs-CZ" dirty="0" err="1"/>
              <a:t>Journal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Nursing</a:t>
            </a:r>
            <a:r>
              <a:rPr lang="cs-CZ" dirty="0"/>
              <a:t> Management 18(4): 440-447.</a:t>
            </a:r>
          </a:p>
          <a:p>
            <a:r>
              <a:rPr lang="cs-CZ" dirty="0" err="1"/>
              <a:t>Drucker</a:t>
            </a:r>
            <a:r>
              <a:rPr lang="cs-CZ" dirty="0"/>
              <a:t>, P. F. 2002. </a:t>
            </a:r>
            <a:r>
              <a:rPr lang="cs-CZ" i="1" dirty="0"/>
              <a:t>To nejdůležitější z </a:t>
            </a:r>
            <a:r>
              <a:rPr lang="cs-CZ" i="1" dirty="0" err="1"/>
              <a:t>Druckera</a:t>
            </a:r>
            <a:r>
              <a:rPr lang="cs-CZ" i="1" dirty="0"/>
              <a:t> v jednom svazku. </a:t>
            </a:r>
            <a:r>
              <a:rPr lang="cs-CZ" dirty="0"/>
              <a:t>Praha: Management </a:t>
            </a:r>
            <a:r>
              <a:rPr lang="cs-CZ" dirty="0" err="1"/>
              <a:t>Press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7433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/>
              <a:t>Fairhurst</a:t>
            </a:r>
            <a:r>
              <a:rPr lang="cs-CZ" dirty="0"/>
              <a:t>, G. T. 2007. </a:t>
            </a:r>
            <a:r>
              <a:rPr lang="cs-CZ" i="1" dirty="0" err="1"/>
              <a:t>Discursive</a:t>
            </a:r>
            <a:r>
              <a:rPr lang="cs-CZ" i="1" dirty="0"/>
              <a:t> </a:t>
            </a:r>
            <a:r>
              <a:rPr lang="cs-CZ" i="1" dirty="0" err="1"/>
              <a:t>Leadership</a:t>
            </a:r>
            <a:r>
              <a:rPr lang="cs-CZ" i="1" dirty="0"/>
              <a:t>: In </a:t>
            </a:r>
            <a:r>
              <a:rPr lang="cs-CZ" i="1" dirty="0" err="1"/>
              <a:t>Conversation</a:t>
            </a:r>
            <a:r>
              <a:rPr lang="cs-CZ" i="1" dirty="0"/>
              <a:t> </a:t>
            </a:r>
            <a:r>
              <a:rPr lang="cs-CZ" i="1" dirty="0" err="1"/>
              <a:t>with</a:t>
            </a:r>
            <a:r>
              <a:rPr lang="cs-CZ" i="1" dirty="0"/>
              <a:t> </a:t>
            </a:r>
            <a:r>
              <a:rPr lang="cs-CZ" i="1" dirty="0" err="1"/>
              <a:t>Leadership</a:t>
            </a:r>
            <a:r>
              <a:rPr lang="cs-CZ" i="1" dirty="0"/>
              <a:t> Psychology. </a:t>
            </a:r>
            <a:r>
              <a:rPr lang="cs-CZ" dirty="0" err="1"/>
              <a:t>Thousand</a:t>
            </a:r>
            <a:r>
              <a:rPr lang="cs-CZ" dirty="0"/>
              <a:t> </a:t>
            </a:r>
            <a:r>
              <a:rPr lang="cs-CZ" dirty="0" err="1"/>
              <a:t>Oaks</a:t>
            </a:r>
            <a:r>
              <a:rPr lang="cs-CZ" dirty="0"/>
              <a:t>, CA: </a:t>
            </a:r>
            <a:r>
              <a:rPr lang="cs-CZ" dirty="0" err="1"/>
              <a:t>Sage</a:t>
            </a:r>
            <a:r>
              <a:rPr lang="cs-CZ" dirty="0"/>
              <a:t>.</a:t>
            </a:r>
          </a:p>
          <a:p>
            <a:r>
              <a:rPr lang="cs-CZ" dirty="0" err="1"/>
              <a:t>Fulop</a:t>
            </a:r>
            <a:r>
              <a:rPr lang="cs-CZ" dirty="0"/>
              <a:t>, L., </a:t>
            </a:r>
            <a:r>
              <a:rPr lang="cs-CZ" dirty="0" err="1"/>
              <a:t>Linstead</a:t>
            </a:r>
            <a:r>
              <a:rPr lang="cs-CZ" dirty="0"/>
              <a:t>, S. 2009. </a:t>
            </a:r>
            <a:r>
              <a:rPr lang="cs-CZ" i="1" dirty="0" err="1"/>
              <a:t>Management&amp;Organization</a:t>
            </a:r>
            <a:r>
              <a:rPr lang="cs-CZ" i="1" dirty="0"/>
              <a:t> a </a:t>
            </a:r>
            <a:r>
              <a:rPr lang="cs-CZ" i="1" dirty="0" err="1"/>
              <a:t>critical</a:t>
            </a:r>
            <a:r>
              <a:rPr lang="cs-CZ" i="1" dirty="0"/>
              <a:t> text. 2nd </a:t>
            </a:r>
            <a:r>
              <a:rPr lang="cs-CZ" i="1" dirty="0" err="1"/>
              <a:t>edition</a:t>
            </a:r>
            <a:r>
              <a:rPr lang="cs-CZ" i="1" dirty="0"/>
              <a:t>. </a:t>
            </a:r>
            <a:r>
              <a:rPr lang="cs-CZ" dirty="0" err="1"/>
              <a:t>Basingstoke</a:t>
            </a:r>
            <a:r>
              <a:rPr lang="cs-CZ" dirty="0"/>
              <a:t>: </a:t>
            </a:r>
            <a:r>
              <a:rPr lang="cs-CZ" dirty="0" err="1"/>
              <a:t>Palgrave</a:t>
            </a:r>
            <a:r>
              <a:rPr lang="cs-CZ" dirty="0"/>
              <a:t> </a:t>
            </a:r>
            <a:r>
              <a:rPr lang="cs-CZ" dirty="0" err="1"/>
              <a:t>Macmillan</a:t>
            </a:r>
            <a:r>
              <a:rPr lang="cs-CZ" dirty="0"/>
              <a:t>.</a:t>
            </a:r>
          </a:p>
          <a:p>
            <a:r>
              <a:rPr lang="cs-CZ" dirty="0" err="1"/>
              <a:t>Grint</a:t>
            </a:r>
            <a:r>
              <a:rPr lang="cs-CZ" dirty="0"/>
              <a:t>, K. 2000: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Arts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Leadership</a:t>
            </a:r>
            <a:r>
              <a:rPr lang="cs-CZ" i="1" dirty="0"/>
              <a:t>. </a:t>
            </a:r>
            <a:r>
              <a:rPr lang="cs-CZ" dirty="0"/>
              <a:t>Oxford:</a:t>
            </a:r>
            <a:r>
              <a:rPr lang="cs-CZ" i="1" dirty="0"/>
              <a:t> </a:t>
            </a:r>
            <a:r>
              <a:rPr lang="cs-CZ" dirty="0"/>
              <a:t>Oxford University </a:t>
            </a:r>
            <a:r>
              <a:rPr lang="cs-CZ" dirty="0" err="1"/>
              <a:t>Press</a:t>
            </a:r>
            <a:r>
              <a:rPr lang="cs-CZ" dirty="0"/>
              <a:t>.</a:t>
            </a:r>
          </a:p>
          <a:p>
            <a:r>
              <a:rPr lang="cs-CZ" dirty="0" err="1"/>
              <a:t>Healthcare</a:t>
            </a:r>
            <a:r>
              <a:rPr lang="cs-CZ" dirty="0"/>
              <a:t> </a:t>
            </a:r>
            <a:r>
              <a:rPr lang="cs-CZ" dirty="0" err="1"/>
              <a:t>Leadership</a:t>
            </a:r>
            <a:r>
              <a:rPr lang="cs-CZ" dirty="0"/>
              <a:t> </a:t>
            </a:r>
            <a:r>
              <a:rPr lang="cs-CZ" dirty="0" err="1"/>
              <a:t>Alliance</a:t>
            </a:r>
            <a:r>
              <a:rPr lang="cs-CZ" dirty="0"/>
              <a:t> </a:t>
            </a:r>
            <a:r>
              <a:rPr lang="cs-CZ" dirty="0" err="1"/>
              <a:t>Competency</a:t>
            </a:r>
            <a:r>
              <a:rPr lang="cs-CZ" dirty="0"/>
              <a:t> </a:t>
            </a:r>
            <a:r>
              <a:rPr lang="cs-CZ" dirty="0" err="1"/>
              <a:t>Directory</a:t>
            </a:r>
            <a:r>
              <a:rPr lang="cs-CZ" dirty="0"/>
              <a:t>. 2017. Dostupné z</a:t>
            </a:r>
            <a:r>
              <a:rPr lang="cs-CZ" dirty="0">
                <a:hlinkClick r:id="rId2"/>
              </a:rPr>
              <a:t> </a:t>
            </a:r>
            <a:r>
              <a:rPr lang="cs-CZ" u="sng" dirty="0" err="1">
                <a:hlinkClick r:id="rId2"/>
              </a:rPr>
              <a:t>Overview</a:t>
            </a:r>
            <a:r>
              <a:rPr lang="cs-CZ" u="sng" dirty="0">
                <a:hlinkClick r:id="rId2"/>
              </a:rPr>
              <a:t> </a:t>
            </a:r>
            <a:r>
              <a:rPr lang="cs-CZ" u="sng" dirty="0" err="1">
                <a:hlinkClick r:id="rId2"/>
              </a:rPr>
              <a:t>of</a:t>
            </a:r>
            <a:r>
              <a:rPr lang="cs-CZ" u="sng" dirty="0">
                <a:hlinkClick r:id="rId2"/>
              </a:rPr>
              <a:t> </a:t>
            </a:r>
            <a:r>
              <a:rPr lang="cs-CZ" u="sng" dirty="0" err="1">
                <a:hlinkClick r:id="rId2"/>
              </a:rPr>
              <a:t>the</a:t>
            </a:r>
            <a:r>
              <a:rPr lang="cs-CZ" u="sng" dirty="0">
                <a:hlinkClick r:id="rId2"/>
              </a:rPr>
              <a:t> HLA </a:t>
            </a:r>
            <a:r>
              <a:rPr lang="cs-CZ" u="sng" dirty="0" err="1">
                <a:hlinkClick r:id="rId2"/>
              </a:rPr>
              <a:t>Competency</a:t>
            </a:r>
            <a:r>
              <a:rPr lang="cs-CZ" u="sng" dirty="0">
                <a:hlinkClick r:id="rId2"/>
              </a:rPr>
              <a:t> Directory.pdf (healthcareleadershipalliance.org</a:t>
            </a:r>
            <a:r>
              <a:rPr lang="cs-CZ" u="sng" dirty="0" smtClean="0">
                <a:hlinkClick r:id="rId2"/>
              </a:rPr>
              <a:t>)</a:t>
            </a:r>
            <a:endParaRPr lang="cs-CZ" dirty="0" smtClean="0"/>
          </a:p>
          <a:p>
            <a:r>
              <a:rPr lang="cs-CZ" dirty="0" err="1" smtClean="0"/>
              <a:t>Hutchinson</a:t>
            </a:r>
            <a:r>
              <a:rPr lang="cs-CZ" dirty="0"/>
              <a:t>, S., </a:t>
            </a:r>
            <a:r>
              <a:rPr lang="cs-CZ" dirty="0" err="1"/>
              <a:t>Purcell</a:t>
            </a:r>
            <a:r>
              <a:rPr lang="cs-CZ" dirty="0"/>
              <a:t>, J. 2010. </a:t>
            </a:r>
            <a:r>
              <a:rPr lang="cs-CZ" i="1" dirty="0" err="1"/>
              <a:t>Managing</a:t>
            </a:r>
            <a:r>
              <a:rPr lang="cs-CZ" i="1" dirty="0"/>
              <a:t> </a:t>
            </a:r>
            <a:r>
              <a:rPr lang="cs-CZ" i="1" dirty="0" err="1"/>
              <a:t>ward</a:t>
            </a:r>
            <a:r>
              <a:rPr lang="cs-CZ" i="1" dirty="0"/>
              <a:t> </a:t>
            </a:r>
            <a:r>
              <a:rPr lang="cs-CZ" i="1" dirty="0" err="1"/>
              <a:t>managers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roles</a:t>
            </a:r>
            <a:r>
              <a:rPr lang="cs-CZ" i="1" dirty="0"/>
              <a:t> in HRM in </a:t>
            </a:r>
            <a:r>
              <a:rPr lang="cs-CZ" i="1" dirty="0" err="1"/>
              <a:t>the</a:t>
            </a:r>
            <a:r>
              <a:rPr lang="cs-CZ" i="1" dirty="0"/>
              <a:t> NHS: </a:t>
            </a:r>
            <a:r>
              <a:rPr lang="cs-CZ" i="1" dirty="0" err="1"/>
              <a:t>Overworked</a:t>
            </a:r>
            <a:r>
              <a:rPr lang="cs-CZ" i="1" dirty="0"/>
              <a:t> and </a:t>
            </a:r>
            <a:r>
              <a:rPr lang="cs-CZ" i="1" dirty="0" err="1"/>
              <a:t>underresourced</a:t>
            </a:r>
            <a:r>
              <a:rPr lang="cs-CZ" i="1" dirty="0"/>
              <a:t>.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Resource</a:t>
            </a:r>
            <a:r>
              <a:rPr lang="cs-CZ" dirty="0"/>
              <a:t> Management </a:t>
            </a:r>
            <a:r>
              <a:rPr lang="cs-CZ" dirty="0" err="1"/>
              <a:t>Journal</a:t>
            </a:r>
            <a:r>
              <a:rPr lang="cs-CZ" dirty="0"/>
              <a:t> 20(4): 357-374.</a:t>
            </a:r>
          </a:p>
          <a:p>
            <a:r>
              <a:rPr lang="cs-CZ" dirty="0" err="1"/>
              <a:t>Jasper</a:t>
            </a:r>
            <a:r>
              <a:rPr lang="cs-CZ" dirty="0"/>
              <a:t>, M., </a:t>
            </a:r>
            <a:r>
              <a:rPr lang="cs-CZ" dirty="0" err="1"/>
              <a:t>Crossan</a:t>
            </a:r>
            <a:r>
              <a:rPr lang="cs-CZ" dirty="0"/>
              <a:t>, F. 2012. </a:t>
            </a:r>
            <a:r>
              <a:rPr lang="cs-CZ" i="1" dirty="0" err="1"/>
              <a:t>What</a:t>
            </a:r>
            <a:r>
              <a:rPr lang="cs-CZ" i="1" dirty="0"/>
              <a:t> </a:t>
            </a:r>
            <a:r>
              <a:rPr lang="cs-CZ" i="1" dirty="0" err="1"/>
              <a:t>is</a:t>
            </a:r>
            <a:r>
              <a:rPr lang="cs-CZ" i="1" dirty="0"/>
              <a:t> </a:t>
            </a:r>
            <a:r>
              <a:rPr lang="cs-CZ" i="1" dirty="0" err="1"/>
              <a:t>strategic</a:t>
            </a:r>
            <a:r>
              <a:rPr lang="cs-CZ" i="1" dirty="0"/>
              <a:t> management? </a:t>
            </a:r>
            <a:r>
              <a:rPr lang="cs-CZ" dirty="0" err="1"/>
              <a:t>Journal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Nursing</a:t>
            </a:r>
            <a:r>
              <a:rPr lang="cs-CZ" dirty="0"/>
              <a:t> Management 20(7): 838-846.</a:t>
            </a:r>
          </a:p>
          <a:p>
            <a:r>
              <a:rPr lang="cs-CZ" dirty="0" err="1"/>
              <a:t>Kantanen</a:t>
            </a:r>
            <a:r>
              <a:rPr lang="cs-CZ" dirty="0"/>
              <a:t>, K,, </a:t>
            </a:r>
            <a:r>
              <a:rPr lang="cs-CZ" dirty="0" err="1"/>
              <a:t>Kaunonen</a:t>
            </a:r>
            <a:r>
              <a:rPr lang="cs-CZ" dirty="0"/>
              <a:t>, M., </a:t>
            </a:r>
            <a:r>
              <a:rPr lang="cs-CZ" dirty="0" err="1"/>
              <a:t>Helminen</a:t>
            </a:r>
            <a:r>
              <a:rPr lang="cs-CZ" dirty="0"/>
              <a:t>, M. Et al. 2017. </a:t>
            </a:r>
            <a:r>
              <a:rPr lang="cs-CZ" i="1" dirty="0"/>
              <a:t>A </a:t>
            </a:r>
            <a:r>
              <a:rPr lang="cs-CZ" i="1" dirty="0" smtClean="0"/>
              <a:t>ch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5427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Literatura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/>
              <a:t>Kotter</a:t>
            </a:r>
            <a:r>
              <a:rPr lang="cs-CZ" dirty="0"/>
              <a:t>, J. P. 2008. </a:t>
            </a:r>
            <a:r>
              <a:rPr lang="cs-CZ" i="1" dirty="0"/>
              <a:t>Vedení procesu změny. Osm kroků úspěšné transformace podniku v turbulentní ekonomice. </a:t>
            </a:r>
            <a:r>
              <a:rPr lang="cs-CZ" dirty="0"/>
              <a:t>Praha: Management </a:t>
            </a:r>
            <a:r>
              <a:rPr lang="cs-CZ" dirty="0" err="1"/>
              <a:t>Press</a:t>
            </a:r>
            <a:r>
              <a:rPr lang="cs-CZ" dirty="0"/>
              <a:t>.</a:t>
            </a:r>
          </a:p>
          <a:p>
            <a:r>
              <a:rPr lang="cs-CZ" dirty="0" err="1"/>
              <a:t>Likert</a:t>
            </a:r>
            <a:r>
              <a:rPr lang="cs-CZ" dirty="0"/>
              <a:t>, R. 1967.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Human</a:t>
            </a:r>
            <a:r>
              <a:rPr lang="cs-CZ" i="1" dirty="0"/>
              <a:t> </a:t>
            </a:r>
            <a:r>
              <a:rPr lang="cs-CZ" i="1" dirty="0" err="1"/>
              <a:t>Organizations</a:t>
            </a:r>
            <a:r>
              <a:rPr lang="cs-CZ" i="1" dirty="0"/>
              <a:t>: </a:t>
            </a:r>
            <a:r>
              <a:rPr lang="cs-CZ" i="1" dirty="0" err="1"/>
              <a:t>Its</a:t>
            </a:r>
            <a:r>
              <a:rPr lang="cs-CZ" i="1" dirty="0"/>
              <a:t> Management and </a:t>
            </a:r>
            <a:r>
              <a:rPr lang="cs-CZ" i="1" dirty="0" err="1"/>
              <a:t>Values</a:t>
            </a:r>
            <a:r>
              <a:rPr lang="cs-CZ" i="1" dirty="0"/>
              <a:t>.</a:t>
            </a:r>
            <a:r>
              <a:rPr lang="cs-CZ" dirty="0"/>
              <a:t> New York: </a:t>
            </a:r>
            <a:r>
              <a:rPr lang="cs-CZ" dirty="0" err="1"/>
              <a:t>McGraw-Hill</a:t>
            </a:r>
            <a:r>
              <a:rPr lang="cs-CZ" dirty="0"/>
              <a:t>.</a:t>
            </a:r>
          </a:p>
          <a:p>
            <a:r>
              <a:rPr lang="cs-CZ" dirty="0" err="1"/>
              <a:t>Mintzberg</a:t>
            </a:r>
            <a:r>
              <a:rPr lang="cs-CZ" dirty="0"/>
              <a:t>, H. 2009. </a:t>
            </a:r>
            <a:r>
              <a:rPr lang="cs-CZ" i="1" dirty="0" err="1"/>
              <a:t>Managing</a:t>
            </a:r>
            <a:r>
              <a:rPr lang="cs-CZ" i="1" dirty="0"/>
              <a:t>. </a:t>
            </a:r>
            <a:r>
              <a:rPr lang="cs-CZ" dirty="0" err="1"/>
              <a:t>Harlow</a:t>
            </a:r>
            <a:r>
              <a:rPr lang="cs-CZ" dirty="0"/>
              <a:t>: Essex: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Times</a:t>
            </a:r>
            <a:r>
              <a:rPr lang="cs-CZ" dirty="0"/>
              <a:t> </a:t>
            </a:r>
            <a:r>
              <a:rPr lang="cs-CZ" dirty="0" err="1"/>
              <a:t>Prentice</a:t>
            </a:r>
            <a:r>
              <a:rPr lang="cs-CZ" dirty="0"/>
              <a:t> </a:t>
            </a:r>
            <a:r>
              <a:rPr lang="cs-CZ" dirty="0" err="1"/>
              <a:t>Hall</a:t>
            </a:r>
            <a:r>
              <a:rPr lang="cs-CZ" dirty="0"/>
              <a:t>.</a:t>
            </a:r>
          </a:p>
          <a:p>
            <a:r>
              <a:rPr lang="cs-CZ" dirty="0" err="1"/>
              <a:t>Pihlainen</a:t>
            </a:r>
            <a:r>
              <a:rPr lang="cs-CZ" dirty="0"/>
              <a:t>, V., </a:t>
            </a:r>
            <a:r>
              <a:rPr lang="cs-CZ" dirty="0" err="1"/>
              <a:t>Kivinen</a:t>
            </a:r>
            <a:r>
              <a:rPr lang="cs-CZ" dirty="0"/>
              <a:t>, T., </a:t>
            </a:r>
            <a:r>
              <a:rPr lang="cs-CZ" dirty="0" err="1"/>
              <a:t>Lammintakanen</a:t>
            </a:r>
            <a:r>
              <a:rPr lang="cs-CZ" dirty="0"/>
              <a:t>, J. 2016. </a:t>
            </a:r>
            <a:r>
              <a:rPr lang="cs-CZ" i="1" dirty="0"/>
              <a:t>Management and </a:t>
            </a:r>
            <a:r>
              <a:rPr lang="cs-CZ" i="1" dirty="0" err="1"/>
              <a:t>leadership</a:t>
            </a:r>
            <a:r>
              <a:rPr lang="cs-CZ" i="1" dirty="0"/>
              <a:t> </a:t>
            </a:r>
            <a:r>
              <a:rPr lang="cs-CZ" i="1" dirty="0" err="1"/>
              <a:t>competence</a:t>
            </a:r>
            <a:r>
              <a:rPr lang="cs-CZ" i="1" dirty="0"/>
              <a:t> in </a:t>
            </a:r>
            <a:r>
              <a:rPr lang="cs-CZ" i="1" dirty="0" err="1"/>
              <a:t>hospitals</a:t>
            </a:r>
            <a:r>
              <a:rPr lang="cs-CZ" i="1" dirty="0"/>
              <a:t>: a </a:t>
            </a:r>
            <a:r>
              <a:rPr lang="cs-CZ" i="1" dirty="0" err="1"/>
              <a:t>systematic</a:t>
            </a:r>
            <a:r>
              <a:rPr lang="cs-CZ" i="1" dirty="0"/>
              <a:t> </a:t>
            </a:r>
            <a:r>
              <a:rPr lang="cs-CZ" i="1" dirty="0" err="1"/>
              <a:t>literature</a:t>
            </a:r>
            <a:r>
              <a:rPr lang="cs-CZ" i="1" dirty="0"/>
              <a:t> </a:t>
            </a:r>
            <a:r>
              <a:rPr lang="cs-CZ" i="1" dirty="0" err="1"/>
              <a:t>review</a:t>
            </a:r>
            <a:r>
              <a:rPr lang="cs-CZ" i="1" dirty="0"/>
              <a:t>. </a:t>
            </a:r>
            <a:r>
              <a:rPr lang="cs-CZ" dirty="0" err="1"/>
              <a:t>Leadership</a:t>
            </a:r>
            <a:r>
              <a:rPr lang="cs-CZ" dirty="0"/>
              <a:t> in </a:t>
            </a:r>
            <a:r>
              <a:rPr lang="cs-CZ" dirty="0" err="1"/>
              <a:t>Health</a:t>
            </a:r>
            <a:r>
              <a:rPr lang="cs-CZ" dirty="0"/>
              <a:t> </a:t>
            </a:r>
            <a:r>
              <a:rPr lang="cs-CZ" dirty="0" err="1"/>
              <a:t>Services</a:t>
            </a:r>
            <a:r>
              <a:rPr lang="cs-CZ" dirty="0"/>
              <a:t>, Vol. 29 </a:t>
            </a:r>
            <a:r>
              <a:rPr lang="cs-CZ" dirty="0" err="1"/>
              <a:t>Issue</a:t>
            </a:r>
            <a:r>
              <a:rPr lang="cs-CZ" dirty="0"/>
              <a:t>: 1, pp. 95-110.</a:t>
            </a:r>
          </a:p>
          <a:p>
            <a:r>
              <a:rPr lang="cs-CZ" dirty="0" err="1"/>
              <a:t>Sadun</a:t>
            </a:r>
            <a:r>
              <a:rPr lang="cs-CZ" dirty="0"/>
              <a:t>, R., </a:t>
            </a:r>
            <a:r>
              <a:rPr lang="cs-CZ" dirty="0" err="1"/>
              <a:t>Bloom</a:t>
            </a:r>
            <a:r>
              <a:rPr lang="cs-CZ" dirty="0"/>
              <a:t>, N. a Van </a:t>
            </a:r>
            <a:r>
              <a:rPr lang="cs-CZ" dirty="0" err="1"/>
              <a:t>Reenen</a:t>
            </a:r>
            <a:r>
              <a:rPr lang="cs-CZ" dirty="0"/>
              <a:t>, J. 2017. </a:t>
            </a:r>
            <a:r>
              <a:rPr lang="cs-CZ" i="1" dirty="0" err="1"/>
              <a:t>Why</a:t>
            </a:r>
            <a:r>
              <a:rPr lang="cs-CZ" i="1" dirty="0"/>
              <a:t> do </a:t>
            </a:r>
            <a:r>
              <a:rPr lang="cs-CZ" i="1" dirty="0" err="1"/>
              <a:t>we</a:t>
            </a:r>
            <a:r>
              <a:rPr lang="cs-CZ" i="1" dirty="0"/>
              <a:t> </a:t>
            </a:r>
            <a:r>
              <a:rPr lang="cs-CZ" i="1" dirty="0" err="1"/>
              <a:t>undervalue</a:t>
            </a:r>
            <a:r>
              <a:rPr lang="cs-CZ" i="1" dirty="0"/>
              <a:t> </a:t>
            </a:r>
            <a:r>
              <a:rPr lang="cs-CZ" i="1" dirty="0" err="1"/>
              <a:t>competent</a:t>
            </a:r>
            <a:r>
              <a:rPr lang="cs-CZ" i="1" dirty="0"/>
              <a:t> management? </a:t>
            </a:r>
            <a:r>
              <a:rPr lang="cs-CZ" dirty="0"/>
              <a:t>Harvard Business </a:t>
            </a:r>
            <a:r>
              <a:rPr lang="cs-CZ" dirty="0" err="1"/>
              <a:t>Review</a:t>
            </a:r>
            <a:r>
              <a:rPr lang="cs-CZ" dirty="0"/>
              <a:t>, 95(5): 120-27.</a:t>
            </a:r>
          </a:p>
          <a:p>
            <a:r>
              <a:rPr lang="cs-CZ" dirty="0" err="1"/>
              <a:t>Stogdill</a:t>
            </a:r>
            <a:r>
              <a:rPr lang="cs-CZ" dirty="0"/>
              <a:t>, R. M. 1974. </a:t>
            </a:r>
            <a:r>
              <a:rPr lang="cs-CZ" i="1" dirty="0"/>
              <a:t>Handbook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Leadership</a:t>
            </a:r>
            <a:r>
              <a:rPr lang="cs-CZ" i="1" dirty="0"/>
              <a:t>: A </a:t>
            </a:r>
            <a:r>
              <a:rPr lang="cs-CZ" i="1" dirty="0" err="1"/>
              <a:t>Survey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Theory</a:t>
            </a:r>
            <a:r>
              <a:rPr lang="cs-CZ" i="1" dirty="0"/>
              <a:t> and </a:t>
            </a:r>
            <a:r>
              <a:rPr lang="cs-CZ" i="1" dirty="0" err="1"/>
              <a:t>Research</a:t>
            </a:r>
            <a:r>
              <a:rPr lang="cs-CZ" i="1" dirty="0"/>
              <a:t>. </a:t>
            </a:r>
            <a:r>
              <a:rPr lang="cs-CZ" dirty="0"/>
              <a:t>New York: Free </a:t>
            </a:r>
            <a:r>
              <a:rPr lang="cs-CZ" dirty="0" err="1"/>
              <a:t>Press</a:t>
            </a:r>
            <a:r>
              <a:rPr lang="cs-CZ" dirty="0"/>
              <a:t>.</a:t>
            </a:r>
          </a:p>
          <a:p>
            <a:r>
              <a:rPr lang="cs-CZ" dirty="0" err="1"/>
              <a:t>Westphal</a:t>
            </a:r>
            <a:r>
              <a:rPr lang="cs-CZ" dirty="0"/>
              <a:t>, J. A. 2012. </a:t>
            </a:r>
            <a:r>
              <a:rPr lang="cs-CZ" i="1" dirty="0" err="1"/>
              <a:t>Characteristics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nurse</a:t>
            </a:r>
            <a:r>
              <a:rPr lang="cs-CZ" i="1" dirty="0"/>
              <a:t> </a:t>
            </a:r>
            <a:r>
              <a:rPr lang="cs-CZ" i="1" dirty="0" err="1"/>
              <a:t>leaders</a:t>
            </a:r>
            <a:r>
              <a:rPr lang="cs-CZ" i="1" dirty="0"/>
              <a:t> in </a:t>
            </a:r>
            <a:r>
              <a:rPr lang="cs-CZ" i="1" dirty="0" err="1"/>
              <a:t>hospitals</a:t>
            </a:r>
            <a:r>
              <a:rPr lang="cs-CZ" i="1" dirty="0"/>
              <a:t> in </a:t>
            </a:r>
            <a:r>
              <a:rPr lang="cs-CZ" i="1" dirty="0" err="1"/>
              <a:t>the</a:t>
            </a:r>
            <a:r>
              <a:rPr lang="cs-CZ" i="1" dirty="0"/>
              <a:t> USA </a:t>
            </a:r>
            <a:r>
              <a:rPr lang="cs-CZ" i="1" dirty="0" err="1"/>
              <a:t>from</a:t>
            </a:r>
            <a:r>
              <a:rPr lang="cs-CZ" i="1" dirty="0"/>
              <a:t> 1992 to 2008. </a:t>
            </a:r>
            <a:r>
              <a:rPr lang="cs-CZ" dirty="0" err="1"/>
              <a:t>Journal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Nursing</a:t>
            </a:r>
            <a:r>
              <a:rPr lang="cs-CZ" dirty="0"/>
              <a:t> Management, 20(7): </a:t>
            </a:r>
            <a:r>
              <a:rPr lang="cs-CZ" dirty="0" smtClean="0"/>
              <a:t>928-937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251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Komponenty Vedení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jedná se o </a:t>
            </a:r>
            <a:r>
              <a:rPr lang="cs-CZ" u="sng" dirty="0"/>
              <a:t>interpersonální proces</a:t>
            </a:r>
            <a:r>
              <a:rPr lang="cs-CZ" dirty="0"/>
              <a:t>, ve kterém se jedinec snaží ovlivnit chování druhých,</a:t>
            </a:r>
          </a:p>
          <a:p>
            <a:pPr lvl="0"/>
            <a:r>
              <a:rPr lang="cs-CZ" dirty="0"/>
              <a:t>odehrává se v určitém </a:t>
            </a:r>
            <a:r>
              <a:rPr lang="cs-CZ" u="sng" dirty="0"/>
              <a:t>sociálním kontextu</a:t>
            </a:r>
            <a:r>
              <a:rPr lang="cs-CZ" dirty="0"/>
              <a:t>, ve kterém jsou členové skupiny vůči vůdci v pozici podřízených nebo následovníků, </a:t>
            </a:r>
          </a:p>
          <a:p>
            <a:r>
              <a:rPr lang="cs-CZ" dirty="0"/>
              <a:t>identifikuje </a:t>
            </a:r>
            <a:r>
              <a:rPr lang="cs-CZ" u="sng" dirty="0"/>
              <a:t>kritérium</a:t>
            </a:r>
            <a:r>
              <a:rPr lang="cs-CZ" dirty="0"/>
              <a:t>, s jehož pomocí lze měřit jeho efektivitu, a tím kritériem je </a:t>
            </a:r>
            <a:r>
              <a:rPr lang="cs-CZ" u="sng" dirty="0"/>
              <a:t>dosažení cíle</a:t>
            </a:r>
            <a:r>
              <a:rPr lang="cs-CZ" dirty="0" smtClean="0"/>
              <a:t>.</a:t>
            </a:r>
          </a:p>
          <a:p>
            <a:pPr marL="3657600" lvl="8" indent="0">
              <a:buNone/>
            </a:pPr>
            <a:r>
              <a:rPr lang="cs-CZ" sz="2000" dirty="0" err="1" smtClean="0"/>
              <a:t>Buchanan</a:t>
            </a:r>
            <a:r>
              <a:rPr lang="cs-CZ" sz="2000" dirty="0" smtClean="0"/>
              <a:t> </a:t>
            </a:r>
            <a:r>
              <a:rPr lang="cs-CZ" sz="2000" dirty="0"/>
              <a:t>a </a:t>
            </a:r>
            <a:r>
              <a:rPr lang="cs-CZ" sz="2000" dirty="0" err="1" smtClean="0"/>
              <a:t>Huczynski</a:t>
            </a:r>
            <a:r>
              <a:rPr lang="cs-CZ" sz="2000" dirty="0" smtClean="0"/>
              <a:t> </a:t>
            </a:r>
            <a:r>
              <a:rPr lang="cs-CZ" sz="2000" dirty="0"/>
              <a:t>(2019) </a:t>
            </a:r>
            <a:endParaRPr lang="en-GB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355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Styly vedení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autoritativně </a:t>
            </a:r>
            <a:r>
              <a:rPr lang="cs-CZ" dirty="0" smtClean="0"/>
              <a:t>mocenský styl, </a:t>
            </a:r>
            <a:r>
              <a:rPr lang="cs-CZ" dirty="0"/>
              <a:t>jež charakterizuje vysoká orientace na úkol a nízká orientace na </a:t>
            </a:r>
            <a:r>
              <a:rPr lang="cs-CZ" dirty="0" smtClean="0"/>
              <a:t>lidi</a:t>
            </a:r>
          </a:p>
          <a:p>
            <a:r>
              <a:rPr lang="cs-CZ" dirty="0" smtClean="0"/>
              <a:t>participativně </a:t>
            </a:r>
            <a:r>
              <a:rPr lang="cs-CZ" dirty="0"/>
              <a:t>odborný styl, který kombinuje vysokou orientaci jak na plnění úkolů, tak na lidi, kteří za tento proces </a:t>
            </a:r>
            <a:r>
              <a:rPr lang="cs-CZ" dirty="0" smtClean="0"/>
              <a:t>odpovídají</a:t>
            </a:r>
          </a:p>
          <a:p>
            <a:pPr marL="0" indent="0">
              <a:buNone/>
            </a:pPr>
            <a:r>
              <a:rPr lang="cs-CZ" dirty="0" smtClean="0"/>
              <a:t>					</a:t>
            </a:r>
            <a:r>
              <a:rPr lang="cs-CZ" dirty="0" err="1" smtClean="0"/>
              <a:t>Likert</a:t>
            </a:r>
            <a:r>
              <a:rPr lang="cs-CZ" dirty="0" smtClean="0"/>
              <a:t> </a:t>
            </a:r>
            <a:r>
              <a:rPr lang="cs-CZ" dirty="0"/>
              <a:t>(1967) nebo Blake a </a:t>
            </a:r>
            <a:r>
              <a:rPr lang="cs-CZ" dirty="0" err="1"/>
              <a:t>Mountonová</a:t>
            </a:r>
            <a:r>
              <a:rPr lang="cs-CZ" dirty="0"/>
              <a:t> (1985)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554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Podmínka vedení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</a:t>
            </a:r>
            <a:r>
              <a:rPr lang="cs-CZ" dirty="0" smtClean="0"/>
              <a:t>ůdcovství </a:t>
            </a:r>
            <a:r>
              <a:rPr lang="cs-CZ" dirty="0"/>
              <a:t>každého jedince vychází z jeho schopnosti </a:t>
            </a:r>
            <a:r>
              <a:rPr lang="cs-CZ" u="sng" dirty="0"/>
              <a:t>vést sebe sama</a:t>
            </a:r>
            <a:r>
              <a:rPr lang="cs-CZ" dirty="0"/>
              <a:t>. </a:t>
            </a:r>
            <a:r>
              <a:rPr lang="cs-CZ" dirty="0" smtClean="0"/>
              <a:t> </a:t>
            </a:r>
            <a:r>
              <a:rPr lang="cs-CZ" dirty="0" err="1" smtClean="0"/>
              <a:t>Crainer</a:t>
            </a:r>
            <a:r>
              <a:rPr lang="cs-CZ" dirty="0" smtClean="0"/>
              <a:t> (2000)</a:t>
            </a:r>
          </a:p>
          <a:p>
            <a:r>
              <a:rPr lang="cs-CZ" dirty="0" err="1" smtClean="0"/>
              <a:t>Drucker</a:t>
            </a:r>
            <a:r>
              <a:rPr lang="cs-CZ" dirty="0" smtClean="0"/>
              <a:t> </a:t>
            </a:r>
            <a:r>
              <a:rPr lang="cs-CZ" dirty="0"/>
              <a:t>(2002: 226-229) </a:t>
            </a:r>
            <a:r>
              <a:rPr lang="cs-CZ" dirty="0" smtClean="0"/>
              <a:t>- </a:t>
            </a:r>
            <a:r>
              <a:rPr lang="cs-CZ" dirty="0"/>
              <a:t>nejde o kouzlo osobnosti ani o soubor osobnostních rysů. Základem vůdcovství je: „Důkladné promyšlení </a:t>
            </a:r>
            <a:r>
              <a:rPr lang="cs-CZ" u="sng" dirty="0"/>
              <a:t>poslání</a:t>
            </a:r>
            <a:r>
              <a:rPr lang="cs-CZ" dirty="0"/>
              <a:t>, jeho definování a jeho jasné a viditelné vyhlášení. Vůdčí osobnost vytyčuje </a:t>
            </a:r>
            <a:r>
              <a:rPr lang="cs-CZ" u="sng" dirty="0"/>
              <a:t>cíle</a:t>
            </a:r>
            <a:r>
              <a:rPr lang="cs-CZ" dirty="0"/>
              <a:t>, stanovuje </a:t>
            </a:r>
            <a:r>
              <a:rPr lang="cs-CZ" u="sng" dirty="0"/>
              <a:t>priority </a:t>
            </a:r>
            <a:r>
              <a:rPr lang="cs-CZ" dirty="0"/>
              <a:t>a vyhlašuje a udržuje </a:t>
            </a:r>
            <a:r>
              <a:rPr lang="cs-CZ" u="sng" dirty="0"/>
              <a:t>standardy</a:t>
            </a:r>
            <a:r>
              <a:rPr lang="cs-CZ" dirty="0"/>
              <a:t>.“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8014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 rozdíl mezi řízením a vedením?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Panují různé názory. </a:t>
            </a:r>
            <a:r>
              <a:rPr lang="cs-CZ" dirty="0" err="1" smtClean="0"/>
              <a:t>Sadun</a:t>
            </a:r>
            <a:r>
              <a:rPr lang="cs-CZ" dirty="0" smtClean="0"/>
              <a:t> (2017) identifikuje 18 manažerských praktik, které dělí do 4 kategorií:</a:t>
            </a:r>
          </a:p>
          <a:p>
            <a:pPr lvl="0"/>
            <a:r>
              <a:rPr lang="cs-CZ" dirty="0"/>
              <a:t>Operační management (</a:t>
            </a:r>
            <a:r>
              <a:rPr lang="cs-CZ" dirty="0" err="1"/>
              <a:t>operations</a:t>
            </a:r>
            <a:r>
              <a:rPr lang="cs-CZ" dirty="0"/>
              <a:t> management) spočívající v kontinuálním zefektivňování a zjednodušování zavedených procesů.</a:t>
            </a:r>
          </a:p>
          <a:p>
            <a:pPr lvl="0"/>
            <a:r>
              <a:rPr lang="cs-CZ" dirty="0"/>
              <a:t>Měření výkonu (performance monitoring) založený na stanovení klíčových výkonových ukazatelů (KPI), měření jejich plnění a rozhodování o postupech při jejich neplnění.</a:t>
            </a:r>
          </a:p>
          <a:p>
            <a:pPr lvl="0"/>
            <a:r>
              <a:rPr lang="cs-CZ" dirty="0"/>
              <a:t>Stanovování cílů (Target-</a:t>
            </a:r>
            <a:r>
              <a:rPr lang="cs-CZ" dirty="0" err="1"/>
              <a:t>setting</a:t>
            </a:r>
            <a:r>
              <a:rPr lang="cs-CZ" dirty="0"/>
              <a:t>) založené na propojování cílů se strategií, vyjasňování cílů, jejich konkretizaci až na úroveň úkolů a také na měření plnění cílů. </a:t>
            </a:r>
          </a:p>
          <a:p>
            <a:pPr lvl="0"/>
            <a:r>
              <a:rPr lang="cs-CZ" dirty="0"/>
              <a:t>Rozvoj talentů (Talent management) založený na jejich získávání, dále pak na brzké identifikaci oblastí talentu spolupracovníků a podpoře při jejich rozvoji.</a:t>
            </a:r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785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Různé způsoby vedení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B</a:t>
            </a:r>
            <a:r>
              <a:rPr lang="cs-CZ" sz="2400" dirty="0" smtClean="0"/>
              <a:t>ýt schopen </a:t>
            </a:r>
            <a:r>
              <a:rPr lang="cs-CZ" sz="2400" dirty="0"/>
              <a:t>přizpůsobit svůj řídící styl sociálnímu kontextu, ve kterém vedení </a:t>
            </a:r>
            <a:r>
              <a:rPr lang="cs-CZ" sz="2400" dirty="0" smtClean="0"/>
              <a:t>probíhá, vnějšímu </a:t>
            </a:r>
            <a:r>
              <a:rPr lang="cs-CZ" sz="2400" dirty="0"/>
              <a:t>i vnitřnímu. </a:t>
            </a:r>
            <a:endParaRPr lang="cs-CZ" sz="2400" dirty="0" smtClean="0"/>
          </a:p>
          <a:p>
            <a:r>
              <a:rPr lang="cs-CZ" sz="2400" dirty="0" smtClean="0"/>
              <a:t>Vedle </a:t>
            </a:r>
            <a:r>
              <a:rPr lang="cs-CZ" sz="2400" dirty="0"/>
              <a:t>tzv. situačního  rozlišují také transakční, transformační a sdílený </a:t>
            </a:r>
            <a:r>
              <a:rPr lang="cs-CZ" sz="2400" dirty="0" smtClean="0"/>
              <a:t>způsob.</a:t>
            </a:r>
            <a:endParaRPr lang="en-GB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482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Situační vedení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/>
              <a:t>C</a:t>
            </a:r>
            <a:r>
              <a:rPr lang="cs-CZ" sz="2400" dirty="0" smtClean="0"/>
              <a:t>harakterizuje </a:t>
            </a:r>
            <a:r>
              <a:rPr lang="cs-CZ" sz="2400" dirty="0"/>
              <a:t>volba takového stylu vedení, s jehož pomocí dochází ve skupině k brzkému a správnému plnění stanovených úkolů.</a:t>
            </a:r>
          </a:p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277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transakční </a:t>
            </a:r>
            <a:r>
              <a:rPr lang="cs-CZ" dirty="0"/>
              <a:t>vedení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Členové </a:t>
            </a:r>
            <a:r>
              <a:rPr lang="cs-CZ" dirty="0"/>
              <a:t>skupiny </a:t>
            </a:r>
            <a:r>
              <a:rPr lang="cs-CZ" dirty="0" smtClean="0"/>
              <a:t>jsou vůdcem „odměňováni“ </a:t>
            </a:r>
            <a:r>
              <a:rPr lang="cs-CZ" dirty="0"/>
              <a:t>za plnění úkolů vedoucích k naplnění stanovených cílů.</a:t>
            </a:r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4533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Galerie</Template>
  <TotalTime>302</TotalTime>
  <Words>1963</Words>
  <Application>Microsoft Office PowerPoint</Application>
  <PresentationFormat>Širokoúhlá obrazovka</PresentationFormat>
  <Paragraphs>162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Gill Sans MT</vt:lpstr>
      <vt:lpstr>Gallery</vt:lpstr>
      <vt:lpstr>Leadership</vt:lpstr>
      <vt:lpstr>Podstata vedení</vt:lpstr>
      <vt:lpstr>Komponenty Vedení</vt:lpstr>
      <vt:lpstr>Styly vedení</vt:lpstr>
      <vt:lpstr>Podmínka vedení</vt:lpstr>
      <vt:lpstr>Je rozdíl mezi řízením a vedením?</vt:lpstr>
      <vt:lpstr>Různé způsoby vedení</vt:lpstr>
      <vt:lpstr>Situační vedení</vt:lpstr>
      <vt:lpstr>transakční vedení</vt:lpstr>
      <vt:lpstr>transformační vedení</vt:lpstr>
      <vt:lpstr>sdílené vedení</vt:lpstr>
      <vt:lpstr>Teorie velkého muže</vt:lpstr>
      <vt:lpstr>Charakteristiky podle stogdilla (1974)</vt:lpstr>
      <vt:lpstr>Kompetenční rámec</vt:lpstr>
      <vt:lpstr>Dovednosti a způsob chování podle HLA adresáře kompetencí</vt:lpstr>
      <vt:lpstr>Dovednosti a způsob chování podle HLA adresáře kompetencí</vt:lpstr>
      <vt:lpstr>Organizační klima a kultura podle HLA adresáře kompetencí</vt:lpstr>
      <vt:lpstr>Komunikování vize podle HLA adresáře kompetencí</vt:lpstr>
      <vt:lpstr>Řízení změny podle HLA adresáře kompetencí</vt:lpstr>
      <vt:lpstr>Kompetenční rámce - Popis stavu </vt:lpstr>
      <vt:lpstr>Konstrukivistické pojetí vedení podle Fairhursta (2007)</vt:lpstr>
      <vt:lpstr>Diskursivní přístupy k pojmu vedení</vt:lpstr>
      <vt:lpstr>shrnutí</vt:lpstr>
      <vt:lpstr>Jak posilovat vůdcovské kompetence</vt:lpstr>
      <vt:lpstr>Literatura:</vt:lpstr>
      <vt:lpstr>Literatura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Leadership</dc:title>
  <dc:creator>Admin</dc:creator>
  <cp:lastModifiedBy>Petr Vrzacek</cp:lastModifiedBy>
  <cp:revision>17</cp:revision>
  <dcterms:created xsi:type="dcterms:W3CDTF">2021-10-05T10:32:53Z</dcterms:created>
  <dcterms:modified xsi:type="dcterms:W3CDTF">2022-10-14T11:29:51Z</dcterms:modified>
</cp:coreProperties>
</file>