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notesMasterIdLst>
    <p:notesMasterId r:id="rId37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5" r:id="rId30"/>
    <p:sldId id="286" r:id="rId31"/>
    <p:sldId id="287" r:id="rId32"/>
    <p:sldId id="288" r:id="rId33"/>
    <p:sldId id="289" r:id="rId34"/>
    <p:sldId id="290" r:id="rId35"/>
    <p:sldId id="291" r:id="rId36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8329" autoAdjust="0"/>
  </p:normalViewPr>
  <p:slideViewPr>
    <p:cSldViewPr snapToGrid="0">
      <p:cViewPr varScale="1">
        <p:scale>
          <a:sx n="99" d="100"/>
          <a:sy n="99" d="100"/>
        </p:scale>
        <p:origin x="-996" y="-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notesMaster" Target="notesMasters/notesMaster1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D48917-2CAF-4A7C-8F97-1F6765A3933B}" type="datetimeFigureOut">
              <a:rPr lang="cs-CZ" smtClean="0"/>
              <a:t>3.4.2020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BCDB1EE-430F-422D-9DB0-5A8BDA618DE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468435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smtClean="0"/>
              <a:t>LD – </a:t>
            </a:r>
            <a:r>
              <a:rPr lang="cs-CZ" dirty="0" err="1" smtClean="0"/>
              <a:t>loading</a:t>
            </a:r>
            <a:r>
              <a:rPr lang="cs-CZ" dirty="0" smtClean="0"/>
              <a:t> dose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CDB1EE-430F-422D-9DB0-5A8BDA618DE8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124138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smtClean="0"/>
              <a:t>R – renální</a:t>
            </a:r>
          </a:p>
          <a:p>
            <a:r>
              <a:rPr lang="cs-CZ" dirty="0" err="1" smtClean="0"/>
              <a:t>nonR</a:t>
            </a:r>
            <a:r>
              <a:rPr lang="cs-CZ" dirty="0" smtClean="0"/>
              <a:t> - nerenální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CDB1EE-430F-422D-9DB0-5A8BDA618DE8}" type="slidenum">
              <a:rPr lang="cs-CZ" smtClean="0"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0398772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</a:t>
            </a:r>
            <a:r>
              <a:rPr lang="cs-CZ" baseline="-25000" dirty="0" err="1" smtClean="0"/>
              <a:t>ss</a:t>
            </a:r>
            <a:r>
              <a:rPr lang="cs-CZ" dirty="0" smtClean="0"/>
              <a:t> – koncentrace léčiva v ustáleném stavu (</a:t>
            </a:r>
            <a:r>
              <a:rPr lang="cs-CZ" dirty="0" err="1" smtClean="0"/>
              <a:t>steady</a:t>
            </a:r>
            <a:r>
              <a:rPr lang="cs-CZ" dirty="0" smtClean="0"/>
              <a:t> </a:t>
            </a:r>
            <a:r>
              <a:rPr lang="cs-CZ" dirty="0" err="1" smtClean="0"/>
              <a:t>state</a:t>
            </a:r>
            <a:r>
              <a:rPr lang="cs-CZ" dirty="0" smtClean="0"/>
              <a:t>)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CDB1EE-430F-422D-9DB0-5A8BDA618DE8}" type="slidenum">
              <a:rPr lang="cs-CZ" smtClean="0"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0859521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5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altLang="cs-CZ" smtClean="0"/>
          </a:p>
        </p:txBody>
      </p:sp>
      <p:sp>
        <p:nvSpPr>
          <p:cNvPr id="18436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FCB0DE1E-841C-41DB-9A34-8F6E68F566DF}" type="slidenum">
              <a:rPr lang="cs-CZ" altLang="cs-CZ"/>
              <a:pPr/>
              <a:t>6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42856839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A3F557-3447-4DF2-8D42-4C0CC74D3E83}" type="datetimeFigureOut">
              <a:rPr lang="cs-CZ" smtClean="0"/>
              <a:t>3.4.2020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E60B3-3B3D-43A6-8AC1-114949F179F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73453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ázev a popis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A3F557-3447-4DF2-8D42-4C0CC74D3E83}" type="datetimeFigureOut">
              <a:rPr lang="cs-CZ" smtClean="0"/>
              <a:t>3.4.2020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E60B3-3B3D-43A6-8AC1-114949F179F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405032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ce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A3F557-3447-4DF2-8D42-4C0CC74D3E83}" type="datetimeFigureOut">
              <a:rPr lang="cs-CZ" smtClean="0"/>
              <a:t>3.4.2020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E60B3-3B3D-43A6-8AC1-114949F179FA}" type="slidenum">
              <a:rPr lang="cs-CZ" smtClean="0"/>
              <a:t>‹#›</a:t>
            </a:fld>
            <a:endParaRPr lang="cs-CZ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48786335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A3F557-3447-4DF2-8D42-4C0CC74D3E83}" type="datetimeFigureOut">
              <a:rPr lang="cs-CZ" smtClean="0"/>
              <a:t>3.4.2020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E60B3-3B3D-43A6-8AC1-114949F179F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3311595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 s citac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A3F557-3447-4DF2-8D42-4C0CC74D3E83}" type="datetimeFigureOut">
              <a:rPr lang="cs-CZ" smtClean="0"/>
              <a:t>3.4.2020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E60B3-3B3D-43A6-8AC1-114949F179FA}" type="slidenum">
              <a:rPr lang="cs-CZ" smtClean="0"/>
              <a:t>‹#›</a:t>
            </a:fld>
            <a:endParaRPr lang="cs-CZ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67349395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ravda nebo neprav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A3F557-3447-4DF2-8D42-4C0CC74D3E83}" type="datetimeFigureOut">
              <a:rPr lang="cs-CZ" smtClean="0"/>
              <a:t>3.4.2020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E60B3-3B3D-43A6-8AC1-114949F179F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8910620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A3F557-3447-4DF2-8D42-4C0CC74D3E83}" type="datetimeFigureOut">
              <a:rPr lang="cs-CZ" smtClean="0"/>
              <a:t>3.4.2020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E60B3-3B3D-43A6-8AC1-114949F179F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6605366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A3F557-3447-4DF2-8D42-4C0CC74D3E83}" type="datetimeFigureOut">
              <a:rPr lang="cs-CZ" smtClean="0"/>
              <a:t>3.4.2020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E60B3-3B3D-43A6-8AC1-114949F179F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4258026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>
  <p:cSld name="Nadpis, obsah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609600" y="6245225"/>
            <a:ext cx="28448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4165600" y="6245225"/>
            <a:ext cx="38608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8737600" y="6245225"/>
            <a:ext cx="2844800" cy="47625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DDCBE56D-0CE1-4EC2-9F89-503603E1BA5A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5281535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A3F557-3447-4DF2-8D42-4C0CC74D3E83}" type="datetimeFigureOut">
              <a:rPr lang="cs-CZ" smtClean="0"/>
              <a:t>3.4.2020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E60B3-3B3D-43A6-8AC1-114949F179F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566460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A3F557-3447-4DF2-8D42-4C0CC74D3E83}" type="datetimeFigureOut">
              <a:rPr lang="cs-CZ" smtClean="0"/>
              <a:t>3.4.2020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E60B3-3B3D-43A6-8AC1-114949F179F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289423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A3F557-3447-4DF2-8D42-4C0CC74D3E83}" type="datetimeFigureOut">
              <a:rPr lang="cs-CZ" smtClean="0"/>
              <a:t>3.4.2020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E60B3-3B3D-43A6-8AC1-114949F179F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095899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A3F557-3447-4DF2-8D42-4C0CC74D3E83}" type="datetimeFigureOut">
              <a:rPr lang="cs-CZ" smtClean="0"/>
              <a:t>3.4.2020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E60B3-3B3D-43A6-8AC1-114949F179F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498104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A3F557-3447-4DF2-8D42-4C0CC74D3E83}" type="datetimeFigureOut">
              <a:rPr lang="cs-CZ" smtClean="0"/>
              <a:t>3.4.2020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E60B3-3B3D-43A6-8AC1-114949F179F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910649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A3F557-3447-4DF2-8D42-4C0CC74D3E83}" type="datetimeFigureOut">
              <a:rPr lang="cs-CZ" smtClean="0"/>
              <a:t>3.4.2020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E60B3-3B3D-43A6-8AC1-114949F179F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945564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A3F557-3447-4DF2-8D42-4C0CC74D3E83}" type="datetimeFigureOut">
              <a:rPr lang="cs-CZ" smtClean="0"/>
              <a:t>3.4.2020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E60B3-3B3D-43A6-8AC1-114949F179F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141976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A3F557-3447-4DF2-8D42-4C0CC74D3E83}" type="datetimeFigureOut">
              <a:rPr lang="cs-CZ" smtClean="0"/>
              <a:t>3.4.2020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E60B3-3B3D-43A6-8AC1-114949F179F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24877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A3F557-3447-4DF2-8D42-4C0CC74D3E83}" type="datetimeFigureOut">
              <a:rPr lang="cs-CZ" smtClean="0"/>
              <a:t>3.4.2020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529E60B3-3B3D-43A6-8AC1-114949F179F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44530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  <p:sldLayoutId id="2147483674" r:id="rId13"/>
    <p:sldLayoutId id="2147483675" r:id="rId14"/>
    <p:sldLayoutId id="2147483676" r:id="rId15"/>
    <p:sldLayoutId id="2147483677" r:id="rId16"/>
    <p:sldLayoutId id="2147483678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alkohol-test.cz/flash.html" TargetMode="Externa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Rectangle 2"/>
          <p:cNvSpPr>
            <a:spLocks noGrp="1" noChangeArrowheads="1"/>
          </p:cNvSpPr>
          <p:nvPr>
            <p:ph type="title"/>
          </p:nvPr>
        </p:nvSpPr>
        <p:spPr>
          <a:xfrm>
            <a:off x="3884395" y="1886552"/>
            <a:ext cx="6963278" cy="993989"/>
          </a:xfrm>
        </p:spPr>
        <p:txBody>
          <a:bodyPr/>
          <a:lstStyle/>
          <a:p>
            <a:pPr eaLnBrk="1" hangingPunct="1"/>
            <a:r>
              <a:rPr lang="cs-CZ" altLang="cs-CZ" b="1" dirty="0" smtClean="0"/>
              <a:t>Farmakokinetika - výpočty</a:t>
            </a:r>
          </a:p>
        </p:txBody>
      </p:sp>
      <p:sp>
        <p:nvSpPr>
          <p:cNvPr id="6" name="Podnadpis 3"/>
          <p:cNvSpPr txBox="1">
            <a:spLocks/>
          </p:cNvSpPr>
          <p:nvPr/>
        </p:nvSpPr>
        <p:spPr>
          <a:xfrm>
            <a:off x="4184766" y="5451434"/>
            <a:ext cx="3512193" cy="1323439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0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</a:pPr>
            <a:r>
              <a:rPr lang="cs-CZ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Mgr. Matej Ľupták</a:t>
            </a:r>
          </a:p>
          <a:p>
            <a:pPr>
              <a:spcBef>
                <a:spcPts val="0"/>
              </a:spcBef>
            </a:pPr>
            <a:r>
              <a:rPr lang="cs-CZ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Farmakologický ústav</a:t>
            </a:r>
          </a:p>
          <a:p>
            <a:pPr>
              <a:spcBef>
                <a:spcPts val="0"/>
              </a:spcBef>
            </a:pPr>
            <a:r>
              <a:rPr lang="cs-CZ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1. LF UK</a:t>
            </a:r>
          </a:p>
          <a:p>
            <a:pPr>
              <a:spcBef>
                <a:spcPts val="0"/>
              </a:spcBef>
            </a:pPr>
            <a:r>
              <a:rPr lang="cs-CZ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mat.luptak@gmail.com</a:t>
            </a:r>
            <a:endParaRPr lang="cs-CZ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4098" name="Picture 2" descr="C:\Users\11378\Desktop\Pix\baby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5288" y="92793"/>
            <a:ext cx="3310556" cy="32973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136581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2136775" y="228600"/>
            <a:ext cx="8153400" cy="990600"/>
          </a:xfrm>
        </p:spPr>
        <p:txBody>
          <a:bodyPr/>
          <a:lstStyle/>
          <a:p>
            <a:pPr eaLnBrk="1" hangingPunct="1"/>
            <a:r>
              <a:rPr lang="cs-CZ" altLang="cs-CZ" b="1" dirty="0" smtClean="0"/>
              <a:t>Příklad 1 - řešení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idx="1"/>
          </p:nvPr>
        </p:nvSpPr>
        <p:spPr>
          <a:xfrm>
            <a:off x="731485" y="1164657"/>
            <a:ext cx="8797525" cy="5094973"/>
          </a:xfrm>
        </p:spPr>
        <p:txBody>
          <a:bodyPr>
            <a:normAutofit/>
          </a:bodyPr>
          <a:lstStyle/>
          <a:p>
            <a:pPr eaLnBrk="1" hangingPunct="1"/>
            <a:r>
              <a:rPr lang="cs-CZ" altLang="cs-CZ" sz="2200" dirty="0" smtClean="0"/>
              <a:t>T</a:t>
            </a:r>
            <a:r>
              <a:rPr lang="cs-CZ" altLang="cs-CZ" sz="2200" baseline="-25000" dirty="0" smtClean="0"/>
              <a:t>1/2</a:t>
            </a:r>
            <a:r>
              <a:rPr lang="cs-CZ" altLang="cs-CZ" sz="2200" dirty="0" smtClean="0"/>
              <a:t> = 4 hod</a:t>
            </a:r>
          </a:p>
          <a:p>
            <a:pPr eaLnBrk="1" hangingPunct="1"/>
            <a:r>
              <a:rPr lang="cs-CZ" altLang="cs-CZ" sz="2200" dirty="0" smtClean="0"/>
              <a:t>K</a:t>
            </a:r>
            <a:r>
              <a:rPr lang="cs-CZ" altLang="cs-CZ" sz="2200" baseline="-25000" dirty="0" smtClean="0"/>
              <a:t>e</a:t>
            </a:r>
            <a:r>
              <a:rPr lang="cs-CZ" altLang="cs-CZ" sz="2200" dirty="0" smtClean="0"/>
              <a:t> = 0,693 / T</a:t>
            </a:r>
            <a:r>
              <a:rPr lang="cs-CZ" altLang="cs-CZ" sz="2200" baseline="-25000" dirty="0" smtClean="0"/>
              <a:t>1/2</a:t>
            </a:r>
            <a:r>
              <a:rPr lang="cs-CZ" altLang="cs-CZ" sz="2200" dirty="0" smtClean="0"/>
              <a:t> = 0,173 hod</a:t>
            </a:r>
            <a:r>
              <a:rPr lang="cs-CZ" altLang="cs-CZ" sz="2200" baseline="30000" dirty="0" smtClean="0"/>
              <a:t>-1</a:t>
            </a:r>
          </a:p>
          <a:p>
            <a:pPr eaLnBrk="1" hangingPunct="1"/>
            <a:r>
              <a:rPr lang="cs-CZ" altLang="cs-CZ" sz="2200" dirty="0" err="1" smtClean="0"/>
              <a:t>Vd</a:t>
            </a:r>
            <a:r>
              <a:rPr lang="cs-CZ" altLang="cs-CZ" sz="2200" dirty="0" smtClean="0"/>
              <a:t> = množ. LČ v těle / c</a:t>
            </a:r>
          </a:p>
          <a:p>
            <a:pPr lvl="1"/>
            <a:r>
              <a:rPr lang="cs-CZ" altLang="cs-CZ" sz="2000" dirty="0" smtClean="0"/>
              <a:t>60 * 10 / 6 = 100 litrů</a:t>
            </a:r>
          </a:p>
          <a:p>
            <a:pPr eaLnBrk="1" hangingPunct="1"/>
            <a:r>
              <a:rPr lang="cs-CZ" altLang="cs-CZ" sz="2200" dirty="0" smtClean="0"/>
              <a:t>CL = </a:t>
            </a:r>
            <a:r>
              <a:rPr lang="cs-CZ" altLang="cs-CZ" sz="2200" dirty="0" err="1" smtClean="0"/>
              <a:t>Vd</a:t>
            </a:r>
            <a:r>
              <a:rPr lang="cs-CZ" altLang="cs-CZ" sz="2200" dirty="0" smtClean="0"/>
              <a:t> * K</a:t>
            </a:r>
            <a:r>
              <a:rPr lang="cs-CZ" altLang="cs-CZ" sz="2200" baseline="-25000" dirty="0" smtClean="0"/>
              <a:t>e</a:t>
            </a:r>
            <a:r>
              <a:rPr lang="cs-CZ" altLang="cs-CZ" sz="2200" dirty="0" smtClean="0"/>
              <a:t> </a:t>
            </a:r>
            <a:endParaRPr lang="cs-CZ" altLang="cs-CZ" sz="2200" dirty="0"/>
          </a:p>
          <a:p>
            <a:pPr lvl="1"/>
            <a:r>
              <a:rPr lang="cs-CZ" altLang="cs-CZ" sz="2000" dirty="0" smtClean="0"/>
              <a:t>100 * 0,173 = 17,3 L/hod = 17300 </a:t>
            </a:r>
            <a:r>
              <a:rPr lang="cs-CZ" altLang="cs-CZ" sz="2000" dirty="0" err="1" smtClean="0"/>
              <a:t>mL</a:t>
            </a:r>
            <a:r>
              <a:rPr lang="cs-CZ" altLang="cs-CZ" sz="2000" dirty="0" smtClean="0"/>
              <a:t>/hod = 288 </a:t>
            </a:r>
            <a:r>
              <a:rPr lang="cs-CZ" altLang="cs-CZ" sz="2000" dirty="0" err="1" smtClean="0"/>
              <a:t>mL</a:t>
            </a:r>
            <a:r>
              <a:rPr lang="cs-CZ" altLang="cs-CZ" sz="2000" dirty="0" smtClean="0"/>
              <a:t>/min</a:t>
            </a:r>
          </a:p>
        </p:txBody>
      </p:sp>
      <p:pic>
        <p:nvPicPr>
          <p:cNvPr id="5122" name="Picture 2" descr="C:\Users\11378\Desktop\Pix\pi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833" y="4298432"/>
            <a:ext cx="4528686" cy="25473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583427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2136775" y="228600"/>
            <a:ext cx="8153400" cy="990600"/>
          </a:xfrm>
        </p:spPr>
        <p:txBody>
          <a:bodyPr/>
          <a:lstStyle/>
          <a:p>
            <a:pPr eaLnBrk="1" hangingPunct="1"/>
            <a:r>
              <a:rPr lang="cs-CZ" altLang="cs-CZ" b="1" dirty="0" smtClean="0"/>
              <a:t>Příklad 2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idx="1"/>
          </p:nvPr>
        </p:nvSpPr>
        <p:spPr>
          <a:xfrm>
            <a:off x="962493" y="1253690"/>
            <a:ext cx="8153400" cy="4852988"/>
          </a:xfrm>
        </p:spPr>
        <p:txBody>
          <a:bodyPr>
            <a:noAutofit/>
          </a:bodyPr>
          <a:lstStyle/>
          <a:p>
            <a:pPr eaLnBrk="1" hangingPunct="1"/>
            <a:r>
              <a:rPr lang="cs-CZ" altLang="cs-CZ" sz="2200" dirty="0"/>
              <a:t>Nemocný byl hospitalizován pro pneumonii. K ATB léčbě byl vybrán tobramycin. U nemocného počítejte </a:t>
            </a:r>
            <a:r>
              <a:rPr lang="cs-CZ" altLang="cs-CZ" sz="2200" dirty="0" err="1"/>
              <a:t>Vd</a:t>
            </a:r>
            <a:r>
              <a:rPr lang="cs-CZ" altLang="cs-CZ" sz="2200" dirty="0"/>
              <a:t> tobramycinu 45 l a celkovou CL 70 </a:t>
            </a:r>
            <a:r>
              <a:rPr lang="cs-CZ" altLang="cs-CZ" sz="2200" dirty="0" err="1"/>
              <a:t>mL</a:t>
            </a:r>
            <a:r>
              <a:rPr lang="cs-CZ" altLang="cs-CZ" sz="2200" dirty="0"/>
              <a:t>/min.</a:t>
            </a:r>
          </a:p>
          <a:p>
            <a:pPr eaLnBrk="1" hangingPunct="1">
              <a:buFontTx/>
              <a:buNone/>
            </a:pPr>
            <a:endParaRPr lang="cs-CZ" altLang="cs-CZ" sz="2200" dirty="0"/>
          </a:p>
          <a:p>
            <a:pPr lvl="1" eaLnBrk="1" hangingPunct="1"/>
            <a:r>
              <a:rPr lang="cs-CZ" altLang="cs-CZ" sz="2200" dirty="0"/>
              <a:t>Jakou udržovací dávku tobramycinu zvolíte pro opakované i</a:t>
            </a:r>
            <a:r>
              <a:rPr lang="cs-CZ" altLang="cs-CZ" sz="2200" dirty="0" smtClean="0"/>
              <a:t>. v</a:t>
            </a:r>
            <a:r>
              <a:rPr lang="cs-CZ" altLang="cs-CZ" sz="2200" dirty="0"/>
              <a:t>. podání v intervalech po 6 hodinách, aby průměrná plazmatická koncentrace v ustáleném </a:t>
            </a:r>
            <a:r>
              <a:rPr lang="cs-CZ" altLang="cs-CZ" sz="2200" dirty="0" smtClean="0"/>
              <a:t>stavu(</a:t>
            </a:r>
            <a:r>
              <a:rPr lang="cs-CZ" altLang="cs-CZ" sz="2200" dirty="0" err="1" smtClean="0"/>
              <a:t>c</a:t>
            </a:r>
            <a:r>
              <a:rPr lang="cs-CZ" altLang="cs-CZ" sz="2200" baseline="-25000" dirty="0" err="1" smtClean="0"/>
              <a:t>ss</a:t>
            </a:r>
            <a:r>
              <a:rPr lang="cs-CZ" altLang="cs-CZ" sz="2200" dirty="0" smtClean="0"/>
              <a:t>) </a:t>
            </a:r>
            <a:r>
              <a:rPr lang="cs-CZ" altLang="cs-CZ" sz="2200" dirty="0"/>
              <a:t>dosáhla 4 mg/L?</a:t>
            </a:r>
          </a:p>
          <a:p>
            <a:pPr lvl="1" eaLnBrk="1" hangingPunct="1"/>
            <a:r>
              <a:rPr lang="cs-CZ" altLang="cs-CZ" sz="2200" dirty="0"/>
              <a:t>Jak velká by měla být nasycovací dávka, aby u nemocného byl rychle navozen ustálený stav s průměrnou koncentrací tobramycinu v plazmě 4 mg/L?</a:t>
            </a:r>
          </a:p>
          <a:p>
            <a:pPr lvl="1" eaLnBrk="1" hangingPunct="1"/>
            <a:r>
              <a:rPr lang="cs-CZ" altLang="cs-CZ" sz="2200" dirty="0"/>
              <a:t>Za kolik hodin bude dosaženo </a:t>
            </a:r>
            <a:r>
              <a:rPr lang="cs-CZ" altLang="cs-CZ" sz="2200" dirty="0" err="1"/>
              <a:t>c</a:t>
            </a:r>
            <a:r>
              <a:rPr lang="cs-CZ" altLang="cs-CZ" sz="2200" baseline="-25000" dirty="0" err="1" smtClean="0"/>
              <a:t>ss</a:t>
            </a:r>
            <a:r>
              <a:rPr lang="cs-CZ" altLang="cs-CZ" sz="2200" dirty="0" smtClean="0"/>
              <a:t> </a:t>
            </a:r>
            <a:r>
              <a:rPr lang="cs-CZ" altLang="cs-CZ" sz="2200" dirty="0"/>
              <a:t>v případě, že </a:t>
            </a:r>
            <a:r>
              <a:rPr lang="cs-CZ" altLang="cs-CZ" sz="2200" dirty="0" smtClean="0"/>
              <a:t>od zahájení </a:t>
            </a:r>
            <a:r>
              <a:rPr lang="cs-CZ" altLang="cs-CZ" sz="2200" dirty="0"/>
              <a:t>ATB léčby bude tobramycin nemocnému podáván bez nasycovací dávky, tj. v dávce 100 mg i</a:t>
            </a:r>
            <a:r>
              <a:rPr lang="cs-CZ" altLang="cs-CZ" sz="2200" dirty="0" smtClean="0"/>
              <a:t>. v</a:t>
            </a:r>
            <a:r>
              <a:rPr lang="cs-CZ" altLang="cs-CZ" sz="2200" dirty="0"/>
              <a:t>. po 6 hodinách?</a:t>
            </a:r>
          </a:p>
        </p:txBody>
      </p:sp>
    </p:spTree>
    <p:extLst>
      <p:ext uri="{BB962C8B-B14F-4D97-AF65-F5344CB8AC3E}">
        <p14:creationId xmlns:p14="http://schemas.microsoft.com/office/powerpoint/2010/main" val="6704624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2136775" y="228600"/>
            <a:ext cx="8153400" cy="990600"/>
          </a:xfrm>
        </p:spPr>
        <p:txBody>
          <a:bodyPr/>
          <a:lstStyle/>
          <a:p>
            <a:pPr eaLnBrk="1" hangingPunct="1"/>
            <a:r>
              <a:rPr lang="cs-CZ" altLang="cs-CZ" b="1" dirty="0" smtClean="0"/>
              <a:t>Příklad 2 - řešení</a:t>
            </a:r>
          </a:p>
        </p:txBody>
      </p:sp>
      <p:sp>
        <p:nvSpPr>
          <p:cNvPr id="73731" name="Rectangle 3"/>
          <p:cNvSpPr>
            <a:spLocks noGrp="1" noChangeArrowheads="1"/>
          </p:cNvSpPr>
          <p:nvPr>
            <p:ph idx="1"/>
          </p:nvPr>
        </p:nvSpPr>
        <p:spPr>
          <a:xfrm>
            <a:off x="683359" y="1068404"/>
            <a:ext cx="9192160" cy="5203641"/>
          </a:xfrm>
        </p:spPr>
        <p:txBody>
          <a:bodyPr>
            <a:noAutofit/>
          </a:bodyPr>
          <a:lstStyle/>
          <a:p>
            <a:pPr marL="320040" indent="-320040">
              <a:lnSpc>
                <a:spcPct val="120000"/>
              </a:lnSpc>
              <a:buFont typeface="Wingdings"/>
              <a:buChar char=""/>
              <a:defRPr/>
            </a:pPr>
            <a:r>
              <a:rPr lang="cs-CZ" sz="2000" dirty="0"/>
              <a:t>r</a:t>
            </a:r>
            <a:r>
              <a:rPr lang="cs-CZ" sz="2000" dirty="0" smtClean="0"/>
              <a:t>ychlost </a:t>
            </a:r>
            <a:r>
              <a:rPr lang="cs-CZ" sz="2000" dirty="0"/>
              <a:t>přívodu = rychlosti </a:t>
            </a:r>
            <a:r>
              <a:rPr lang="cs-CZ" sz="2000" dirty="0" smtClean="0"/>
              <a:t>eliminace</a:t>
            </a:r>
          </a:p>
          <a:p>
            <a:pPr marL="720090" lvl="1" indent="-320040">
              <a:lnSpc>
                <a:spcPct val="120000"/>
              </a:lnSpc>
              <a:buFont typeface="Wingdings"/>
              <a:buChar char=""/>
              <a:defRPr/>
            </a:pPr>
            <a:r>
              <a:rPr lang="cs-CZ" sz="1800" dirty="0" smtClean="0"/>
              <a:t>CL </a:t>
            </a:r>
            <a:r>
              <a:rPr lang="cs-CZ" sz="1800" dirty="0"/>
              <a:t>* </a:t>
            </a:r>
            <a:r>
              <a:rPr lang="cs-CZ" sz="1800" dirty="0" err="1"/>
              <a:t>C</a:t>
            </a:r>
            <a:r>
              <a:rPr lang="cs-CZ" sz="1800" baseline="-25000" dirty="0" err="1"/>
              <a:t>ss</a:t>
            </a:r>
            <a:r>
              <a:rPr lang="cs-CZ" sz="1800" dirty="0"/>
              <a:t> = 0,07 L/min * 4 mg/L = 0,28 mg/min = 16,8 </a:t>
            </a:r>
            <a:r>
              <a:rPr lang="cs-CZ" sz="1800" dirty="0" smtClean="0"/>
              <a:t>mg/hod</a:t>
            </a:r>
          </a:p>
          <a:p>
            <a:pPr marL="720090" lvl="1" indent="-320040">
              <a:lnSpc>
                <a:spcPct val="120000"/>
              </a:lnSpc>
              <a:buFont typeface="Wingdings"/>
              <a:buChar char=""/>
              <a:defRPr/>
            </a:pPr>
            <a:r>
              <a:rPr lang="cs-CZ" sz="1800" dirty="0"/>
              <a:t>r</a:t>
            </a:r>
            <a:r>
              <a:rPr lang="cs-CZ" sz="1800" dirty="0" smtClean="0"/>
              <a:t>ychlost </a:t>
            </a:r>
            <a:r>
              <a:rPr lang="cs-CZ" sz="1800" dirty="0"/>
              <a:t>přívodu = dávka / </a:t>
            </a:r>
            <a:r>
              <a:rPr lang="cs-CZ" sz="1800" dirty="0" err="1"/>
              <a:t>dáv</a:t>
            </a:r>
            <a:r>
              <a:rPr lang="cs-CZ" sz="1800" dirty="0"/>
              <a:t>. i</a:t>
            </a:r>
            <a:r>
              <a:rPr lang="cs-CZ" sz="1800" dirty="0" smtClean="0"/>
              <a:t>nterval</a:t>
            </a:r>
          </a:p>
          <a:p>
            <a:pPr marL="720090" lvl="1" indent="-320040">
              <a:lnSpc>
                <a:spcPct val="120000"/>
              </a:lnSpc>
              <a:buFont typeface="Wingdings"/>
              <a:buChar char=""/>
              <a:defRPr/>
            </a:pPr>
            <a:r>
              <a:rPr lang="cs-CZ" sz="1800" dirty="0" smtClean="0"/>
              <a:t>dávka </a:t>
            </a:r>
            <a:r>
              <a:rPr lang="cs-CZ" sz="1800" dirty="0"/>
              <a:t>= 16,8 mg/hod * 6 hod = 100,8 </a:t>
            </a:r>
            <a:r>
              <a:rPr lang="cs-CZ" sz="1800" dirty="0" smtClean="0"/>
              <a:t>mg</a:t>
            </a:r>
            <a:endParaRPr lang="cs-CZ" sz="2000" dirty="0"/>
          </a:p>
          <a:p>
            <a:pPr marL="320040" indent="-320040">
              <a:lnSpc>
                <a:spcPct val="120000"/>
              </a:lnSpc>
              <a:buFont typeface="Wingdings"/>
              <a:buChar char=""/>
              <a:defRPr/>
            </a:pPr>
            <a:r>
              <a:rPr lang="cs-CZ" sz="2000" dirty="0"/>
              <a:t>n</a:t>
            </a:r>
            <a:r>
              <a:rPr lang="cs-CZ" sz="2000" dirty="0" smtClean="0"/>
              <a:t>asycovací </a:t>
            </a:r>
            <a:r>
              <a:rPr lang="cs-CZ" sz="2000" dirty="0"/>
              <a:t>dávka = </a:t>
            </a:r>
            <a:r>
              <a:rPr lang="cs-CZ" sz="2000" dirty="0" err="1"/>
              <a:t>Vd</a:t>
            </a:r>
            <a:r>
              <a:rPr lang="cs-CZ" sz="2000" dirty="0"/>
              <a:t> * </a:t>
            </a:r>
            <a:r>
              <a:rPr lang="cs-CZ" sz="2000" dirty="0" err="1"/>
              <a:t>C</a:t>
            </a:r>
            <a:r>
              <a:rPr lang="cs-CZ" sz="2000" baseline="-25000" dirty="0" err="1"/>
              <a:t>ss</a:t>
            </a:r>
            <a:r>
              <a:rPr lang="cs-CZ" sz="2000" dirty="0"/>
              <a:t> </a:t>
            </a:r>
          </a:p>
          <a:p>
            <a:pPr marL="720090" lvl="1" indent="-320040">
              <a:lnSpc>
                <a:spcPct val="120000"/>
              </a:lnSpc>
              <a:buFont typeface="Wingdings"/>
              <a:buChar char=""/>
              <a:defRPr/>
            </a:pPr>
            <a:r>
              <a:rPr lang="cs-CZ" sz="1800" dirty="0" smtClean="0"/>
              <a:t>45 </a:t>
            </a:r>
            <a:r>
              <a:rPr lang="cs-CZ" sz="1800" dirty="0"/>
              <a:t>L * 4 mg/L = 180 </a:t>
            </a:r>
            <a:r>
              <a:rPr lang="cs-CZ" sz="1800" dirty="0" smtClean="0"/>
              <a:t>mg</a:t>
            </a:r>
            <a:endParaRPr lang="cs-CZ" sz="2000" dirty="0"/>
          </a:p>
          <a:p>
            <a:pPr marL="320040" indent="-320040">
              <a:lnSpc>
                <a:spcPct val="120000"/>
              </a:lnSpc>
              <a:buFont typeface="Wingdings"/>
              <a:buChar char=""/>
              <a:defRPr/>
            </a:pPr>
            <a:r>
              <a:rPr lang="cs-CZ" sz="2000" dirty="0"/>
              <a:t>T</a:t>
            </a:r>
            <a:r>
              <a:rPr lang="cs-CZ" sz="2000" baseline="-25000" dirty="0"/>
              <a:t>1/2</a:t>
            </a:r>
            <a:r>
              <a:rPr lang="cs-CZ" sz="2000" dirty="0"/>
              <a:t> = 0,693 * </a:t>
            </a:r>
            <a:r>
              <a:rPr lang="cs-CZ" sz="2000" dirty="0" err="1"/>
              <a:t>Vd</a:t>
            </a:r>
            <a:r>
              <a:rPr lang="cs-CZ" sz="2000" dirty="0"/>
              <a:t> / CL </a:t>
            </a:r>
          </a:p>
          <a:p>
            <a:pPr marL="720090" lvl="1" indent="-320040">
              <a:lnSpc>
                <a:spcPct val="120000"/>
              </a:lnSpc>
              <a:buFont typeface="Wingdings"/>
              <a:buChar char=""/>
              <a:defRPr/>
            </a:pPr>
            <a:r>
              <a:rPr lang="cs-CZ" sz="1800" dirty="0" smtClean="0"/>
              <a:t>0,693 </a:t>
            </a:r>
            <a:r>
              <a:rPr lang="cs-CZ" sz="1800" dirty="0"/>
              <a:t>* 45 / 0,07 L/min = 445,5 min = 7,43 </a:t>
            </a:r>
            <a:r>
              <a:rPr lang="cs-CZ" sz="1800" dirty="0" smtClean="0"/>
              <a:t>hod</a:t>
            </a:r>
          </a:p>
          <a:p>
            <a:pPr marL="400050" lvl="1" indent="0">
              <a:lnSpc>
                <a:spcPct val="120000"/>
              </a:lnSpc>
              <a:buNone/>
              <a:defRPr/>
            </a:pPr>
            <a:r>
              <a:rPr lang="cs-CZ" sz="2000" dirty="0" smtClean="0"/>
              <a:t>4 </a:t>
            </a:r>
            <a:r>
              <a:rPr lang="cs-CZ" sz="2000" dirty="0"/>
              <a:t>– 5 poločasů</a:t>
            </a:r>
          </a:p>
          <a:p>
            <a:pPr marL="640080" lvl="1" indent="-274320">
              <a:lnSpc>
                <a:spcPct val="120000"/>
              </a:lnSpc>
              <a:buFont typeface="Wingdings 2"/>
              <a:buChar char=""/>
              <a:defRPr/>
            </a:pPr>
            <a:r>
              <a:rPr lang="cs-CZ" sz="2000" dirty="0"/>
              <a:t>4 * 7,4 = 29,6 hod</a:t>
            </a:r>
          </a:p>
          <a:p>
            <a:pPr marL="640080" lvl="1" indent="-274320">
              <a:lnSpc>
                <a:spcPct val="120000"/>
              </a:lnSpc>
              <a:buFont typeface="Wingdings 2"/>
              <a:buChar char=""/>
              <a:defRPr/>
            </a:pPr>
            <a:r>
              <a:rPr lang="cs-CZ" sz="2000" dirty="0"/>
              <a:t>5 * 7,4 = 37 hod</a:t>
            </a:r>
          </a:p>
          <a:p>
            <a:pPr marL="640080" lvl="1" indent="-274320">
              <a:lnSpc>
                <a:spcPct val="120000"/>
              </a:lnSpc>
              <a:buFont typeface="Wingdings 2"/>
              <a:buChar char=""/>
              <a:defRPr/>
            </a:pPr>
            <a:r>
              <a:rPr lang="cs-CZ" sz="2000" dirty="0"/>
              <a:t>4,5 * 7,4 = 33,3 hod</a:t>
            </a:r>
          </a:p>
        </p:txBody>
      </p:sp>
    </p:spTree>
    <p:extLst>
      <p:ext uri="{BB962C8B-B14F-4D97-AF65-F5344CB8AC3E}">
        <p14:creationId xmlns:p14="http://schemas.microsoft.com/office/powerpoint/2010/main" val="36869675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2136775" y="228600"/>
            <a:ext cx="8153400" cy="990600"/>
          </a:xfrm>
        </p:spPr>
        <p:txBody>
          <a:bodyPr/>
          <a:lstStyle/>
          <a:p>
            <a:pPr eaLnBrk="1" hangingPunct="1"/>
            <a:r>
              <a:rPr lang="cs-CZ" altLang="cs-CZ" b="1" dirty="0" smtClean="0"/>
              <a:t>Příklad 3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idx="1"/>
          </p:nvPr>
        </p:nvSpPr>
        <p:spPr>
          <a:xfrm>
            <a:off x="923992" y="1677202"/>
            <a:ext cx="8153400" cy="4495800"/>
          </a:xfrm>
        </p:spPr>
        <p:txBody>
          <a:bodyPr>
            <a:normAutofit/>
          </a:bodyPr>
          <a:lstStyle/>
          <a:p>
            <a:pPr eaLnBrk="1" hangingPunct="1"/>
            <a:r>
              <a:rPr lang="cs-CZ" altLang="cs-CZ" sz="2200" dirty="0"/>
              <a:t>U pacienta léčeného digoxinem se projevily příznaky intoxikace. Bylo provedeno vyšetření koncentrace digoxinu v krvi odebrané 2 hod po podání s výsledkem 4 </a:t>
            </a:r>
            <a:r>
              <a:rPr lang="cs-CZ" altLang="cs-CZ" sz="2200" dirty="0" err="1"/>
              <a:t>ng</a:t>
            </a:r>
            <a:r>
              <a:rPr lang="cs-CZ" altLang="cs-CZ" sz="2200" dirty="0"/>
              <a:t>/</a:t>
            </a:r>
            <a:r>
              <a:rPr lang="cs-CZ" altLang="cs-CZ" sz="2200" dirty="0" err="1"/>
              <a:t>mL.</a:t>
            </a:r>
            <a:r>
              <a:rPr lang="cs-CZ" altLang="cs-CZ" sz="2200" dirty="0"/>
              <a:t> Renální </a:t>
            </a:r>
            <a:r>
              <a:rPr lang="cs-CZ" altLang="cs-CZ" sz="2200" dirty="0" smtClean="0"/>
              <a:t>funkce </a:t>
            </a:r>
            <a:r>
              <a:rPr lang="cs-CZ" altLang="cs-CZ" sz="2200" dirty="0"/>
              <a:t>nemocného jsou v pořádku. </a:t>
            </a:r>
            <a:r>
              <a:rPr lang="cs-CZ" altLang="cs-CZ" sz="2200" dirty="0" smtClean="0"/>
              <a:t>T</a:t>
            </a:r>
            <a:r>
              <a:rPr lang="cs-CZ" altLang="cs-CZ" sz="2200" baseline="-25000" dirty="0" smtClean="0"/>
              <a:t>1/2</a:t>
            </a:r>
            <a:r>
              <a:rPr lang="cs-CZ" altLang="cs-CZ" sz="2200" dirty="0" smtClean="0"/>
              <a:t> </a:t>
            </a:r>
            <a:r>
              <a:rPr lang="cs-CZ" altLang="cs-CZ" sz="2200" dirty="0"/>
              <a:t>digoxinu je u nemocného 1,8 </a:t>
            </a:r>
            <a:r>
              <a:rPr lang="cs-CZ" altLang="cs-CZ" sz="2200" dirty="0" smtClean="0"/>
              <a:t>dne.</a:t>
            </a:r>
            <a:endParaRPr lang="cs-CZ" altLang="cs-CZ" sz="2200" dirty="0"/>
          </a:p>
          <a:p>
            <a:pPr eaLnBrk="1" hangingPunct="1">
              <a:buFontTx/>
              <a:buNone/>
            </a:pPr>
            <a:endParaRPr lang="cs-CZ" altLang="cs-CZ" sz="2200" dirty="0"/>
          </a:p>
          <a:p>
            <a:pPr lvl="1" eaLnBrk="1" hangingPunct="1"/>
            <a:r>
              <a:rPr lang="cs-CZ" altLang="cs-CZ" sz="2200" dirty="0"/>
              <a:t>Jak dlouho bude trvat, než plazmatická koncentrace digoxinu klesne na terapeutickou úroveň (1 </a:t>
            </a:r>
            <a:r>
              <a:rPr lang="cs-CZ" altLang="cs-CZ" sz="2200" dirty="0" err="1"/>
              <a:t>ng</a:t>
            </a:r>
            <a:r>
              <a:rPr lang="cs-CZ" altLang="cs-CZ" sz="2200" dirty="0"/>
              <a:t>/</a:t>
            </a:r>
            <a:r>
              <a:rPr lang="cs-CZ" altLang="cs-CZ" sz="2200" dirty="0" err="1"/>
              <a:t>mL</a:t>
            </a:r>
            <a:r>
              <a:rPr lang="cs-CZ" altLang="cs-CZ" sz="2200" dirty="0"/>
              <a:t>)?</a:t>
            </a:r>
          </a:p>
        </p:txBody>
      </p:sp>
    </p:spTree>
    <p:extLst>
      <p:ext uri="{BB962C8B-B14F-4D97-AF65-F5344CB8AC3E}">
        <p14:creationId xmlns:p14="http://schemas.microsoft.com/office/powerpoint/2010/main" val="3427416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>
          <a:xfrm>
            <a:off x="2136775" y="228600"/>
            <a:ext cx="8153400" cy="990600"/>
          </a:xfrm>
        </p:spPr>
        <p:txBody>
          <a:bodyPr/>
          <a:lstStyle/>
          <a:p>
            <a:pPr eaLnBrk="1" hangingPunct="1"/>
            <a:r>
              <a:rPr lang="cs-CZ" altLang="cs-CZ" b="1" dirty="0" smtClean="0"/>
              <a:t>Příklad 3 - řešení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idx="1"/>
          </p:nvPr>
        </p:nvSpPr>
        <p:spPr>
          <a:xfrm>
            <a:off x="1232001" y="1888958"/>
            <a:ext cx="8153400" cy="4495800"/>
          </a:xfrm>
        </p:spPr>
        <p:txBody>
          <a:bodyPr>
            <a:normAutofit/>
          </a:bodyPr>
          <a:lstStyle/>
          <a:p>
            <a:pPr eaLnBrk="1" hangingPunct="1"/>
            <a:r>
              <a:rPr lang="cs-CZ" altLang="cs-CZ" sz="2200" dirty="0" smtClean="0"/>
              <a:t>4 </a:t>
            </a:r>
            <a:r>
              <a:rPr lang="cs-CZ" altLang="cs-CZ" sz="2200" dirty="0" err="1" smtClean="0"/>
              <a:t>ng</a:t>
            </a:r>
            <a:r>
              <a:rPr lang="cs-CZ" altLang="cs-CZ" sz="2200" dirty="0" smtClean="0"/>
              <a:t>/</a:t>
            </a:r>
            <a:r>
              <a:rPr lang="cs-CZ" altLang="cs-CZ" sz="2200" dirty="0" err="1" smtClean="0"/>
              <a:t>mL</a:t>
            </a:r>
            <a:r>
              <a:rPr lang="cs-CZ" altLang="cs-CZ" sz="2200" dirty="0" smtClean="0"/>
              <a:t> </a:t>
            </a:r>
            <a:r>
              <a:rPr lang="cs-CZ" altLang="cs-CZ" sz="2200" dirty="0" smtClean="0">
                <a:cs typeface="Arial" panose="020B0604020202020204" pitchFamily="34" charset="0"/>
              </a:rPr>
              <a:t>→ 2 </a:t>
            </a:r>
            <a:r>
              <a:rPr lang="cs-CZ" altLang="cs-CZ" sz="2200" dirty="0" err="1" smtClean="0"/>
              <a:t>ng</a:t>
            </a:r>
            <a:r>
              <a:rPr lang="cs-CZ" altLang="cs-CZ" sz="2200" dirty="0" smtClean="0"/>
              <a:t>/</a:t>
            </a:r>
            <a:r>
              <a:rPr lang="cs-CZ" altLang="cs-CZ" sz="2200" dirty="0" err="1" smtClean="0"/>
              <a:t>mL</a:t>
            </a:r>
            <a:r>
              <a:rPr lang="cs-CZ" altLang="cs-CZ" sz="2200" dirty="0" smtClean="0"/>
              <a:t> </a:t>
            </a:r>
            <a:r>
              <a:rPr lang="cs-CZ" altLang="cs-CZ" sz="2200" dirty="0" smtClean="0">
                <a:cs typeface="Arial" panose="020B0604020202020204" pitchFamily="34" charset="0"/>
              </a:rPr>
              <a:t>→ 1 </a:t>
            </a:r>
            <a:r>
              <a:rPr lang="cs-CZ" altLang="cs-CZ" sz="2200" dirty="0" err="1" smtClean="0"/>
              <a:t>ng</a:t>
            </a:r>
            <a:r>
              <a:rPr lang="cs-CZ" altLang="cs-CZ" sz="2200" dirty="0" smtClean="0"/>
              <a:t>/</a:t>
            </a:r>
            <a:r>
              <a:rPr lang="cs-CZ" altLang="cs-CZ" sz="2200" dirty="0" err="1" smtClean="0"/>
              <a:t>mL</a:t>
            </a:r>
            <a:endParaRPr lang="cs-CZ" altLang="cs-CZ" sz="2200" dirty="0" smtClean="0">
              <a:cs typeface="Arial" panose="020B0604020202020204" pitchFamily="34" charset="0"/>
            </a:endParaRPr>
          </a:p>
          <a:p>
            <a:pPr eaLnBrk="1" hangingPunct="1"/>
            <a:r>
              <a:rPr lang="cs-CZ" altLang="cs-CZ" sz="2200" dirty="0" smtClean="0">
                <a:cs typeface="Arial" panose="020B0604020202020204" pitchFamily="34" charset="0"/>
              </a:rPr>
              <a:t>2 T</a:t>
            </a:r>
            <a:r>
              <a:rPr lang="cs-CZ" altLang="cs-CZ" sz="2200" baseline="-25000" dirty="0" smtClean="0">
                <a:cs typeface="Arial" panose="020B0604020202020204" pitchFamily="34" charset="0"/>
              </a:rPr>
              <a:t>1/2</a:t>
            </a:r>
            <a:r>
              <a:rPr lang="cs-CZ" altLang="cs-CZ" sz="2200" dirty="0" smtClean="0">
                <a:cs typeface="Arial" panose="020B0604020202020204" pitchFamily="34" charset="0"/>
              </a:rPr>
              <a:t> = 2 * 1,8 = 3,6 dne</a:t>
            </a:r>
          </a:p>
        </p:txBody>
      </p:sp>
      <p:pic>
        <p:nvPicPr>
          <p:cNvPr id="6146" name="Picture 2" descr="C:\Users\11378\Desktop\Pix\angles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3478" y="4140485"/>
            <a:ext cx="4581925" cy="26164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659039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>
          <a:xfrm>
            <a:off x="2136775" y="228600"/>
            <a:ext cx="8153400" cy="990600"/>
          </a:xfrm>
        </p:spPr>
        <p:txBody>
          <a:bodyPr/>
          <a:lstStyle/>
          <a:p>
            <a:pPr eaLnBrk="1" hangingPunct="1"/>
            <a:r>
              <a:rPr lang="cs-CZ" altLang="cs-CZ" b="1" dirty="0" smtClean="0"/>
              <a:t>Příklad 4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idx="1"/>
          </p:nvPr>
        </p:nvSpPr>
        <p:spPr>
          <a:xfrm>
            <a:off x="635233" y="1523198"/>
            <a:ext cx="8778273" cy="4781550"/>
          </a:xfrm>
        </p:spPr>
        <p:txBody>
          <a:bodyPr>
            <a:normAutofit/>
          </a:bodyPr>
          <a:lstStyle/>
          <a:p>
            <a:pPr eaLnBrk="1" hangingPunct="1"/>
            <a:r>
              <a:rPr lang="cs-CZ" altLang="cs-CZ" sz="2200" dirty="0"/>
              <a:t>Pacient je léčen pro komorové tachykardie dlouhodobou i</a:t>
            </a:r>
            <a:r>
              <a:rPr lang="cs-CZ" altLang="cs-CZ" sz="2200" dirty="0" smtClean="0"/>
              <a:t>. v</a:t>
            </a:r>
            <a:r>
              <a:rPr lang="cs-CZ" altLang="cs-CZ" sz="2200" dirty="0"/>
              <a:t>. infuzí lidokainu. Infuze byla zahájena v 8:00, probíhá rychlostí 1,8 mg/min. Průměrné </a:t>
            </a:r>
            <a:r>
              <a:rPr lang="cs-CZ" altLang="cs-CZ" sz="2200" dirty="0" smtClean="0"/>
              <a:t>hodnoty FK </a:t>
            </a:r>
            <a:r>
              <a:rPr lang="cs-CZ" altLang="cs-CZ" sz="2200" dirty="0"/>
              <a:t>parametrů pro lidokain jsou: </a:t>
            </a:r>
            <a:endParaRPr lang="cs-CZ" altLang="cs-CZ" sz="2200" dirty="0" smtClean="0"/>
          </a:p>
          <a:p>
            <a:pPr lvl="1"/>
            <a:r>
              <a:rPr lang="cs-CZ" altLang="cs-CZ" sz="2000" dirty="0" err="1" smtClean="0"/>
              <a:t>Vd</a:t>
            </a:r>
            <a:r>
              <a:rPr lang="cs-CZ" altLang="cs-CZ" sz="2000" dirty="0" smtClean="0"/>
              <a:t> </a:t>
            </a:r>
            <a:r>
              <a:rPr lang="cs-CZ" altLang="cs-CZ" sz="2000" dirty="0"/>
              <a:t>= 70 </a:t>
            </a:r>
            <a:r>
              <a:rPr lang="cs-CZ" altLang="cs-CZ" sz="2000" dirty="0" smtClean="0"/>
              <a:t>l</a:t>
            </a:r>
          </a:p>
          <a:p>
            <a:pPr lvl="1"/>
            <a:r>
              <a:rPr lang="cs-CZ" altLang="cs-CZ" sz="2000" dirty="0" smtClean="0"/>
              <a:t>CL </a:t>
            </a:r>
            <a:r>
              <a:rPr lang="cs-CZ" altLang="cs-CZ" sz="2000" dirty="0"/>
              <a:t>= 740 </a:t>
            </a:r>
            <a:r>
              <a:rPr lang="cs-CZ" altLang="cs-CZ" sz="2000" dirty="0" err="1"/>
              <a:t>mL</a:t>
            </a:r>
            <a:r>
              <a:rPr lang="cs-CZ" altLang="cs-CZ" sz="2000" dirty="0"/>
              <a:t>/min </a:t>
            </a:r>
          </a:p>
          <a:p>
            <a:pPr lvl="1"/>
            <a:r>
              <a:rPr lang="cs-CZ" altLang="cs-CZ" sz="2000" dirty="0" smtClean="0"/>
              <a:t>T</a:t>
            </a:r>
            <a:r>
              <a:rPr lang="cs-CZ" altLang="cs-CZ" sz="2000" baseline="-25000" dirty="0" smtClean="0"/>
              <a:t>1/2</a:t>
            </a:r>
            <a:r>
              <a:rPr lang="cs-CZ" altLang="cs-CZ" sz="2000" dirty="0" smtClean="0"/>
              <a:t> </a:t>
            </a:r>
            <a:r>
              <a:rPr lang="cs-CZ" altLang="cs-CZ" sz="2000" dirty="0"/>
              <a:t>= 1,9 hod</a:t>
            </a:r>
          </a:p>
          <a:p>
            <a:pPr eaLnBrk="1" hangingPunct="1">
              <a:buFontTx/>
              <a:buNone/>
            </a:pPr>
            <a:endParaRPr lang="cs-CZ" altLang="cs-CZ" sz="2200" dirty="0"/>
          </a:p>
          <a:p>
            <a:pPr lvl="1" eaLnBrk="1" hangingPunct="1"/>
            <a:r>
              <a:rPr lang="cs-CZ" altLang="cs-CZ" sz="2200" dirty="0"/>
              <a:t>Jaká bude plazmatická koncentrace lidokainu v ustáleném stavu?</a:t>
            </a:r>
          </a:p>
          <a:p>
            <a:pPr lvl="1" eaLnBrk="1" hangingPunct="1"/>
            <a:r>
              <a:rPr lang="cs-CZ" altLang="cs-CZ" sz="2200" dirty="0"/>
              <a:t>Za kolik hodin bude dosaženo ustáleného stavu plazmatické koncentrace?</a:t>
            </a:r>
          </a:p>
        </p:txBody>
      </p:sp>
    </p:spTree>
    <p:extLst>
      <p:ext uri="{BB962C8B-B14F-4D97-AF65-F5344CB8AC3E}">
        <p14:creationId xmlns:p14="http://schemas.microsoft.com/office/powerpoint/2010/main" val="25444942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>
          <a:xfrm>
            <a:off x="2136775" y="228600"/>
            <a:ext cx="8153400" cy="990600"/>
          </a:xfrm>
        </p:spPr>
        <p:txBody>
          <a:bodyPr/>
          <a:lstStyle/>
          <a:p>
            <a:pPr eaLnBrk="1" hangingPunct="1"/>
            <a:r>
              <a:rPr lang="cs-CZ" altLang="cs-CZ" b="1" dirty="0" smtClean="0"/>
              <a:t>Příklad 4 - řešení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idx="1"/>
          </p:nvPr>
        </p:nvSpPr>
        <p:spPr>
          <a:xfrm>
            <a:off x="317599" y="1501541"/>
            <a:ext cx="9760051" cy="5008345"/>
          </a:xfrm>
        </p:spPr>
        <p:txBody>
          <a:bodyPr>
            <a:normAutofit/>
          </a:bodyPr>
          <a:lstStyle/>
          <a:p>
            <a:pPr eaLnBrk="1" hangingPunct="1"/>
            <a:r>
              <a:rPr lang="cs-CZ" altLang="cs-CZ" sz="2200" dirty="0" err="1" smtClean="0"/>
              <a:t>C</a:t>
            </a:r>
            <a:r>
              <a:rPr lang="cs-CZ" altLang="cs-CZ" sz="2200" baseline="-25000" dirty="0" err="1" smtClean="0"/>
              <a:t>ss</a:t>
            </a:r>
            <a:r>
              <a:rPr lang="cs-CZ" altLang="cs-CZ" sz="2200" dirty="0" smtClean="0"/>
              <a:t> = rychlost </a:t>
            </a:r>
            <a:r>
              <a:rPr lang="cs-CZ" altLang="cs-CZ" sz="2200" dirty="0" err="1" smtClean="0"/>
              <a:t>inf</a:t>
            </a:r>
            <a:r>
              <a:rPr lang="cs-CZ" altLang="cs-CZ" sz="2200" dirty="0" smtClean="0"/>
              <a:t>. / CL </a:t>
            </a:r>
            <a:endParaRPr lang="cs-CZ" altLang="cs-CZ" sz="2200" dirty="0"/>
          </a:p>
          <a:p>
            <a:pPr lvl="1"/>
            <a:r>
              <a:rPr lang="cs-CZ" altLang="cs-CZ" sz="2000" dirty="0" smtClean="0"/>
              <a:t>1,8 mg/min / 740 </a:t>
            </a:r>
            <a:r>
              <a:rPr lang="cs-CZ" altLang="cs-CZ" sz="2000" dirty="0" err="1" smtClean="0"/>
              <a:t>mL</a:t>
            </a:r>
            <a:r>
              <a:rPr lang="cs-CZ" altLang="cs-CZ" sz="2000" dirty="0" smtClean="0"/>
              <a:t>/min = 0,0024 mg/</a:t>
            </a:r>
            <a:r>
              <a:rPr lang="cs-CZ" altLang="cs-CZ" sz="2000" dirty="0" err="1" smtClean="0"/>
              <a:t>mL</a:t>
            </a:r>
            <a:r>
              <a:rPr lang="cs-CZ" altLang="cs-CZ" sz="2000" dirty="0" smtClean="0"/>
              <a:t> = 2,4 mg/L</a:t>
            </a:r>
          </a:p>
          <a:p>
            <a:pPr eaLnBrk="1" hangingPunct="1"/>
            <a:r>
              <a:rPr lang="cs-CZ" altLang="cs-CZ" sz="2200" dirty="0" smtClean="0"/>
              <a:t>4,5 * T1/2 </a:t>
            </a:r>
            <a:endParaRPr lang="cs-CZ" altLang="cs-CZ" sz="2200" dirty="0"/>
          </a:p>
          <a:p>
            <a:pPr lvl="1"/>
            <a:r>
              <a:rPr lang="cs-CZ" altLang="cs-CZ" sz="2000" dirty="0" smtClean="0"/>
              <a:t>4,5 * 1,9 = 8,6 hod</a:t>
            </a:r>
          </a:p>
        </p:txBody>
      </p:sp>
      <p:pic>
        <p:nvPicPr>
          <p:cNvPr id="7170" name="Picture 2" descr="C:\Users\11378\Desktop\Pix\math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4116256"/>
            <a:ext cx="3599848" cy="23634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242636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>
          <a:xfrm>
            <a:off x="2136775" y="228600"/>
            <a:ext cx="8153400" cy="990600"/>
          </a:xfrm>
        </p:spPr>
        <p:txBody>
          <a:bodyPr/>
          <a:lstStyle/>
          <a:p>
            <a:pPr eaLnBrk="1" hangingPunct="1"/>
            <a:r>
              <a:rPr lang="cs-CZ" altLang="cs-CZ" b="1" dirty="0" smtClean="0"/>
              <a:t>Příklad 5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idx="1"/>
          </p:nvPr>
        </p:nvSpPr>
        <p:spPr>
          <a:xfrm>
            <a:off x="798864" y="1792705"/>
            <a:ext cx="8153400" cy="4495800"/>
          </a:xfrm>
        </p:spPr>
        <p:txBody>
          <a:bodyPr>
            <a:normAutofit/>
          </a:bodyPr>
          <a:lstStyle/>
          <a:p>
            <a:pPr eaLnBrk="1" hangingPunct="1"/>
            <a:r>
              <a:rPr lang="cs-CZ" altLang="cs-CZ" sz="2200" dirty="0" smtClean="0"/>
              <a:t>Na JIP byl přivezen pacient v kómatu. Jeho přátelé vypověděli, že před 6 hod si aplikoval i. v. dávku morfinu. </a:t>
            </a:r>
            <a:r>
              <a:rPr lang="cs-CZ" altLang="cs-CZ" sz="2200" dirty="0" err="1" smtClean="0"/>
              <a:t>Statimové</a:t>
            </a:r>
            <a:r>
              <a:rPr lang="cs-CZ" altLang="cs-CZ" sz="2200" dirty="0" smtClean="0"/>
              <a:t> vyšetření krve ukázalo sérovou hladinu morfinu 0,4 mg/L. </a:t>
            </a:r>
            <a:r>
              <a:rPr lang="cs-CZ" altLang="cs-CZ" sz="2200" dirty="0"/>
              <a:t> </a:t>
            </a:r>
            <a:r>
              <a:rPr lang="cs-CZ" altLang="cs-CZ" sz="2200" dirty="0" smtClean="0"/>
              <a:t>                 Předpokládejme, že </a:t>
            </a:r>
            <a:r>
              <a:rPr lang="cs-CZ" altLang="cs-CZ" sz="2200" dirty="0" err="1" smtClean="0"/>
              <a:t>Vd</a:t>
            </a:r>
            <a:r>
              <a:rPr lang="cs-CZ" altLang="cs-CZ" sz="2200" dirty="0" smtClean="0"/>
              <a:t> morfinu je 200 L a T</a:t>
            </a:r>
            <a:r>
              <a:rPr lang="cs-CZ" altLang="cs-CZ" sz="2200" baseline="-25000" dirty="0" smtClean="0"/>
              <a:t>1/2</a:t>
            </a:r>
            <a:r>
              <a:rPr lang="cs-CZ" altLang="cs-CZ" sz="2200" dirty="0" smtClean="0"/>
              <a:t> 3 hod.</a:t>
            </a:r>
          </a:p>
          <a:p>
            <a:pPr eaLnBrk="1" hangingPunct="1">
              <a:buFontTx/>
              <a:buNone/>
            </a:pPr>
            <a:endParaRPr lang="cs-CZ" altLang="cs-CZ" sz="2200" dirty="0" smtClean="0"/>
          </a:p>
          <a:p>
            <a:pPr lvl="1" eaLnBrk="1" hangingPunct="1"/>
            <a:r>
              <a:rPr lang="cs-CZ" altLang="cs-CZ" sz="2200" dirty="0" smtClean="0"/>
              <a:t>Jakou dávku si postižený pravděpodobně podal?</a:t>
            </a:r>
          </a:p>
        </p:txBody>
      </p:sp>
    </p:spTree>
    <p:extLst>
      <p:ext uri="{BB962C8B-B14F-4D97-AF65-F5344CB8AC3E}">
        <p14:creationId xmlns:p14="http://schemas.microsoft.com/office/powerpoint/2010/main" val="27523581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>
          <a:xfrm>
            <a:off x="2136775" y="228600"/>
            <a:ext cx="8153400" cy="990600"/>
          </a:xfrm>
        </p:spPr>
        <p:txBody>
          <a:bodyPr/>
          <a:lstStyle/>
          <a:p>
            <a:pPr eaLnBrk="1" hangingPunct="1"/>
            <a:r>
              <a:rPr lang="cs-CZ" altLang="cs-CZ" b="1" dirty="0" smtClean="0"/>
              <a:t>Příklad 5 - řešení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idx="1"/>
          </p:nvPr>
        </p:nvSpPr>
        <p:spPr>
          <a:xfrm>
            <a:off x="2136775" y="1600200"/>
            <a:ext cx="8153400" cy="4495800"/>
          </a:xfrm>
        </p:spPr>
        <p:txBody>
          <a:bodyPr>
            <a:normAutofit/>
          </a:bodyPr>
          <a:lstStyle/>
          <a:p>
            <a:pPr eaLnBrk="1" hangingPunct="1"/>
            <a:r>
              <a:rPr lang="cs-CZ" altLang="cs-CZ" sz="2200" dirty="0" smtClean="0"/>
              <a:t>0 hod </a:t>
            </a:r>
            <a:r>
              <a:rPr lang="cs-CZ" altLang="cs-CZ" sz="2200" dirty="0" smtClean="0">
                <a:cs typeface="Arial" panose="020B0604020202020204" pitchFamily="34" charset="0"/>
              </a:rPr>
              <a:t>→ 3 hod → 6 hod: uplynuly 2 </a:t>
            </a:r>
            <a:r>
              <a:rPr lang="cs-CZ" altLang="cs-CZ" sz="2200" baseline="-25000" dirty="0" smtClean="0">
                <a:cs typeface="Arial" panose="020B0604020202020204" pitchFamily="34" charset="0"/>
              </a:rPr>
              <a:t>T1/2</a:t>
            </a:r>
          </a:p>
          <a:p>
            <a:pPr eaLnBrk="1" hangingPunct="1"/>
            <a:r>
              <a:rPr lang="cs-CZ" altLang="cs-CZ" sz="2200" dirty="0" smtClean="0">
                <a:cs typeface="Arial" panose="020B0604020202020204" pitchFamily="34" charset="0"/>
              </a:rPr>
              <a:t>C</a:t>
            </a:r>
            <a:r>
              <a:rPr lang="cs-CZ" altLang="cs-CZ" sz="2200" baseline="-25000" dirty="0" smtClean="0">
                <a:cs typeface="Arial" panose="020B0604020202020204" pitchFamily="34" charset="0"/>
              </a:rPr>
              <a:t>0</a:t>
            </a:r>
            <a:r>
              <a:rPr lang="cs-CZ" altLang="cs-CZ" sz="2200" dirty="0" smtClean="0">
                <a:cs typeface="Arial" panose="020B0604020202020204" pitchFamily="34" charset="0"/>
              </a:rPr>
              <a:t> = 0,4 mg/L → C</a:t>
            </a:r>
            <a:r>
              <a:rPr lang="cs-CZ" altLang="cs-CZ" sz="2200" baseline="-25000" dirty="0" smtClean="0">
                <a:cs typeface="Arial" panose="020B0604020202020204" pitchFamily="34" charset="0"/>
              </a:rPr>
              <a:t>3</a:t>
            </a:r>
            <a:r>
              <a:rPr lang="cs-CZ" altLang="cs-CZ" sz="2200" dirty="0" smtClean="0">
                <a:cs typeface="Arial" panose="020B0604020202020204" pitchFamily="34" charset="0"/>
              </a:rPr>
              <a:t> = 0,8 mg/L → C</a:t>
            </a:r>
            <a:r>
              <a:rPr lang="cs-CZ" altLang="cs-CZ" sz="2200" baseline="-25000" dirty="0" smtClean="0">
                <a:cs typeface="Arial" panose="020B0604020202020204" pitchFamily="34" charset="0"/>
              </a:rPr>
              <a:t>6</a:t>
            </a:r>
            <a:r>
              <a:rPr lang="cs-CZ" altLang="cs-CZ" sz="2200" dirty="0" smtClean="0">
                <a:cs typeface="Arial" panose="020B0604020202020204" pitchFamily="34" charset="0"/>
              </a:rPr>
              <a:t> = 1,6 mg/L</a:t>
            </a:r>
          </a:p>
          <a:p>
            <a:pPr eaLnBrk="1" hangingPunct="1"/>
            <a:r>
              <a:rPr lang="cs-CZ" altLang="cs-CZ" sz="2200" dirty="0" smtClean="0">
                <a:cs typeface="Arial" panose="020B0604020202020204" pitchFamily="34" charset="0"/>
              </a:rPr>
              <a:t>D = </a:t>
            </a:r>
            <a:r>
              <a:rPr lang="cs-CZ" altLang="cs-CZ" sz="2200" dirty="0" err="1" smtClean="0">
                <a:cs typeface="Arial" panose="020B0604020202020204" pitchFamily="34" charset="0"/>
              </a:rPr>
              <a:t>Vd</a:t>
            </a:r>
            <a:r>
              <a:rPr lang="cs-CZ" altLang="cs-CZ" sz="2200" dirty="0" smtClean="0">
                <a:cs typeface="Arial" panose="020B0604020202020204" pitchFamily="34" charset="0"/>
              </a:rPr>
              <a:t> * c</a:t>
            </a:r>
          </a:p>
          <a:p>
            <a:pPr lvl="1"/>
            <a:r>
              <a:rPr lang="cs-CZ" altLang="cs-CZ" sz="2000" dirty="0" smtClean="0">
                <a:cs typeface="Arial" panose="020B0604020202020204" pitchFamily="34" charset="0"/>
              </a:rPr>
              <a:t>200 * 1,6 = 320 mg</a:t>
            </a:r>
          </a:p>
        </p:txBody>
      </p:sp>
      <p:pic>
        <p:nvPicPr>
          <p:cNvPr id="8194" name="Picture 2" descr="C:\Users\11378\Desktop\Pix\math problem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2082" y="3724976"/>
            <a:ext cx="4353311" cy="30538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913945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>
          <a:xfrm>
            <a:off x="2136775" y="228600"/>
            <a:ext cx="8153400" cy="990600"/>
          </a:xfrm>
        </p:spPr>
        <p:txBody>
          <a:bodyPr/>
          <a:lstStyle/>
          <a:p>
            <a:pPr eaLnBrk="1" hangingPunct="1"/>
            <a:r>
              <a:rPr lang="cs-CZ" altLang="cs-CZ" b="1" dirty="0" smtClean="0"/>
              <a:t>Příklad 6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idx="1"/>
          </p:nvPr>
        </p:nvSpPr>
        <p:spPr>
          <a:xfrm>
            <a:off x="702610" y="1590575"/>
            <a:ext cx="7883126" cy="4495800"/>
          </a:xfrm>
        </p:spPr>
        <p:txBody>
          <a:bodyPr>
            <a:normAutofit/>
          </a:bodyPr>
          <a:lstStyle/>
          <a:p>
            <a:pPr eaLnBrk="1" hangingPunct="1"/>
            <a:r>
              <a:rPr lang="cs-CZ" altLang="cs-CZ" sz="2200" dirty="0" err="1" smtClean="0"/>
              <a:t>Gentamicin</a:t>
            </a:r>
            <a:r>
              <a:rPr lang="cs-CZ" altLang="cs-CZ" sz="2200" dirty="0" smtClean="0"/>
              <a:t> </a:t>
            </a:r>
            <a:r>
              <a:rPr lang="cs-CZ" altLang="cs-CZ" sz="2200" dirty="0"/>
              <a:t>by mohl být dospělým nemocným podáván v dávce 3 x 80 mg, aby byla vrcholová </a:t>
            </a:r>
            <a:r>
              <a:rPr lang="cs-CZ" altLang="cs-CZ" sz="2200" dirty="0" smtClean="0"/>
              <a:t>plazmatická koncentrace </a:t>
            </a:r>
            <a:r>
              <a:rPr lang="cs-CZ" altLang="cs-CZ" sz="2200" dirty="0"/>
              <a:t>v rozsahu terapeutického okna (</a:t>
            </a:r>
            <a:r>
              <a:rPr lang="cs-CZ" altLang="cs-CZ" sz="2200" dirty="0" err="1"/>
              <a:t>C</a:t>
            </a:r>
            <a:r>
              <a:rPr lang="cs-CZ" altLang="cs-CZ" sz="2200" baseline="-25000" dirty="0" err="1"/>
              <a:t>max</a:t>
            </a:r>
            <a:r>
              <a:rPr lang="cs-CZ" altLang="cs-CZ" sz="2200" dirty="0"/>
              <a:t> = 5 mg/L). Eliminace gentamycinu probíhá téměř výlučně glomerulární filtrací. Hodnota CL u dospělých s normální renální </a:t>
            </a:r>
            <a:r>
              <a:rPr lang="cs-CZ" altLang="cs-CZ" sz="2200" dirty="0" smtClean="0"/>
              <a:t>funkcí </a:t>
            </a:r>
            <a:r>
              <a:rPr lang="cs-CZ" altLang="cs-CZ" sz="2200" dirty="0"/>
              <a:t>je 5,4 L/hod. </a:t>
            </a:r>
            <a:endParaRPr lang="cs-CZ" altLang="cs-CZ" sz="2200" dirty="0" smtClean="0"/>
          </a:p>
          <a:p>
            <a:pPr eaLnBrk="1" hangingPunct="1"/>
            <a:endParaRPr lang="cs-CZ" altLang="cs-CZ" sz="2200" dirty="0"/>
          </a:p>
          <a:p>
            <a:pPr lvl="1" eaLnBrk="1" hangingPunct="1"/>
            <a:r>
              <a:rPr lang="cs-CZ" altLang="cs-CZ" sz="2200" dirty="0"/>
              <a:t>U pacienta dosahuje CL kreatininu jen 1/3 normální hodnoty. Jaké dávkovací schéma navrhnete?</a:t>
            </a:r>
          </a:p>
        </p:txBody>
      </p:sp>
    </p:spTree>
    <p:extLst>
      <p:ext uri="{BB962C8B-B14F-4D97-AF65-F5344CB8AC3E}">
        <p14:creationId xmlns:p14="http://schemas.microsoft.com/office/powerpoint/2010/main" val="8722305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779613" y="209350"/>
            <a:ext cx="8351838" cy="9906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cs-CZ" altLang="cs-CZ" sz="4000" b="1" dirty="0"/>
              <a:t>Matematické vztahy ve farmakokinetice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idx="1"/>
          </p:nvPr>
        </p:nvSpPr>
        <p:spPr>
          <a:xfrm>
            <a:off x="712236" y="1700214"/>
            <a:ext cx="8153400" cy="4395787"/>
          </a:xfrm>
        </p:spPr>
        <p:txBody>
          <a:bodyPr>
            <a:normAutofit/>
          </a:bodyPr>
          <a:lstStyle/>
          <a:p>
            <a:pPr eaLnBrk="1" hangingPunct="1"/>
            <a:r>
              <a:rPr lang="cs-CZ" altLang="cs-CZ" sz="2200" dirty="0"/>
              <a:t>v</a:t>
            </a:r>
            <a:r>
              <a:rPr lang="cs-CZ" altLang="cs-CZ" sz="2200" dirty="0" smtClean="0"/>
              <a:t>yužití distribučního objemu ve farmakokinetických výpočtech</a:t>
            </a:r>
          </a:p>
          <a:p>
            <a:pPr eaLnBrk="1" hangingPunct="1"/>
            <a:r>
              <a:rPr lang="cs-CZ" altLang="cs-CZ" sz="2200" dirty="0"/>
              <a:t>v</a:t>
            </a:r>
            <a:r>
              <a:rPr lang="cs-CZ" altLang="cs-CZ" sz="2200" dirty="0" smtClean="0"/>
              <a:t>yužití clearance ve farmakokinetických výpočtech</a:t>
            </a:r>
          </a:p>
          <a:p>
            <a:pPr eaLnBrk="1" hangingPunct="1"/>
            <a:r>
              <a:rPr lang="cs-CZ" altLang="cs-CZ" sz="2200" dirty="0"/>
              <a:t>v</a:t>
            </a:r>
            <a:r>
              <a:rPr lang="cs-CZ" altLang="cs-CZ" sz="2200" dirty="0" smtClean="0"/>
              <a:t>yužití biologického poločasu ve farmakokinetických výpočtech</a:t>
            </a:r>
          </a:p>
          <a:p>
            <a:pPr eaLnBrk="1" hangingPunct="1"/>
            <a:r>
              <a:rPr lang="cs-CZ" altLang="cs-CZ" sz="2200" dirty="0"/>
              <a:t>v</a:t>
            </a:r>
            <a:r>
              <a:rPr lang="cs-CZ" altLang="cs-CZ" sz="2200" dirty="0" smtClean="0"/>
              <a:t>yužití plazmatické koncentrace v ustáleném stavu ve farmakokinetických výpočtech</a:t>
            </a:r>
          </a:p>
        </p:txBody>
      </p:sp>
    </p:spTree>
    <p:extLst>
      <p:ext uri="{BB962C8B-B14F-4D97-AF65-F5344CB8AC3E}">
        <p14:creationId xmlns:p14="http://schemas.microsoft.com/office/powerpoint/2010/main" val="22341425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>
          <a:xfrm>
            <a:off x="2136775" y="228600"/>
            <a:ext cx="8153400" cy="990600"/>
          </a:xfrm>
        </p:spPr>
        <p:txBody>
          <a:bodyPr/>
          <a:lstStyle/>
          <a:p>
            <a:pPr eaLnBrk="1" hangingPunct="1"/>
            <a:r>
              <a:rPr lang="cs-CZ" altLang="cs-CZ" b="1" dirty="0" smtClean="0"/>
              <a:t>Příklad 6 - řešení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idx="1"/>
          </p:nvPr>
        </p:nvSpPr>
        <p:spPr>
          <a:xfrm>
            <a:off x="1010618" y="1590575"/>
            <a:ext cx="8153400" cy="4495800"/>
          </a:xfrm>
        </p:spPr>
        <p:txBody>
          <a:bodyPr>
            <a:normAutofit/>
          </a:bodyPr>
          <a:lstStyle/>
          <a:p>
            <a:pPr eaLnBrk="1" hangingPunct="1"/>
            <a:r>
              <a:rPr lang="cs-CZ" altLang="cs-CZ" sz="2200" dirty="0"/>
              <a:t>r</a:t>
            </a:r>
            <a:r>
              <a:rPr lang="cs-CZ" altLang="cs-CZ" sz="2200" dirty="0" smtClean="0"/>
              <a:t>ychlost přívodu = rychlosti eliminace = CL * </a:t>
            </a:r>
            <a:r>
              <a:rPr lang="cs-CZ" altLang="cs-CZ" sz="2200" dirty="0" err="1" smtClean="0"/>
              <a:t>C</a:t>
            </a:r>
            <a:r>
              <a:rPr lang="cs-CZ" altLang="cs-CZ" sz="2200" baseline="-25000" dirty="0" err="1" smtClean="0"/>
              <a:t>ss</a:t>
            </a:r>
            <a:endParaRPr lang="cs-CZ" altLang="cs-CZ" sz="2200" dirty="0" smtClean="0"/>
          </a:p>
          <a:p>
            <a:pPr lvl="1" eaLnBrk="1" hangingPunct="1"/>
            <a:r>
              <a:rPr lang="cs-CZ" altLang="cs-CZ" sz="2200" dirty="0"/>
              <a:t>d</a:t>
            </a:r>
            <a:r>
              <a:rPr lang="cs-CZ" altLang="cs-CZ" sz="2200" dirty="0" smtClean="0"/>
              <a:t>osahuje-li CL 1/3 normálních hodnot, pak i rychlost přívodu musí být třetinová</a:t>
            </a:r>
          </a:p>
          <a:p>
            <a:pPr eaLnBrk="1" hangingPunct="1"/>
            <a:r>
              <a:rPr lang="cs-CZ" altLang="cs-CZ" sz="2200" dirty="0"/>
              <a:t>r</a:t>
            </a:r>
            <a:r>
              <a:rPr lang="cs-CZ" altLang="cs-CZ" sz="2200" dirty="0" smtClean="0"/>
              <a:t>ychlost přívodu = dávka / </a:t>
            </a:r>
            <a:r>
              <a:rPr lang="cs-CZ" altLang="cs-CZ" sz="2200" dirty="0" err="1" smtClean="0"/>
              <a:t>dáv</a:t>
            </a:r>
            <a:r>
              <a:rPr lang="cs-CZ" altLang="cs-CZ" sz="2200" dirty="0" smtClean="0"/>
              <a:t>. interval</a:t>
            </a:r>
          </a:p>
          <a:p>
            <a:pPr lvl="1" eaLnBrk="1" hangingPunct="1"/>
            <a:r>
              <a:rPr lang="cs-CZ" altLang="cs-CZ" sz="2200" dirty="0"/>
              <a:t>n</a:t>
            </a:r>
            <a:r>
              <a:rPr lang="cs-CZ" altLang="cs-CZ" sz="2200" dirty="0" smtClean="0"/>
              <a:t>ormální stav: 80 mg / 8 hod = 10 mg/hod</a:t>
            </a:r>
          </a:p>
          <a:p>
            <a:pPr lvl="1" eaLnBrk="1" hangingPunct="1"/>
            <a:r>
              <a:rPr lang="cs-CZ" altLang="cs-CZ" sz="2200" dirty="0"/>
              <a:t>u</a:t>
            </a:r>
            <a:r>
              <a:rPr lang="cs-CZ" altLang="cs-CZ" sz="2200" dirty="0" smtClean="0"/>
              <a:t> našeho pacienta: dávka / </a:t>
            </a:r>
            <a:r>
              <a:rPr lang="cs-CZ" altLang="cs-CZ" sz="2200" dirty="0" err="1" smtClean="0"/>
              <a:t>dáv</a:t>
            </a:r>
            <a:r>
              <a:rPr lang="cs-CZ" altLang="cs-CZ" sz="2200" dirty="0" smtClean="0"/>
              <a:t>. interval = 3,34 mg/hod (1/3)</a:t>
            </a:r>
          </a:p>
          <a:p>
            <a:pPr lvl="1" eaLnBrk="1" hangingPunct="1"/>
            <a:r>
              <a:rPr lang="cs-CZ" altLang="cs-CZ" sz="2200" dirty="0" smtClean="0"/>
              <a:t>40 mg po 12 hod</a:t>
            </a:r>
          </a:p>
        </p:txBody>
      </p:sp>
    </p:spTree>
    <p:extLst>
      <p:ext uri="{BB962C8B-B14F-4D97-AF65-F5344CB8AC3E}">
        <p14:creationId xmlns:p14="http://schemas.microsoft.com/office/powerpoint/2010/main" val="29175267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>
          <a:xfrm>
            <a:off x="2136775" y="228600"/>
            <a:ext cx="8153400" cy="990600"/>
          </a:xfrm>
        </p:spPr>
        <p:txBody>
          <a:bodyPr/>
          <a:lstStyle/>
          <a:p>
            <a:pPr eaLnBrk="1" hangingPunct="1"/>
            <a:r>
              <a:rPr lang="cs-CZ" altLang="cs-CZ" b="1" dirty="0" smtClean="0"/>
              <a:t>Příklad 7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idx="1"/>
          </p:nvPr>
        </p:nvSpPr>
        <p:spPr>
          <a:xfrm>
            <a:off x="750737" y="1686827"/>
            <a:ext cx="8941903" cy="4495800"/>
          </a:xfrm>
        </p:spPr>
        <p:txBody>
          <a:bodyPr>
            <a:normAutofit/>
          </a:bodyPr>
          <a:lstStyle/>
          <a:p>
            <a:pPr eaLnBrk="1" hangingPunct="1"/>
            <a:r>
              <a:rPr lang="cs-CZ" altLang="cs-CZ" sz="2200" dirty="0" smtClean="0"/>
              <a:t>70 kg muž a 56 kg žena vypijí od 20:00 do 23:00 každý 3 piva (5 % </a:t>
            </a:r>
            <a:r>
              <a:rPr lang="cs-CZ" altLang="cs-CZ" sz="2200" dirty="0" err="1" smtClean="0"/>
              <a:t>EtOH</a:t>
            </a:r>
            <a:r>
              <a:rPr lang="cs-CZ" altLang="cs-CZ" sz="2200" dirty="0" smtClean="0"/>
              <a:t>) a 2 velké vodky (0,5 </a:t>
            </a:r>
            <a:r>
              <a:rPr lang="cs-CZ" altLang="cs-CZ" sz="2200" dirty="0" err="1" smtClean="0"/>
              <a:t>dcL</a:t>
            </a:r>
            <a:r>
              <a:rPr lang="cs-CZ" altLang="cs-CZ" sz="2200" dirty="0" smtClean="0"/>
              <a:t>, 40 % </a:t>
            </a:r>
            <a:r>
              <a:rPr lang="cs-CZ" altLang="cs-CZ" sz="2200" dirty="0" err="1" smtClean="0"/>
              <a:t>EtOH</a:t>
            </a:r>
            <a:r>
              <a:rPr lang="cs-CZ" altLang="cs-CZ" sz="2200" dirty="0" smtClean="0"/>
              <a:t>).</a:t>
            </a:r>
          </a:p>
          <a:p>
            <a:pPr lvl="1" eaLnBrk="1" hangingPunct="1"/>
            <a:r>
              <a:rPr lang="cs-CZ" altLang="cs-CZ" sz="2200" dirty="0" smtClean="0"/>
              <a:t>V kolik ráno budou moci jet autem?</a:t>
            </a:r>
          </a:p>
          <a:p>
            <a:pPr lvl="1" eaLnBrk="1" hangingPunct="1"/>
            <a:endParaRPr lang="cs-CZ" altLang="cs-CZ" sz="2200" dirty="0"/>
          </a:p>
          <a:p>
            <a:pPr lvl="1" eaLnBrk="1" hangingPunct="1"/>
            <a:endParaRPr lang="cs-CZ" altLang="cs-CZ" sz="2200" dirty="0" smtClean="0"/>
          </a:p>
          <a:p>
            <a:pPr marL="640080" lvl="1" indent="-274320">
              <a:lnSpc>
                <a:spcPct val="120000"/>
              </a:lnSpc>
              <a:buFont typeface="Wingdings 2"/>
              <a:buChar char=""/>
              <a:defRPr/>
            </a:pPr>
            <a:r>
              <a:rPr lang="cs-CZ" sz="2200" dirty="0"/>
              <a:t>m</a:t>
            </a:r>
            <a:r>
              <a:rPr lang="cs-CZ" sz="2200" dirty="0" smtClean="0"/>
              <a:t>uži </a:t>
            </a:r>
            <a:r>
              <a:rPr lang="cs-CZ" sz="2200" dirty="0"/>
              <a:t>odbourají cca 0,1 g </a:t>
            </a:r>
            <a:r>
              <a:rPr lang="cs-CZ" sz="2200" dirty="0" err="1"/>
              <a:t>EtOH</a:t>
            </a:r>
            <a:r>
              <a:rPr lang="cs-CZ" sz="2200" dirty="0"/>
              <a:t> / hod na 1 kg tělesné </a:t>
            </a:r>
            <a:r>
              <a:rPr lang="cs-CZ" sz="2200" dirty="0" smtClean="0"/>
              <a:t>hmotnosti</a:t>
            </a:r>
          </a:p>
          <a:p>
            <a:pPr marL="640080" lvl="1" indent="-274320">
              <a:lnSpc>
                <a:spcPct val="120000"/>
              </a:lnSpc>
              <a:buFont typeface="Wingdings 2"/>
              <a:buChar char=""/>
              <a:defRPr/>
            </a:pPr>
            <a:r>
              <a:rPr lang="cs-CZ" sz="2200" dirty="0"/>
              <a:t>ž</a:t>
            </a:r>
            <a:r>
              <a:rPr lang="cs-CZ" sz="2200" dirty="0" smtClean="0"/>
              <a:t>eny </a:t>
            </a:r>
            <a:r>
              <a:rPr lang="cs-CZ" sz="2200" dirty="0"/>
              <a:t>odbourají cca 0,085 g </a:t>
            </a:r>
            <a:r>
              <a:rPr lang="cs-CZ" sz="2200" dirty="0" err="1"/>
              <a:t>EtOH</a:t>
            </a:r>
            <a:r>
              <a:rPr lang="cs-CZ" sz="2200" dirty="0"/>
              <a:t> / hod na 1 kg tělesné </a:t>
            </a:r>
            <a:r>
              <a:rPr lang="cs-CZ" sz="2200" dirty="0" smtClean="0"/>
              <a:t>hmotnosti</a:t>
            </a:r>
            <a:endParaRPr lang="cs-CZ" sz="2200" dirty="0"/>
          </a:p>
          <a:p>
            <a:pPr marL="640080" lvl="1" indent="-274320">
              <a:lnSpc>
                <a:spcPct val="120000"/>
              </a:lnSpc>
              <a:buFont typeface="Wingdings 2"/>
              <a:buChar char=""/>
              <a:defRPr/>
            </a:pPr>
            <a:r>
              <a:rPr lang="cs-CZ" altLang="cs-CZ" sz="2200" dirty="0" err="1" smtClean="0"/>
              <a:t>EtOH</a:t>
            </a:r>
            <a:r>
              <a:rPr lang="cs-CZ" altLang="cs-CZ" sz="2200" dirty="0"/>
              <a:t> 0,8 g/</a:t>
            </a:r>
            <a:r>
              <a:rPr lang="cs-CZ" altLang="cs-CZ" sz="2200" dirty="0" err="1"/>
              <a:t>mL</a:t>
            </a:r>
            <a:r>
              <a:rPr lang="cs-CZ" altLang="cs-CZ" sz="2200" dirty="0"/>
              <a:t> </a:t>
            </a:r>
            <a:endParaRPr lang="cs-CZ" altLang="cs-CZ" sz="2200" dirty="0" smtClean="0"/>
          </a:p>
        </p:txBody>
      </p:sp>
    </p:spTree>
    <p:extLst>
      <p:ext uri="{BB962C8B-B14F-4D97-AF65-F5344CB8AC3E}">
        <p14:creationId xmlns:p14="http://schemas.microsoft.com/office/powerpoint/2010/main" val="15155849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>
          <a:xfrm>
            <a:off x="2136775" y="228600"/>
            <a:ext cx="8153400" cy="990600"/>
          </a:xfrm>
        </p:spPr>
        <p:txBody>
          <a:bodyPr/>
          <a:lstStyle/>
          <a:p>
            <a:pPr eaLnBrk="1" hangingPunct="1"/>
            <a:r>
              <a:rPr lang="cs-CZ" altLang="cs-CZ" b="1" dirty="0" smtClean="0"/>
              <a:t>Příklad 7 - řešení</a:t>
            </a:r>
          </a:p>
        </p:txBody>
      </p:sp>
      <p:sp>
        <p:nvSpPr>
          <p:cNvPr id="83971" name="Rectangle 3"/>
          <p:cNvSpPr>
            <a:spLocks noGrp="1" noChangeArrowheads="1"/>
          </p:cNvSpPr>
          <p:nvPr>
            <p:ph idx="1"/>
          </p:nvPr>
        </p:nvSpPr>
        <p:spPr>
          <a:xfrm>
            <a:off x="741111" y="1244066"/>
            <a:ext cx="9750426" cy="5252986"/>
          </a:xfrm>
        </p:spPr>
        <p:txBody>
          <a:bodyPr>
            <a:normAutofit fontScale="85000" lnSpcReduction="10000"/>
          </a:bodyPr>
          <a:lstStyle/>
          <a:p>
            <a:pPr marL="320040" indent="-320040">
              <a:lnSpc>
                <a:spcPct val="120000"/>
              </a:lnSpc>
              <a:buFont typeface="Wingdings"/>
              <a:buChar char=""/>
              <a:defRPr/>
            </a:pPr>
            <a:r>
              <a:rPr lang="cs-CZ" sz="2400" dirty="0"/>
              <a:t>m</a:t>
            </a:r>
            <a:r>
              <a:rPr lang="cs-CZ" sz="2400" dirty="0" smtClean="0"/>
              <a:t>nožství </a:t>
            </a:r>
            <a:r>
              <a:rPr lang="cs-CZ" sz="2400" dirty="0" err="1"/>
              <a:t>EtOH</a:t>
            </a:r>
            <a:endParaRPr lang="cs-CZ" sz="2400" dirty="0"/>
          </a:p>
          <a:p>
            <a:pPr marL="640080" lvl="1" indent="-274320">
              <a:lnSpc>
                <a:spcPct val="120000"/>
              </a:lnSpc>
              <a:buFont typeface="Wingdings 2"/>
              <a:buChar char=""/>
              <a:defRPr/>
            </a:pPr>
            <a:r>
              <a:rPr lang="cs-CZ" sz="2000" dirty="0"/>
              <a:t>1,5 L * 0,05 (5 %) = 75 </a:t>
            </a:r>
            <a:r>
              <a:rPr lang="cs-CZ" sz="2000" dirty="0" err="1"/>
              <a:t>mL</a:t>
            </a:r>
            <a:r>
              <a:rPr lang="cs-CZ" sz="2000" dirty="0"/>
              <a:t> * 0,8 g/</a:t>
            </a:r>
            <a:r>
              <a:rPr lang="cs-CZ" sz="2000" dirty="0" err="1"/>
              <a:t>mL</a:t>
            </a:r>
            <a:r>
              <a:rPr lang="cs-CZ" sz="2000" dirty="0"/>
              <a:t> = 60 g</a:t>
            </a:r>
          </a:p>
          <a:p>
            <a:pPr marL="640080" lvl="1" indent="-274320">
              <a:lnSpc>
                <a:spcPct val="120000"/>
              </a:lnSpc>
              <a:buFont typeface="Wingdings 2"/>
              <a:buChar char=""/>
              <a:defRPr/>
            </a:pPr>
            <a:r>
              <a:rPr lang="cs-CZ" sz="2000" dirty="0"/>
              <a:t>0,1 L * 0,4 (40 %) = 40 </a:t>
            </a:r>
            <a:r>
              <a:rPr lang="cs-CZ" sz="2000" dirty="0" err="1"/>
              <a:t>mL</a:t>
            </a:r>
            <a:r>
              <a:rPr lang="cs-CZ" sz="2000" dirty="0"/>
              <a:t> * 0,8 g/</a:t>
            </a:r>
            <a:r>
              <a:rPr lang="cs-CZ" sz="2000" dirty="0" err="1"/>
              <a:t>mL</a:t>
            </a:r>
            <a:r>
              <a:rPr lang="cs-CZ" sz="2000" dirty="0"/>
              <a:t> = 32 g</a:t>
            </a:r>
          </a:p>
          <a:p>
            <a:pPr marL="640080" lvl="1" indent="-274320">
              <a:lnSpc>
                <a:spcPct val="120000"/>
              </a:lnSpc>
              <a:buFont typeface="Wingdings 2"/>
              <a:buChar char=""/>
              <a:defRPr/>
            </a:pPr>
            <a:r>
              <a:rPr lang="cs-CZ" sz="2000" dirty="0"/>
              <a:t>60 + 32 = 92 g </a:t>
            </a:r>
            <a:r>
              <a:rPr lang="cs-CZ" sz="2000" dirty="0" err="1"/>
              <a:t>EtOH</a:t>
            </a:r>
            <a:endParaRPr lang="cs-CZ" sz="2000" dirty="0"/>
          </a:p>
          <a:p>
            <a:pPr marL="320040" indent="-320040">
              <a:lnSpc>
                <a:spcPct val="120000"/>
              </a:lnSpc>
              <a:buFont typeface="Wingdings"/>
              <a:buChar char=""/>
              <a:defRPr/>
            </a:pPr>
            <a:r>
              <a:rPr lang="cs-CZ" sz="2400" dirty="0"/>
              <a:t>o</a:t>
            </a:r>
            <a:r>
              <a:rPr lang="cs-CZ" sz="2400" dirty="0" smtClean="0"/>
              <a:t>dbourávání </a:t>
            </a:r>
            <a:r>
              <a:rPr lang="cs-CZ" sz="2400" dirty="0" err="1"/>
              <a:t>EtOH</a:t>
            </a:r>
            <a:endParaRPr lang="cs-CZ" sz="2400" dirty="0"/>
          </a:p>
          <a:p>
            <a:pPr marL="640080" lvl="1" indent="-274320">
              <a:lnSpc>
                <a:spcPct val="120000"/>
              </a:lnSpc>
              <a:buFont typeface="Wingdings 2"/>
              <a:buChar char=""/>
              <a:defRPr/>
            </a:pPr>
            <a:r>
              <a:rPr lang="cs-CZ" sz="2000" dirty="0"/>
              <a:t>m</a:t>
            </a:r>
            <a:r>
              <a:rPr lang="cs-CZ" sz="2000" dirty="0" smtClean="0"/>
              <a:t>uži </a:t>
            </a:r>
            <a:r>
              <a:rPr lang="cs-CZ" sz="2000" dirty="0"/>
              <a:t>odbourají cca 0,1 g </a:t>
            </a:r>
            <a:r>
              <a:rPr lang="cs-CZ" sz="2000" dirty="0" err="1"/>
              <a:t>EtOH</a:t>
            </a:r>
            <a:r>
              <a:rPr lang="cs-CZ" sz="2000" dirty="0"/>
              <a:t> / hod na 1 kg tělesné hmotnosti, tedy 70 * 0,1 = 7 g/hod</a:t>
            </a:r>
          </a:p>
          <a:p>
            <a:pPr marL="640080" lvl="1" indent="-274320">
              <a:lnSpc>
                <a:spcPct val="120000"/>
              </a:lnSpc>
              <a:buFont typeface="Wingdings 2"/>
              <a:buChar char=""/>
              <a:defRPr/>
            </a:pPr>
            <a:r>
              <a:rPr lang="cs-CZ" sz="2000" dirty="0"/>
              <a:t>ž</a:t>
            </a:r>
            <a:r>
              <a:rPr lang="cs-CZ" sz="2000" dirty="0" smtClean="0"/>
              <a:t>eny </a:t>
            </a:r>
            <a:r>
              <a:rPr lang="cs-CZ" sz="2000" dirty="0"/>
              <a:t>odbourají cca 0,085 g </a:t>
            </a:r>
            <a:r>
              <a:rPr lang="cs-CZ" sz="2000" dirty="0" err="1"/>
              <a:t>EtOH</a:t>
            </a:r>
            <a:r>
              <a:rPr lang="cs-CZ" sz="2000" dirty="0"/>
              <a:t> / hod na 1 kg tělesné hmotnosti, tedy 56 * 0,085 = 4,76 g/hod</a:t>
            </a:r>
          </a:p>
          <a:p>
            <a:pPr marL="320040" indent="-320040">
              <a:lnSpc>
                <a:spcPct val="120000"/>
              </a:lnSpc>
              <a:buFont typeface="Wingdings"/>
              <a:buChar char=""/>
              <a:defRPr/>
            </a:pPr>
            <a:r>
              <a:rPr lang="cs-CZ" sz="2400" dirty="0"/>
              <a:t>v</a:t>
            </a:r>
            <a:r>
              <a:rPr lang="cs-CZ" sz="2400" dirty="0" smtClean="0"/>
              <a:t>ýpočet</a:t>
            </a:r>
            <a:endParaRPr lang="cs-CZ" sz="2400" dirty="0"/>
          </a:p>
          <a:p>
            <a:pPr marL="640080" lvl="1" indent="-274320">
              <a:lnSpc>
                <a:spcPct val="120000"/>
              </a:lnSpc>
              <a:buFont typeface="Wingdings 2"/>
              <a:buChar char=""/>
              <a:defRPr/>
            </a:pPr>
            <a:r>
              <a:rPr lang="cs-CZ" sz="2000" dirty="0"/>
              <a:t>Muž: 92 / 7 = 13,14 hod, tedy cca v 10:30 (počítáno od 21:30)</a:t>
            </a:r>
          </a:p>
          <a:p>
            <a:pPr marL="640080" lvl="1" indent="-274320">
              <a:lnSpc>
                <a:spcPct val="120000"/>
              </a:lnSpc>
              <a:buFont typeface="Wingdings 2"/>
              <a:buChar char=""/>
              <a:defRPr/>
            </a:pPr>
            <a:r>
              <a:rPr lang="cs-CZ" sz="2000" dirty="0"/>
              <a:t>Žena: 92 / 4,76 = 19,3 hod, tedy cca v 16:30 (počítáno od 21:30</a:t>
            </a:r>
            <a:r>
              <a:rPr lang="cs-CZ" sz="2000" dirty="0" smtClean="0"/>
              <a:t>)</a:t>
            </a:r>
          </a:p>
          <a:p>
            <a:pPr marL="640080" lvl="1" indent="-274320">
              <a:lnSpc>
                <a:spcPct val="120000"/>
              </a:lnSpc>
              <a:buFont typeface="Wingdings 2"/>
              <a:buChar char=""/>
              <a:defRPr/>
            </a:pPr>
            <a:endParaRPr lang="cs-CZ" sz="2000" dirty="0"/>
          </a:p>
          <a:p>
            <a:pPr marL="320040" indent="-320040">
              <a:lnSpc>
                <a:spcPct val="120000"/>
              </a:lnSpc>
              <a:buFont typeface="Wingdings"/>
              <a:buChar char=""/>
              <a:defRPr/>
            </a:pPr>
            <a:r>
              <a:rPr lang="cs-CZ" sz="2400" dirty="0">
                <a:hlinkClick r:id="rId2"/>
              </a:rPr>
              <a:t>http://www.alkohol-test.cz/flash.html</a:t>
            </a: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2317065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>
          <a:xfrm>
            <a:off x="2136775" y="228600"/>
            <a:ext cx="8153400" cy="990600"/>
          </a:xfrm>
        </p:spPr>
        <p:txBody>
          <a:bodyPr/>
          <a:lstStyle/>
          <a:p>
            <a:pPr eaLnBrk="1" hangingPunct="1"/>
            <a:r>
              <a:rPr lang="cs-CZ" altLang="cs-CZ" b="1" dirty="0" smtClean="0"/>
              <a:t>Příklad 8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idx="1"/>
          </p:nvPr>
        </p:nvSpPr>
        <p:spPr>
          <a:xfrm>
            <a:off x="1029869" y="1523198"/>
            <a:ext cx="8153400" cy="4495800"/>
          </a:xfrm>
        </p:spPr>
        <p:txBody>
          <a:bodyPr>
            <a:normAutofit/>
          </a:bodyPr>
          <a:lstStyle/>
          <a:p>
            <a:pPr eaLnBrk="1" hangingPunct="1"/>
            <a:r>
              <a:rPr lang="cs-CZ" altLang="cs-CZ" sz="2200" dirty="0" smtClean="0"/>
              <a:t>Jak provedete korekci dávky na základě změny </a:t>
            </a:r>
            <a:r>
              <a:rPr lang="cs-CZ" altLang="cs-CZ" sz="2200" dirty="0" err="1" smtClean="0"/>
              <a:t>Css</a:t>
            </a:r>
            <a:r>
              <a:rPr lang="cs-CZ" altLang="cs-CZ" sz="2200" dirty="0" smtClean="0"/>
              <a:t>? Při dávce 100 mg/hod jsme dostali 14,4 mg/L. Kolik musí být dávka k dosažení 28,8 mg/L?</a:t>
            </a:r>
          </a:p>
        </p:txBody>
      </p:sp>
    </p:spTree>
    <p:extLst>
      <p:ext uri="{BB962C8B-B14F-4D97-AF65-F5344CB8AC3E}">
        <p14:creationId xmlns:p14="http://schemas.microsoft.com/office/powerpoint/2010/main" val="24252568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>
          <a:xfrm>
            <a:off x="2136775" y="228600"/>
            <a:ext cx="8153400" cy="990600"/>
          </a:xfrm>
        </p:spPr>
        <p:txBody>
          <a:bodyPr/>
          <a:lstStyle/>
          <a:p>
            <a:pPr eaLnBrk="1" hangingPunct="1"/>
            <a:r>
              <a:rPr lang="cs-CZ" altLang="cs-CZ" b="1" dirty="0" smtClean="0"/>
              <a:t>Příklad 8 - řešení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idx="1"/>
          </p:nvPr>
        </p:nvSpPr>
        <p:spPr>
          <a:xfrm>
            <a:off x="1251251" y="1580949"/>
            <a:ext cx="8153400" cy="4495800"/>
          </a:xfrm>
        </p:spPr>
        <p:txBody>
          <a:bodyPr>
            <a:normAutofit/>
          </a:bodyPr>
          <a:lstStyle/>
          <a:p>
            <a:pPr eaLnBrk="1" hangingPunct="1"/>
            <a:r>
              <a:rPr lang="cs-CZ" altLang="cs-CZ" sz="2200" dirty="0" smtClean="0"/>
              <a:t>Dávka předchozí / dávka žádaná = </a:t>
            </a:r>
            <a:r>
              <a:rPr lang="cs-CZ" altLang="cs-CZ" sz="2200" dirty="0" err="1" smtClean="0"/>
              <a:t>Css</a:t>
            </a:r>
            <a:r>
              <a:rPr lang="cs-CZ" altLang="cs-CZ" sz="2200" dirty="0" smtClean="0"/>
              <a:t> předchozí / </a:t>
            </a:r>
            <a:r>
              <a:rPr lang="cs-CZ" altLang="cs-CZ" sz="2200" dirty="0" err="1" smtClean="0"/>
              <a:t>Css</a:t>
            </a:r>
            <a:r>
              <a:rPr lang="cs-CZ" altLang="cs-CZ" sz="2200" dirty="0" smtClean="0"/>
              <a:t> žádaná</a:t>
            </a:r>
          </a:p>
          <a:p>
            <a:pPr lvl="1"/>
            <a:r>
              <a:rPr lang="cs-CZ" altLang="cs-CZ" sz="2000" dirty="0" smtClean="0"/>
              <a:t>100 / 14,4 * 28,8 = 200 mg/hod</a:t>
            </a:r>
          </a:p>
          <a:p>
            <a:pPr lvl="1"/>
            <a:endParaRPr lang="cs-CZ" altLang="cs-CZ" sz="2000" dirty="0"/>
          </a:p>
          <a:p>
            <a:r>
              <a:rPr lang="cs-CZ" altLang="cs-CZ" sz="2200" dirty="0" smtClean="0"/>
              <a:t>…nebo prostá úvaha – dávku zdvojnásobíme</a:t>
            </a:r>
          </a:p>
        </p:txBody>
      </p:sp>
    </p:spTree>
    <p:extLst>
      <p:ext uri="{BB962C8B-B14F-4D97-AF65-F5344CB8AC3E}">
        <p14:creationId xmlns:p14="http://schemas.microsoft.com/office/powerpoint/2010/main" val="30315837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>
          <a:xfrm>
            <a:off x="2136775" y="228600"/>
            <a:ext cx="8153400" cy="990600"/>
          </a:xfrm>
        </p:spPr>
        <p:txBody>
          <a:bodyPr/>
          <a:lstStyle/>
          <a:p>
            <a:pPr eaLnBrk="1" hangingPunct="1"/>
            <a:r>
              <a:rPr lang="cs-CZ" altLang="cs-CZ" b="1" dirty="0" smtClean="0"/>
              <a:t>Příklad 9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idx="1"/>
          </p:nvPr>
        </p:nvSpPr>
        <p:spPr>
          <a:xfrm>
            <a:off x="895116" y="1619450"/>
            <a:ext cx="8153400" cy="4495800"/>
          </a:xfrm>
        </p:spPr>
        <p:txBody>
          <a:bodyPr>
            <a:normAutofit/>
          </a:bodyPr>
          <a:lstStyle/>
          <a:p>
            <a:pPr eaLnBrk="1" hangingPunct="1"/>
            <a:r>
              <a:rPr lang="cs-CZ" altLang="cs-CZ" sz="2200" dirty="0" smtClean="0"/>
              <a:t>Vypočítejte u 80 kg člověka celkový distribuční objem na kg hmotnosti, jestliže dávka podaného léčiva byla 1 g a nalezená koncentrace v plazmě je 25 </a:t>
            </a:r>
            <a:r>
              <a:rPr lang="cs-CZ" altLang="cs-CZ" sz="2200" dirty="0" err="1" smtClean="0"/>
              <a:t>ug</a:t>
            </a:r>
            <a:r>
              <a:rPr lang="cs-CZ" altLang="cs-CZ" sz="2200" dirty="0" smtClean="0"/>
              <a:t>/</a:t>
            </a:r>
            <a:r>
              <a:rPr lang="cs-CZ" altLang="cs-CZ" sz="2200" dirty="0" err="1" smtClean="0"/>
              <a:t>mL.</a:t>
            </a:r>
            <a:endParaRPr lang="cs-CZ" altLang="cs-CZ" sz="2200" dirty="0" smtClean="0"/>
          </a:p>
        </p:txBody>
      </p:sp>
    </p:spTree>
    <p:extLst>
      <p:ext uri="{BB962C8B-B14F-4D97-AF65-F5344CB8AC3E}">
        <p14:creationId xmlns:p14="http://schemas.microsoft.com/office/powerpoint/2010/main" val="6154802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>
          <a:xfrm>
            <a:off x="2136775" y="228600"/>
            <a:ext cx="8153400" cy="990600"/>
          </a:xfrm>
        </p:spPr>
        <p:txBody>
          <a:bodyPr/>
          <a:lstStyle/>
          <a:p>
            <a:pPr eaLnBrk="1" hangingPunct="1"/>
            <a:r>
              <a:rPr lang="cs-CZ" altLang="cs-CZ" b="1" dirty="0" smtClean="0"/>
              <a:t>Příklad 9 - řešení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idx="1"/>
          </p:nvPr>
        </p:nvSpPr>
        <p:spPr>
          <a:xfrm>
            <a:off x="1270501" y="1744579"/>
            <a:ext cx="8153400" cy="4495800"/>
          </a:xfrm>
        </p:spPr>
        <p:txBody>
          <a:bodyPr>
            <a:normAutofit/>
          </a:bodyPr>
          <a:lstStyle/>
          <a:p>
            <a:pPr eaLnBrk="1" hangingPunct="1"/>
            <a:r>
              <a:rPr lang="cs-CZ" altLang="cs-CZ" sz="2200" dirty="0" err="1" smtClean="0"/>
              <a:t>Vd</a:t>
            </a:r>
            <a:r>
              <a:rPr lang="cs-CZ" altLang="cs-CZ" sz="2200" dirty="0" smtClean="0"/>
              <a:t> = 1 000 000 </a:t>
            </a:r>
            <a:r>
              <a:rPr lang="cs-CZ" altLang="cs-CZ" sz="2200" dirty="0" err="1" smtClean="0"/>
              <a:t>ug</a:t>
            </a:r>
            <a:r>
              <a:rPr lang="cs-CZ" altLang="cs-CZ" sz="2200" dirty="0" smtClean="0"/>
              <a:t> / 25 </a:t>
            </a:r>
            <a:r>
              <a:rPr lang="cs-CZ" altLang="cs-CZ" sz="2200" dirty="0" err="1" smtClean="0"/>
              <a:t>ug</a:t>
            </a:r>
            <a:r>
              <a:rPr lang="cs-CZ" altLang="cs-CZ" sz="2200" dirty="0" smtClean="0"/>
              <a:t>/</a:t>
            </a:r>
            <a:r>
              <a:rPr lang="cs-CZ" altLang="cs-CZ" sz="2200" dirty="0" err="1" smtClean="0"/>
              <a:t>mL</a:t>
            </a:r>
            <a:r>
              <a:rPr lang="cs-CZ" altLang="cs-CZ" sz="2200" dirty="0" smtClean="0"/>
              <a:t> = 40 000 </a:t>
            </a:r>
            <a:r>
              <a:rPr lang="cs-CZ" altLang="cs-CZ" sz="2200" dirty="0" err="1" smtClean="0"/>
              <a:t>mL</a:t>
            </a:r>
            <a:r>
              <a:rPr lang="cs-CZ" altLang="cs-CZ" sz="2200" dirty="0" smtClean="0"/>
              <a:t>, tedy 40 L</a:t>
            </a:r>
          </a:p>
          <a:p>
            <a:pPr eaLnBrk="1" hangingPunct="1"/>
            <a:r>
              <a:rPr lang="cs-CZ" altLang="cs-CZ" sz="2200" dirty="0"/>
              <a:t>p</a:t>
            </a:r>
            <a:r>
              <a:rPr lang="cs-CZ" altLang="cs-CZ" sz="2200" dirty="0" smtClean="0"/>
              <a:t>řepočteno na 80 kg „živé váhy“ = 40 L / 80 kg = 0,5 L/kg</a:t>
            </a:r>
          </a:p>
        </p:txBody>
      </p:sp>
    </p:spTree>
    <p:extLst>
      <p:ext uri="{BB962C8B-B14F-4D97-AF65-F5344CB8AC3E}">
        <p14:creationId xmlns:p14="http://schemas.microsoft.com/office/powerpoint/2010/main" val="40351999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Nadpis 4"/>
          <p:cNvSpPr>
            <a:spLocks noGrp="1"/>
          </p:cNvSpPr>
          <p:nvPr>
            <p:ph type="title"/>
          </p:nvPr>
        </p:nvSpPr>
        <p:spPr>
          <a:xfrm>
            <a:off x="735086" y="2229230"/>
            <a:ext cx="8596668" cy="1826581"/>
          </a:xfrm>
        </p:spPr>
        <p:txBody>
          <a:bodyPr/>
          <a:lstStyle/>
          <a:p>
            <a:r>
              <a:rPr lang="cs-CZ" altLang="cs-CZ" b="1" dirty="0" smtClean="0"/>
              <a:t>Výpočty při dávkování léčiv</a:t>
            </a:r>
          </a:p>
        </p:txBody>
      </p:sp>
    </p:spTree>
    <p:extLst>
      <p:ext uri="{BB962C8B-B14F-4D97-AF65-F5344CB8AC3E}">
        <p14:creationId xmlns:p14="http://schemas.microsoft.com/office/powerpoint/2010/main" val="35660016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Nadpis 3"/>
          <p:cNvSpPr>
            <a:spLocks noGrp="1"/>
          </p:cNvSpPr>
          <p:nvPr>
            <p:ph type="title"/>
          </p:nvPr>
        </p:nvSpPr>
        <p:spPr>
          <a:xfrm>
            <a:off x="2136775" y="228600"/>
            <a:ext cx="8153400" cy="990600"/>
          </a:xfrm>
        </p:spPr>
        <p:txBody>
          <a:bodyPr/>
          <a:lstStyle/>
          <a:p>
            <a:r>
              <a:rPr lang="cs-CZ" altLang="cs-CZ" b="1" dirty="0" smtClean="0"/>
              <a:t>Rychlost infuze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>
          <a:xfrm>
            <a:off x="587107" y="1061186"/>
            <a:ext cx="8153400" cy="4924425"/>
          </a:xfrm>
        </p:spPr>
        <p:txBody>
          <a:bodyPr>
            <a:noAutofit/>
          </a:bodyPr>
          <a:lstStyle/>
          <a:p>
            <a:pPr>
              <a:lnSpc>
                <a:spcPct val="120000"/>
              </a:lnSpc>
              <a:defRPr/>
            </a:pPr>
            <a:r>
              <a:rPr lang="cs-CZ" dirty="0"/>
              <a:t>l</a:t>
            </a:r>
            <a:r>
              <a:rPr lang="cs-CZ" dirty="0" smtClean="0"/>
              <a:t>ékař </a:t>
            </a:r>
            <a:r>
              <a:rPr lang="cs-CZ" dirty="0"/>
              <a:t>obvykle předepisuje jak dlouho má infuze </a:t>
            </a:r>
            <a:r>
              <a:rPr lang="cs-CZ" dirty="0" smtClean="0"/>
              <a:t>kapat</a:t>
            </a:r>
          </a:p>
          <a:p>
            <a:pPr lvl="1">
              <a:lnSpc>
                <a:spcPct val="120000"/>
              </a:lnSpc>
              <a:defRPr/>
            </a:pPr>
            <a:r>
              <a:rPr lang="cs-CZ" dirty="0"/>
              <a:t>n</a:t>
            </a:r>
            <a:r>
              <a:rPr lang="cs-CZ" dirty="0" smtClean="0"/>
              <a:t>apř</a:t>
            </a:r>
            <a:r>
              <a:rPr lang="cs-CZ" dirty="0"/>
              <a:t>. F1/1 </a:t>
            </a:r>
            <a:r>
              <a:rPr lang="cs-CZ" dirty="0" err="1"/>
              <a:t>i.v</a:t>
            </a:r>
            <a:r>
              <a:rPr lang="cs-CZ" dirty="0"/>
              <a:t>. 500 ml kapat 4 </a:t>
            </a:r>
            <a:r>
              <a:rPr lang="cs-CZ" dirty="0" smtClean="0"/>
              <a:t>hod</a:t>
            </a:r>
          </a:p>
          <a:p>
            <a:pPr>
              <a:lnSpc>
                <a:spcPct val="120000"/>
              </a:lnSpc>
              <a:defRPr/>
            </a:pPr>
            <a:r>
              <a:rPr lang="cs-CZ" dirty="0"/>
              <a:t>r</a:t>
            </a:r>
            <a:r>
              <a:rPr lang="cs-CZ" dirty="0" smtClean="0"/>
              <a:t>ychlost </a:t>
            </a:r>
            <a:r>
              <a:rPr lang="cs-CZ" dirty="0"/>
              <a:t>podání </a:t>
            </a:r>
            <a:r>
              <a:rPr lang="cs-CZ" dirty="0" smtClean="0"/>
              <a:t>je </a:t>
            </a:r>
            <a:r>
              <a:rPr lang="cs-CZ" dirty="0"/>
              <a:t>třeba převést </a:t>
            </a:r>
            <a:r>
              <a:rPr lang="cs-CZ" dirty="0" smtClean="0"/>
              <a:t>na</a:t>
            </a:r>
          </a:p>
          <a:p>
            <a:pPr lvl="1">
              <a:lnSpc>
                <a:spcPct val="120000"/>
              </a:lnSpc>
              <a:defRPr/>
            </a:pPr>
            <a:r>
              <a:rPr lang="cs-CZ" dirty="0" err="1" smtClean="0"/>
              <a:t>mL</a:t>
            </a:r>
            <a:r>
              <a:rPr lang="cs-CZ" dirty="0" smtClean="0"/>
              <a:t>/hod </a:t>
            </a:r>
            <a:r>
              <a:rPr lang="cs-CZ" dirty="0"/>
              <a:t>(pokud se infuze podává </a:t>
            </a:r>
            <a:r>
              <a:rPr lang="cs-CZ" dirty="0" smtClean="0"/>
              <a:t>pumpou)</a:t>
            </a:r>
          </a:p>
          <a:p>
            <a:pPr lvl="1">
              <a:lnSpc>
                <a:spcPct val="120000"/>
              </a:lnSpc>
              <a:defRPr/>
            </a:pPr>
            <a:r>
              <a:rPr lang="cs-CZ" dirty="0" smtClean="0"/>
              <a:t>počet </a:t>
            </a:r>
            <a:r>
              <a:rPr lang="cs-CZ" dirty="0"/>
              <a:t>kapek/min (pokud infuzní pumpa není </a:t>
            </a:r>
            <a:r>
              <a:rPr lang="cs-CZ" dirty="0" smtClean="0"/>
              <a:t>k</a:t>
            </a:r>
            <a:r>
              <a:rPr lang="cs-CZ" dirty="0"/>
              <a:t> dispozici</a:t>
            </a:r>
            <a:r>
              <a:rPr lang="cs-CZ" dirty="0" smtClean="0"/>
              <a:t>)</a:t>
            </a:r>
          </a:p>
          <a:p>
            <a:pPr>
              <a:lnSpc>
                <a:spcPct val="120000"/>
              </a:lnSpc>
              <a:defRPr/>
            </a:pPr>
            <a:r>
              <a:rPr lang="cs-CZ" dirty="0"/>
              <a:t>p</a:t>
            </a:r>
            <a:r>
              <a:rPr lang="cs-CZ" dirty="0" smtClean="0"/>
              <a:t>řepočet </a:t>
            </a:r>
            <a:r>
              <a:rPr lang="cs-CZ" dirty="0"/>
              <a:t>na </a:t>
            </a:r>
            <a:r>
              <a:rPr lang="cs-CZ" dirty="0" smtClean="0"/>
              <a:t>ml/hod</a:t>
            </a:r>
          </a:p>
          <a:p>
            <a:pPr lvl="1">
              <a:lnSpc>
                <a:spcPct val="120000"/>
              </a:lnSpc>
              <a:defRPr/>
            </a:pPr>
            <a:r>
              <a:rPr lang="cs-CZ" dirty="0"/>
              <a:t>c</a:t>
            </a:r>
            <a:r>
              <a:rPr lang="cs-CZ" dirty="0" smtClean="0"/>
              <a:t>elkový </a:t>
            </a:r>
            <a:r>
              <a:rPr lang="cs-CZ" dirty="0"/>
              <a:t>objem infuze (v </a:t>
            </a:r>
            <a:r>
              <a:rPr lang="cs-CZ" dirty="0" err="1" smtClean="0"/>
              <a:t>mL</a:t>
            </a:r>
            <a:r>
              <a:rPr lang="cs-CZ" dirty="0" smtClean="0"/>
              <a:t>) </a:t>
            </a:r>
            <a:r>
              <a:rPr lang="cs-CZ" dirty="0"/>
              <a:t>/ celkový čas kapáni (v hod)</a:t>
            </a:r>
            <a:endParaRPr lang="cs-CZ" dirty="0" smtClean="0"/>
          </a:p>
          <a:p>
            <a:pPr lvl="1">
              <a:lnSpc>
                <a:spcPct val="120000"/>
              </a:lnSpc>
              <a:defRPr/>
            </a:pPr>
            <a:r>
              <a:rPr lang="cs-CZ" dirty="0"/>
              <a:t>v</a:t>
            </a:r>
            <a:r>
              <a:rPr lang="cs-CZ" dirty="0" smtClean="0"/>
              <a:t>e </a:t>
            </a:r>
            <a:r>
              <a:rPr lang="cs-CZ" dirty="0"/>
              <a:t>výše uváděném </a:t>
            </a:r>
            <a:r>
              <a:rPr lang="cs-CZ" dirty="0" smtClean="0"/>
              <a:t>př. </a:t>
            </a:r>
            <a:r>
              <a:rPr lang="cs-CZ" dirty="0"/>
              <a:t>500 (</a:t>
            </a:r>
            <a:r>
              <a:rPr lang="cs-CZ" dirty="0" err="1" smtClean="0"/>
              <a:t>mL</a:t>
            </a:r>
            <a:r>
              <a:rPr lang="cs-CZ" dirty="0" smtClean="0"/>
              <a:t>) </a:t>
            </a:r>
            <a:r>
              <a:rPr lang="cs-CZ" dirty="0"/>
              <a:t>/ 4 (hod) = 125 </a:t>
            </a:r>
            <a:r>
              <a:rPr lang="cs-CZ" dirty="0" err="1" smtClean="0"/>
              <a:t>mL</a:t>
            </a:r>
            <a:r>
              <a:rPr lang="cs-CZ" dirty="0" smtClean="0"/>
              <a:t>/hod</a:t>
            </a:r>
          </a:p>
          <a:p>
            <a:pPr>
              <a:lnSpc>
                <a:spcPct val="120000"/>
              </a:lnSpc>
              <a:defRPr/>
            </a:pPr>
            <a:r>
              <a:rPr lang="cs-CZ" dirty="0"/>
              <a:t>p</a:t>
            </a:r>
            <a:r>
              <a:rPr lang="cs-CZ" dirty="0" smtClean="0"/>
              <a:t>řepočet </a:t>
            </a:r>
            <a:r>
              <a:rPr lang="cs-CZ" dirty="0"/>
              <a:t>na počet </a:t>
            </a:r>
            <a:r>
              <a:rPr lang="cs-CZ" dirty="0" smtClean="0"/>
              <a:t>kapek/min</a:t>
            </a:r>
          </a:p>
          <a:p>
            <a:pPr lvl="1">
              <a:lnSpc>
                <a:spcPct val="120000"/>
              </a:lnSpc>
              <a:defRPr/>
            </a:pPr>
            <a:r>
              <a:rPr lang="cs-CZ" dirty="0"/>
              <a:t>c</a:t>
            </a:r>
            <a:r>
              <a:rPr lang="cs-CZ" dirty="0" smtClean="0"/>
              <a:t>elkový </a:t>
            </a:r>
            <a:r>
              <a:rPr lang="cs-CZ" dirty="0"/>
              <a:t>objem infuze (v </a:t>
            </a:r>
            <a:r>
              <a:rPr lang="cs-CZ" dirty="0" err="1" smtClean="0"/>
              <a:t>mL</a:t>
            </a:r>
            <a:r>
              <a:rPr lang="cs-CZ" dirty="0" smtClean="0"/>
              <a:t>)*</a:t>
            </a:r>
            <a:r>
              <a:rPr lang="cs-CZ" dirty="0"/>
              <a:t>kapkový faktor / celkový čas </a:t>
            </a:r>
            <a:r>
              <a:rPr lang="cs-CZ" dirty="0" smtClean="0"/>
              <a:t>kapání </a:t>
            </a:r>
            <a:r>
              <a:rPr lang="cs-CZ" dirty="0"/>
              <a:t>(v min)</a:t>
            </a:r>
            <a:endParaRPr lang="cs-CZ" dirty="0" smtClean="0"/>
          </a:p>
          <a:p>
            <a:pPr lvl="1">
              <a:lnSpc>
                <a:spcPct val="120000"/>
              </a:lnSpc>
              <a:defRPr/>
            </a:pPr>
            <a:r>
              <a:rPr lang="cs-CZ" dirty="0"/>
              <a:t>v</a:t>
            </a:r>
            <a:r>
              <a:rPr lang="cs-CZ" dirty="0" smtClean="0"/>
              <a:t>e </a:t>
            </a:r>
            <a:r>
              <a:rPr lang="cs-CZ" dirty="0"/>
              <a:t>výše uváděném </a:t>
            </a:r>
            <a:r>
              <a:rPr lang="cs-CZ" dirty="0" smtClean="0"/>
              <a:t>př. </a:t>
            </a:r>
            <a:r>
              <a:rPr lang="cs-CZ" dirty="0"/>
              <a:t>500*20 / 240 = </a:t>
            </a:r>
            <a:r>
              <a:rPr lang="cs-CZ" dirty="0" smtClean="0"/>
              <a:t>41,6 (zaokrouhleně </a:t>
            </a:r>
            <a:r>
              <a:rPr lang="cs-CZ" dirty="0"/>
              <a:t>42 </a:t>
            </a:r>
            <a:r>
              <a:rPr lang="cs-CZ" dirty="0" smtClean="0"/>
              <a:t>kapek/min)</a:t>
            </a:r>
          </a:p>
          <a:p>
            <a:pPr lvl="1">
              <a:lnSpc>
                <a:spcPct val="120000"/>
              </a:lnSpc>
              <a:defRPr/>
            </a:pPr>
            <a:r>
              <a:rPr lang="cs-CZ" dirty="0"/>
              <a:t>k</a:t>
            </a:r>
            <a:r>
              <a:rPr lang="cs-CZ" dirty="0" smtClean="0"/>
              <a:t>apkový </a:t>
            </a:r>
            <a:r>
              <a:rPr lang="cs-CZ" dirty="0"/>
              <a:t>faktor udává, kolik kapek roztoku odpovídá 1 ml (pro F1/1 je 20 </a:t>
            </a:r>
            <a:r>
              <a:rPr lang="cs-CZ" dirty="0" err="1" smtClean="0"/>
              <a:t>gtt</a:t>
            </a:r>
            <a:r>
              <a:rPr lang="cs-CZ" dirty="0" smtClean="0"/>
              <a:t>/</a:t>
            </a:r>
            <a:r>
              <a:rPr lang="cs-CZ" dirty="0" err="1" smtClean="0"/>
              <a:t>mL</a:t>
            </a:r>
            <a:r>
              <a:rPr lang="cs-CZ" dirty="0" smtClean="0"/>
              <a:t>);     bývá </a:t>
            </a:r>
            <a:r>
              <a:rPr lang="cs-CZ" dirty="0"/>
              <a:t>obvykle uváděn na obalu infuzního </a:t>
            </a:r>
            <a:r>
              <a:rPr lang="cs-CZ" dirty="0" smtClean="0"/>
              <a:t>roztoku</a:t>
            </a:r>
          </a:p>
        </p:txBody>
      </p:sp>
    </p:spTree>
    <p:extLst>
      <p:ext uri="{BB962C8B-B14F-4D97-AF65-F5344CB8AC3E}">
        <p14:creationId xmlns:p14="http://schemas.microsoft.com/office/powerpoint/2010/main" val="8902603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Nadpis 1"/>
          <p:cNvSpPr>
            <a:spLocks noGrp="1"/>
          </p:cNvSpPr>
          <p:nvPr>
            <p:ph type="title"/>
          </p:nvPr>
        </p:nvSpPr>
        <p:spPr>
          <a:xfrm>
            <a:off x="2136775" y="228600"/>
            <a:ext cx="8153400" cy="990600"/>
          </a:xfrm>
        </p:spPr>
        <p:txBody>
          <a:bodyPr/>
          <a:lstStyle/>
          <a:p>
            <a:r>
              <a:rPr lang="cs-CZ" altLang="cs-CZ" b="1" dirty="0" smtClean="0"/>
              <a:t>Příklad 1A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962493" y="1398070"/>
            <a:ext cx="8153400" cy="4997450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cs-CZ" sz="2200" dirty="0" smtClean="0"/>
              <a:t>Antibiotické centrum doporučilo pro léčbu těžké stafylokokové pneumonie </a:t>
            </a:r>
            <a:r>
              <a:rPr lang="cs-CZ" sz="2200" dirty="0" err="1" smtClean="0"/>
              <a:t>vankomycin</a:t>
            </a:r>
            <a:r>
              <a:rPr lang="cs-CZ" sz="2200" dirty="0" smtClean="0"/>
              <a:t> v dávce 500 mg po 6 hodinách.</a:t>
            </a:r>
          </a:p>
          <a:p>
            <a:pPr>
              <a:defRPr/>
            </a:pPr>
            <a:r>
              <a:rPr lang="cs-CZ" sz="2200" dirty="0" err="1" smtClean="0"/>
              <a:t>Vankomycin</a:t>
            </a:r>
            <a:r>
              <a:rPr lang="cs-CZ" sz="2200" dirty="0" smtClean="0"/>
              <a:t> se podává pomalou i. v. infuzí v </a:t>
            </a:r>
            <a:r>
              <a:rPr lang="cs-CZ" sz="2200" dirty="0"/>
              <a:t>koncentracích ≤ 5 mg/</a:t>
            </a:r>
            <a:r>
              <a:rPr lang="cs-CZ" sz="2200" dirty="0" err="1"/>
              <a:t>mL</a:t>
            </a:r>
            <a:r>
              <a:rPr lang="cs-CZ" sz="2200" dirty="0"/>
              <a:t> a rychlostí infuze ≤ 10 </a:t>
            </a:r>
            <a:r>
              <a:rPr lang="cs-CZ" sz="2200" dirty="0" smtClean="0"/>
              <a:t>mg/min.</a:t>
            </a:r>
          </a:p>
          <a:p>
            <a:pPr>
              <a:defRPr/>
            </a:pPr>
            <a:r>
              <a:rPr lang="cs-CZ" sz="2200" dirty="0" smtClean="0"/>
              <a:t>Jedna injekční lahvička obsahuje 500 mg </a:t>
            </a:r>
            <a:r>
              <a:rPr lang="cs-CZ" sz="2200" dirty="0" err="1" smtClean="0"/>
              <a:t>vankomycinu</a:t>
            </a:r>
            <a:r>
              <a:rPr lang="cs-CZ" sz="2200" dirty="0" smtClean="0"/>
              <a:t> ve formě </a:t>
            </a:r>
            <a:r>
              <a:rPr lang="cs-CZ" sz="2200" dirty="0" err="1" smtClean="0"/>
              <a:t>lyofilizátu</a:t>
            </a:r>
            <a:r>
              <a:rPr lang="cs-CZ" sz="2200" dirty="0"/>
              <a:t>.</a:t>
            </a:r>
            <a:r>
              <a:rPr lang="cs-CZ" sz="2200" dirty="0" smtClean="0"/>
              <a:t> Z </a:t>
            </a:r>
            <a:r>
              <a:rPr lang="cs-CZ" sz="2200" dirty="0" err="1" smtClean="0"/>
              <a:t>nej</a:t>
            </a:r>
            <a:r>
              <a:rPr lang="cs-CZ" sz="2200" dirty="0" smtClean="0"/>
              <a:t> se připravuje tzv. rekonstituovaný roztok (rozpuštěním v 10 </a:t>
            </a:r>
            <a:r>
              <a:rPr lang="cs-CZ" sz="2200" dirty="0" err="1" smtClean="0"/>
              <a:t>mL</a:t>
            </a:r>
            <a:r>
              <a:rPr lang="cs-CZ" sz="2200" dirty="0" smtClean="0"/>
              <a:t> </a:t>
            </a:r>
            <a:r>
              <a:rPr lang="cs-CZ" sz="2200" dirty="0" err="1" smtClean="0"/>
              <a:t>aq</a:t>
            </a:r>
            <a:r>
              <a:rPr lang="cs-CZ" sz="2200" dirty="0" smtClean="0"/>
              <a:t>. pro </a:t>
            </a:r>
            <a:r>
              <a:rPr lang="cs-CZ" sz="2200" dirty="0" err="1" smtClean="0"/>
              <a:t>inj</a:t>
            </a:r>
            <a:r>
              <a:rPr lang="cs-CZ" sz="2200" dirty="0" smtClean="0"/>
              <a:t>.), který se dále ředí ve F1/1 nebo G5%.</a:t>
            </a:r>
          </a:p>
          <a:p>
            <a:pPr>
              <a:defRPr/>
            </a:pPr>
            <a:r>
              <a:rPr lang="cs-CZ" sz="2200" dirty="0" smtClean="0"/>
              <a:t>Vypočítejte jak budete </a:t>
            </a:r>
            <a:r>
              <a:rPr lang="cs-CZ" sz="2200" dirty="0" err="1" smtClean="0"/>
              <a:t>vankomycin</a:t>
            </a:r>
            <a:r>
              <a:rPr lang="cs-CZ" sz="2200" dirty="0" smtClean="0"/>
              <a:t> podávat.</a:t>
            </a:r>
            <a:endParaRPr lang="cs-CZ" sz="2200" dirty="0"/>
          </a:p>
        </p:txBody>
      </p:sp>
    </p:spTree>
    <p:extLst>
      <p:ext uri="{BB962C8B-B14F-4D97-AF65-F5344CB8AC3E}">
        <p14:creationId xmlns:p14="http://schemas.microsoft.com/office/powerpoint/2010/main" val="1868832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2136775" y="228600"/>
            <a:ext cx="8153400" cy="990600"/>
          </a:xfrm>
        </p:spPr>
        <p:txBody>
          <a:bodyPr/>
          <a:lstStyle/>
          <a:p>
            <a:pPr eaLnBrk="1" hangingPunct="1"/>
            <a:r>
              <a:rPr lang="cs-CZ" altLang="cs-CZ" b="1" dirty="0" smtClean="0"/>
              <a:t>Distribuční objem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idx="1"/>
          </p:nvPr>
        </p:nvSpPr>
        <p:spPr>
          <a:xfrm>
            <a:off x="923991" y="1292192"/>
            <a:ext cx="8153400" cy="4781550"/>
          </a:xfrm>
        </p:spPr>
        <p:txBody>
          <a:bodyPr>
            <a:normAutofit/>
          </a:bodyPr>
          <a:lstStyle/>
          <a:p>
            <a:pPr eaLnBrk="1" hangingPunct="1"/>
            <a:r>
              <a:rPr lang="cs-CZ" altLang="cs-CZ" sz="2200" dirty="0" err="1"/>
              <a:t>Vd</a:t>
            </a:r>
            <a:r>
              <a:rPr lang="cs-CZ" altLang="cs-CZ" sz="2200" dirty="0"/>
              <a:t> = množství LČ v těle / </a:t>
            </a:r>
            <a:r>
              <a:rPr lang="cs-CZ" altLang="cs-CZ" sz="2200" dirty="0" err="1"/>
              <a:t>plazamat</a:t>
            </a:r>
            <a:r>
              <a:rPr lang="cs-CZ" altLang="cs-CZ" sz="2200" dirty="0"/>
              <a:t>. c </a:t>
            </a:r>
            <a:r>
              <a:rPr lang="cs-CZ" altLang="cs-CZ" sz="2200" dirty="0" smtClean="0"/>
              <a:t>LČ</a:t>
            </a:r>
          </a:p>
          <a:p>
            <a:pPr eaLnBrk="1" hangingPunct="1"/>
            <a:endParaRPr lang="cs-CZ" altLang="cs-CZ" sz="2200" dirty="0"/>
          </a:p>
          <a:p>
            <a:pPr eaLnBrk="1" hangingPunct="1">
              <a:buFontTx/>
              <a:buNone/>
            </a:pPr>
            <a:r>
              <a:rPr lang="cs-CZ" altLang="cs-CZ" sz="2200" dirty="0"/>
              <a:t>v</a:t>
            </a:r>
            <a:r>
              <a:rPr lang="cs-CZ" altLang="cs-CZ" sz="2200" dirty="0" smtClean="0"/>
              <a:t>yužití </a:t>
            </a:r>
            <a:r>
              <a:rPr lang="cs-CZ" altLang="cs-CZ" sz="2200" dirty="0"/>
              <a:t>pro:</a:t>
            </a:r>
          </a:p>
          <a:p>
            <a:pPr eaLnBrk="1" hangingPunct="1"/>
            <a:r>
              <a:rPr lang="cs-CZ" altLang="cs-CZ" sz="2200" b="1" dirty="0"/>
              <a:t>v</a:t>
            </a:r>
            <a:r>
              <a:rPr lang="cs-CZ" altLang="cs-CZ" sz="2200" b="1" dirty="0" smtClean="0"/>
              <a:t>ýpočet </a:t>
            </a:r>
            <a:r>
              <a:rPr lang="cs-CZ" altLang="cs-CZ" sz="2200" b="1" dirty="0"/>
              <a:t>nárazové (nasycovací) dávky</a:t>
            </a:r>
          </a:p>
          <a:p>
            <a:pPr lvl="1" eaLnBrk="1" hangingPunct="1"/>
            <a:r>
              <a:rPr lang="cs-CZ" altLang="cs-CZ" sz="2200" dirty="0"/>
              <a:t>LD </a:t>
            </a:r>
            <a:r>
              <a:rPr lang="cs-CZ" altLang="cs-CZ" sz="2200" dirty="0" smtClean="0"/>
              <a:t> </a:t>
            </a:r>
            <a:r>
              <a:rPr lang="cs-CZ" altLang="cs-CZ" sz="2200" dirty="0"/>
              <a:t>= </a:t>
            </a:r>
            <a:r>
              <a:rPr lang="cs-CZ" altLang="cs-CZ" sz="2200" dirty="0" err="1"/>
              <a:t>Vd</a:t>
            </a:r>
            <a:r>
              <a:rPr lang="cs-CZ" altLang="cs-CZ" sz="2200" dirty="0"/>
              <a:t> * </a:t>
            </a:r>
            <a:r>
              <a:rPr lang="cs-CZ" altLang="cs-CZ" sz="2200" dirty="0" err="1"/>
              <a:t>c</a:t>
            </a:r>
            <a:r>
              <a:rPr lang="cs-CZ" altLang="cs-CZ" sz="2200" baseline="-25000" dirty="0" err="1"/>
              <a:t>t</a:t>
            </a:r>
            <a:r>
              <a:rPr lang="cs-CZ" altLang="cs-CZ" sz="2200" baseline="-25000" dirty="0"/>
              <a:t> </a:t>
            </a:r>
            <a:r>
              <a:rPr lang="cs-CZ" altLang="cs-CZ" sz="2200" dirty="0"/>
              <a:t>(žádaná terapeutická plazmatická c)</a:t>
            </a:r>
          </a:p>
          <a:p>
            <a:pPr eaLnBrk="1" hangingPunct="1"/>
            <a:r>
              <a:rPr lang="cs-CZ" altLang="cs-CZ" sz="2200" b="1" dirty="0"/>
              <a:t>o</a:t>
            </a:r>
            <a:r>
              <a:rPr lang="cs-CZ" altLang="cs-CZ" sz="2200" b="1" dirty="0" smtClean="0"/>
              <a:t>dhad </a:t>
            </a:r>
            <a:r>
              <a:rPr lang="cs-CZ" altLang="cs-CZ" sz="2200" b="1" dirty="0"/>
              <a:t>množství LČ v těle</a:t>
            </a:r>
          </a:p>
          <a:p>
            <a:pPr lvl="1" eaLnBrk="1" hangingPunct="1"/>
            <a:r>
              <a:rPr lang="cs-CZ" altLang="cs-CZ" sz="2200" dirty="0"/>
              <a:t>m</a:t>
            </a:r>
            <a:r>
              <a:rPr lang="cs-CZ" altLang="cs-CZ" sz="2200" dirty="0" smtClean="0"/>
              <a:t>nož</a:t>
            </a:r>
            <a:r>
              <a:rPr lang="cs-CZ" altLang="cs-CZ" sz="2200" dirty="0"/>
              <a:t>. LČ v těle = </a:t>
            </a:r>
            <a:r>
              <a:rPr lang="cs-CZ" altLang="cs-CZ" sz="2200" dirty="0" err="1"/>
              <a:t>Vd</a:t>
            </a:r>
            <a:r>
              <a:rPr lang="cs-CZ" altLang="cs-CZ" sz="2200" dirty="0"/>
              <a:t> * c</a:t>
            </a:r>
          </a:p>
          <a:p>
            <a:pPr lvl="1" eaLnBrk="1" hangingPunct="1"/>
            <a:r>
              <a:rPr lang="cs-CZ" altLang="cs-CZ" sz="2200" dirty="0"/>
              <a:t>p</a:t>
            </a:r>
            <a:r>
              <a:rPr lang="cs-CZ" altLang="cs-CZ" sz="2200" dirty="0" smtClean="0"/>
              <a:t>ři </a:t>
            </a:r>
            <a:r>
              <a:rPr lang="cs-CZ" altLang="cs-CZ" sz="2200" dirty="0"/>
              <a:t>předávkování, v soudním lékařství,…</a:t>
            </a:r>
          </a:p>
          <a:p>
            <a:pPr eaLnBrk="1" hangingPunct="1"/>
            <a:r>
              <a:rPr lang="cs-CZ" altLang="cs-CZ" sz="2200" b="1" dirty="0"/>
              <a:t>p</a:t>
            </a:r>
            <a:r>
              <a:rPr lang="cs-CZ" altLang="cs-CZ" sz="2200" b="1" dirty="0" smtClean="0"/>
              <a:t>osouzení </a:t>
            </a:r>
            <a:r>
              <a:rPr lang="cs-CZ" altLang="cs-CZ" sz="2200" b="1" dirty="0"/>
              <a:t>vlivu hemodialýzy</a:t>
            </a:r>
          </a:p>
          <a:p>
            <a:pPr lvl="1" eaLnBrk="1" hangingPunct="1"/>
            <a:r>
              <a:rPr lang="cs-CZ" altLang="cs-CZ" sz="2200" dirty="0"/>
              <a:t>LČ s velkým </a:t>
            </a:r>
            <a:r>
              <a:rPr lang="cs-CZ" altLang="cs-CZ" sz="2200" dirty="0" err="1"/>
              <a:t>Vd</a:t>
            </a:r>
            <a:r>
              <a:rPr lang="cs-CZ" altLang="cs-CZ" sz="2200" dirty="0"/>
              <a:t> nelze touto technikou z těla efektivně odstranit</a:t>
            </a:r>
          </a:p>
          <a:p>
            <a:pPr lvl="1" eaLnBrk="1" hangingPunct="1">
              <a:lnSpc>
                <a:spcPct val="80000"/>
              </a:lnSpc>
            </a:pPr>
            <a:endParaRPr lang="cs-CZ" altLang="cs-CZ" sz="2200" dirty="0"/>
          </a:p>
        </p:txBody>
      </p:sp>
    </p:spTree>
    <p:extLst>
      <p:ext uri="{BB962C8B-B14F-4D97-AF65-F5344CB8AC3E}">
        <p14:creationId xmlns:p14="http://schemas.microsoft.com/office/powerpoint/2010/main" val="20111657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Nadpis 1"/>
          <p:cNvSpPr>
            <a:spLocks noGrp="1"/>
          </p:cNvSpPr>
          <p:nvPr>
            <p:ph type="title"/>
          </p:nvPr>
        </p:nvSpPr>
        <p:spPr>
          <a:xfrm>
            <a:off x="2136775" y="228600"/>
            <a:ext cx="8153400" cy="990600"/>
          </a:xfrm>
        </p:spPr>
        <p:txBody>
          <a:bodyPr/>
          <a:lstStyle/>
          <a:p>
            <a:r>
              <a:rPr lang="cs-CZ" altLang="cs-CZ" b="1" dirty="0" smtClean="0"/>
              <a:t>Příklad 1A - řešení</a:t>
            </a:r>
          </a:p>
        </p:txBody>
      </p:sp>
      <p:sp>
        <p:nvSpPr>
          <p:cNvPr id="43011" name="Zástupný symbol pro obsah 2"/>
          <p:cNvSpPr>
            <a:spLocks noGrp="1"/>
          </p:cNvSpPr>
          <p:nvPr>
            <p:ph idx="1"/>
          </p:nvPr>
        </p:nvSpPr>
        <p:spPr>
          <a:xfrm>
            <a:off x="731486" y="1349943"/>
            <a:ext cx="8153400" cy="5068888"/>
          </a:xfrm>
        </p:spPr>
        <p:txBody>
          <a:bodyPr>
            <a:normAutofit/>
          </a:bodyPr>
          <a:lstStyle/>
          <a:p>
            <a:r>
              <a:rPr lang="cs-CZ" altLang="cs-CZ" sz="2200" dirty="0" smtClean="0"/>
              <a:t>ředění:</a:t>
            </a:r>
          </a:p>
          <a:p>
            <a:pPr lvl="1"/>
            <a:r>
              <a:rPr lang="cs-CZ" altLang="cs-CZ" sz="2200" dirty="0"/>
              <a:t>m</a:t>
            </a:r>
            <a:r>
              <a:rPr lang="cs-CZ" altLang="cs-CZ" sz="2200" dirty="0" smtClean="0"/>
              <a:t>ax. 5 mg/</a:t>
            </a:r>
            <a:r>
              <a:rPr lang="cs-CZ" altLang="cs-CZ" sz="2200" dirty="0" err="1" smtClean="0"/>
              <a:t>mL</a:t>
            </a:r>
            <a:r>
              <a:rPr lang="cs-CZ" altLang="cs-CZ" sz="2200" dirty="0" smtClean="0"/>
              <a:t> → 500 mg/100mL</a:t>
            </a:r>
          </a:p>
          <a:p>
            <a:pPr lvl="1"/>
            <a:r>
              <a:rPr lang="cs-CZ" altLang="cs-CZ" sz="2200" dirty="0" smtClean="0"/>
              <a:t>500 mg </a:t>
            </a:r>
            <a:r>
              <a:rPr lang="cs-CZ" altLang="cs-CZ" sz="2200" dirty="0" err="1" smtClean="0"/>
              <a:t>lyofilizátu</a:t>
            </a:r>
            <a:r>
              <a:rPr lang="cs-CZ" altLang="cs-CZ" sz="2200" dirty="0" smtClean="0"/>
              <a:t> + 10 </a:t>
            </a:r>
            <a:r>
              <a:rPr lang="cs-CZ" altLang="cs-CZ" sz="2200" dirty="0" err="1" smtClean="0"/>
              <a:t>mL</a:t>
            </a:r>
            <a:r>
              <a:rPr lang="cs-CZ" altLang="cs-CZ" sz="2200" dirty="0" smtClean="0"/>
              <a:t> </a:t>
            </a:r>
            <a:r>
              <a:rPr lang="cs-CZ" altLang="cs-CZ" sz="2200" dirty="0" err="1" smtClean="0"/>
              <a:t>aq</a:t>
            </a:r>
            <a:r>
              <a:rPr lang="cs-CZ" altLang="cs-CZ" sz="2200" dirty="0" smtClean="0"/>
              <a:t>. pro </a:t>
            </a:r>
            <a:r>
              <a:rPr lang="cs-CZ" altLang="cs-CZ" sz="2200" dirty="0" err="1" smtClean="0"/>
              <a:t>inj</a:t>
            </a:r>
            <a:r>
              <a:rPr lang="cs-CZ" altLang="cs-CZ" sz="2200" dirty="0" smtClean="0"/>
              <a:t>. + 90 </a:t>
            </a:r>
            <a:r>
              <a:rPr lang="cs-CZ" altLang="cs-CZ" sz="2200" dirty="0" err="1" smtClean="0"/>
              <a:t>mL</a:t>
            </a:r>
            <a:r>
              <a:rPr lang="cs-CZ" altLang="cs-CZ" sz="2200" dirty="0" smtClean="0"/>
              <a:t> F1/1 nebo G5%</a:t>
            </a:r>
          </a:p>
          <a:p>
            <a:r>
              <a:rPr lang="cs-CZ" altLang="cs-CZ" sz="2200" dirty="0"/>
              <a:t>p</a:t>
            </a:r>
            <a:r>
              <a:rPr lang="cs-CZ" altLang="cs-CZ" sz="2200" dirty="0" smtClean="0"/>
              <a:t>odání:</a:t>
            </a:r>
          </a:p>
          <a:p>
            <a:pPr lvl="1"/>
            <a:r>
              <a:rPr lang="cs-CZ" altLang="cs-CZ" sz="2200" dirty="0"/>
              <a:t>r</a:t>
            </a:r>
            <a:r>
              <a:rPr lang="cs-CZ" altLang="cs-CZ" sz="2200" dirty="0" smtClean="0"/>
              <a:t>ychlost infuze max. 10 mg/min → 500 mg/50 min</a:t>
            </a:r>
          </a:p>
          <a:p>
            <a:pPr lvl="2"/>
            <a:r>
              <a:rPr lang="cs-CZ" altLang="cs-CZ" sz="2200" dirty="0"/>
              <a:t>v</a:t>
            </a:r>
            <a:r>
              <a:rPr lang="cs-CZ" altLang="cs-CZ" sz="2200" dirty="0" smtClean="0"/>
              <a:t> podmínkách klinické praxe zaokrouhlujeme na 1 hod</a:t>
            </a:r>
          </a:p>
          <a:p>
            <a:pPr lvl="1"/>
            <a:r>
              <a:rPr lang="cs-CZ" altLang="cs-CZ" sz="2200" dirty="0" smtClean="0"/>
              <a:t>100 </a:t>
            </a:r>
            <a:r>
              <a:rPr lang="cs-CZ" altLang="cs-CZ" sz="2200" dirty="0" err="1" smtClean="0"/>
              <a:t>mL</a:t>
            </a:r>
            <a:r>
              <a:rPr lang="cs-CZ" altLang="cs-CZ" sz="2200" dirty="0" smtClean="0"/>
              <a:t>/hod (</a:t>
            </a:r>
            <a:r>
              <a:rPr lang="cs-CZ" altLang="cs-CZ" sz="2200" dirty="0" err="1" smtClean="0"/>
              <a:t>perfuzorem</a:t>
            </a:r>
            <a:r>
              <a:rPr lang="cs-CZ" altLang="cs-CZ" sz="2200" dirty="0" smtClean="0"/>
              <a:t>)</a:t>
            </a:r>
          </a:p>
          <a:p>
            <a:pPr lvl="1"/>
            <a:r>
              <a:rPr lang="cs-CZ" altLang="cs-CZ" sz="2200" dirty="0" smtClean="0"/>
              <a:t>33 kapek/minutu </a:t>
            </a:r>
          </a:p>
          <a:p>
            <a:pPr lvl="2"/>
            <a:r>
              <a:rPr lang="cs-CZ" altLang="cs-CZ" sz="2200" dirty="0"/>
              <a:t>c</a:t>
            </a:r>
            <a:r>
              <a:rPr lang="cs-CZ" altLang="cs-CZ" sz="2200" dirty="0" smtClean="0"/>
              <a:t>elkový objem infuze (v </a:t>
            </a:r>
            <a:r>
              <a:rPr lang="cs-CZ" altLang="cs-CZ" sz="2200" dirty="0" err="1" smtClean="0"/>
              <a:t>mL</a:t>
            </a:r>
            <a:r>
              <a:rPr lang="cs-CZ" altLang="cs-CZ" sz="2200" dirty="0" smtClean="0"/>
              <a:t>)*kapkový faktor / celkový čas kapání (v min)</a:t>
            </a:r>
          </a:p>
        </p:txBody>
      </p:sp>
    </p:spTree>
    <p:extLst>
      <p:ext uri="{BB962C8B-B14F-4D97-AF65-F5344CB8AC3E}">
        <p14:creationId xmlns:p14="http://schemas.microsoft.com/office/powerpoint/2010/main" val="41337080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Nadpis 1"/>
          <p:cNvSpPr>
            <a:spLocks noGrp="1"/>
          </p:cNvSpPr>
          <p:nvPr>
            <p:ph type="title"/>
          </p:nvPr>
        </p:nvSpPr>
        <p:spPr>
          <a:xfrm>
            <a:off x="2136775" y="228600"/>
            <a:ext cx="8153400" cy="990600"/>
          </a:xfrm>
        </p:spPr>
        <p:txBody>
          <a:bodyPr/>
          <a:lstStyle/>
          <a:p>
            <a:r>
              <a:rPr lang="cs-CZ" altLang="cs-CZ" b="1" dirty="0" smtClean="0"/>
              <a:t>Příklad 1B</a:t>
            </a:r>
          </a:p>
        </p:txBody>
      </p:sp>
      <p:sp>
        <p:nvSpPr>
          <p:cNvPr id="44035" name="Zástupný symbol pro obsah 2"/>
          <p:cNvSpPr>
            <a:spLocks noGrp="1"/>
          </p:cNvSpPr>
          <p:nvPr>
            <p:ph idx="1"/>
          </p:nvPr>
        </p:nvSpPr>
        <p:spPr>
          <a:xfrm>
            <a:off x="683360" y="1532823"/>
            <a:ext cx="8153400" cy="4997450"/>
          </a:xfrm>
        </p:spPr>
        <p:txBody>
          <a:bodyPr>
            <a:normAutofit/>
          </a:bodyPr>
          <a:lstStyle/>
          <a:p>
            <a:r>
              <a:rPr lang="cs-CZ" altLang="cs-CZ" sz="2200" dirty="0" smtClean="0"/>
              <a:t>Po ustálení plazmatické koncentrace (za 5*T</a:t>
            </a:r>
            <a:r>
              <a:rPr lang="cs-CZ" altLang="cs-CZ" sz="2200" baseline="-25000" dirty="0" smtClean="0"/>
              <a:t>1/2</a:t>
            </a:r>
            <a:r>
              <a:rPr lang="cs-CZ" altLang="cs-CZ" sz="2200" dirty="0" smtClean="0"/>
              <a:t>, tedy cca 30 hod) byla změřena </a:t>
            </a:r>
            <a:r>
              <a:rPr lang="cs-CZ" altLang="cs-CZ" sz="2200" dirty="0" err="1" smtClean="0"/>
              <a:t>peaková</a:t>
            </a:r>
            <a:r>
              <a:rPr lang="cs-CZ" altLang="cs-CZ" sz="2200" dirty="0" smtClean="0"/>
              <a:t> (1hod po dokapání </a:t>
            </a:r>
            <a:r>
              <a:rPr lang="cs-CZ" altLang="cs-CZ" sz="2200" dirty="0" err="1" smtClean="0"/>
              <a:t>inf</a:t>
            </a:r>
            <a:r>
              <a:rPr lang="cs-CZ" altLang="cs-CZ" sz="2200" dirty="0" smtClean="0"/>
              <a:t>.) i údolní (před podáním další dávky) plazmatická koncentrace.</a:t>
            </a:r>
          </a:p>
          <a:p>
            <a:r>
              <a:rPr lang="cs-CZ" altLang="cs-CZ" sz="2200" dirty="0"/>
              <a:t>ú</a:t>
            </a:r>
            <a:r>
              <a:rPr lang="cs-CZ" altLang="cs-CZ" sz="2200" dirty="0" smtClean="0"/>
              <a:t>dolní koncentrace byla 15 mg/L</a:t>
            </a:r>
          </a:p>
          <a:p>
            <a:pPr lvl="1"/>
            <a:r>
              <a:rPr lang="cs-CZ" altLang="cs-CZ" sz="2200" dirty="0" smtClean="0"/>
              <a:t>norma 10 – 20 mg/L</a:t>
            </a:r>
          </a:p>
          <a:p>
            <a:r>
              <a:rPr lang="cs-CZ" altLang="cs-CZ" sz="2200" dirty="0" err="1"/>
              <a:t>p</a:t>
            </a:r>
            <a:r>
              <a:rPr lang="cs-CZ" altLang="cs-CZ" sz="2200" dirty="0" err="1" smtClean="0"/>
              <a:t>eaková</a:t>
            </a:r>
            <a:r>
              <a:rPr lang="cs-CZ" altLang="cs-CZ" sz="2200" dirty="0" smtClean="0"/>
              <a:t> koncentrace byla 50 mg/L </a:t>
            </a:r>
          </a:p>
          <a:p>
            <a:pPr lvl="1"/>
            <a:r>
              <a:rPr lang="cs-CZ" altLang="cs-CZ" sz="2200" dirty="0"/>
              <a:t>n</a:t>
            </a:r>
            <a:r>
              <a:rPr lang="cs-CZ" altLang="cs-CZ" sz="2200" dirty="0" smtClean="0"/>
              <a:t>orma do 40 mg/L</a:t>
            </a:r>
          </a:p>
          <a:p>
            <a:r>
              <a:rPr lang="cs-CZ" altLang="cs-CZ" sz="2200" dirty="0" smtClean="0"/>
              <a:t>Navrhněte případnou úpravu dávky a přepočítejte dávkování.</a:t>
            </a:r>
          </a:p>
        </p:txBody>
      </p:sp>
    </p:spTree>
    <p:extLst>
      <p:ext uri="{BB962C8B-B14F-4D97-AF65-F5344CB8AC3E}">
        <p14:creationId xmlns:p14="http://schemas.microsoft.com/office/powerpoint/2010/main" val="23019179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Nadpis 1"/>
          <p:cNvSpPr>
            <a:spLocks noGrp="1"/>
          </p:cNvSpPr>
          <p:nvPr>
            <p:ph type="title"/>
          </p:nvPr>
        </p:nvSpPr>
        <p:spPr>
          <a:xfrm>
            <a:off x="2136775" y="228600"/>
            <a:ext cx="8153400" cy="990600"/>
          </a:xfrm>
        </p:spPr>
        <p:txBody>
          <a:bodyPr/>
          <a:lstStyle/>
          <a:p>
            <a:r>
              <a:rPr lang="cs-CZ" altLang="cs-CZ" b="1" dirty="0" smtClean="0"/>
              <a:t>Příklad 1B - řešení</a:t>
            </a:r>
          </a:p>
        </p:txBody>
      </p:sp>
      <p:sp>
        <p:nvSpPr>
          <p:cNvPr id="45059" name="Zástupný symbol pro obsah 2"/>
          <p:cNvSpPr>
            <a:spLocks noGrp="1"/>
          </p:cNvSpPr>
          <p:nvPr>
            <p:ph idx="1"/>
          </p:nvPr>
        </p:nvSpPr>
        <p:spPr>
          <a:xfrm>
            <a:off x="1232000" y="1542450"/>
            <a:ext cx="8153400" cy="4924425"/>
          </a:xfrm>
        </p:spPr>
        <p:txBody>
          <a:bodyPr>
            <a:normAutofit/>
          </a:bodyPr>
          <a:lstStyle/>
          <a:p>
            <a:r>
              <a:rPr lang="cs-CZ" altLang="cs-CZ" sz="2200" dirty="0"/>
              <a:t>c</a:t>
            </a:r>
            <a:r>
              <a:rPr lang="cs-CZ" altLang="cs-CZ" sz="2200" dirty="0" smtClean="0"/>
              <a:t>elkovou dávku neměnit – </a:t>
            </a:r>
            <a:r>
              <a:rPr lang="cs-CZ" altLang="cs-CZ" sz="2200" dirty="0" err="1" smtClean="0"/>
              <a:t>C</a:t>
            </a:r>
            <a:r>
              <a:rPr lang="cs-CZ" altLang="cs-CZ" sz="2200" baseline="-25000" dirty="0" err="1" smtClean="0"/>
              <a:t>min</a:t>
            </a:r>
            <a:r>
              <a:rPr lang="cs-CZ" altLang="cs-CZ" sz="2200" dirty="0" smtClean="0"/>
              <a:t> je optimální</a:t>
            </a:r>
          </a:p>
          <a:p>
            <a:r>
              <a:rPr lang="cs-CZ" altLang="cs-CZ" sz="2200" dirty="0" err="1" smtClean="0"/>
              <a:t>C</a:t>
            </a:r>
            <a:r>
              <a:rPr lang="cs-CZ" altLang="cs-CZ" sz="2200" baseline="-25000" dirty="0" err="1" smtClean="0"/>
              <a:t>max</a:t>
            </a:r>
            <a:r>
              <a:rPr lang="cs-CZ" altLang="cs-CZ" sz="2200" dirty="0" smtClean="0"/>
              <a:t> lze snížit prodloužením infuze např. na 80 min</a:t>
            </a:r>
          </a:p>
          <a:p>
            <a:r>
              <a:rPr lang="cs-CZ" altLang="cs-CZ" sz="2200" dirty="0" smtClean="0"/>
              <a:t>75 </a:t>
            </a:r>
            <a:r>
              <a:rPr lang="cs-CZ" altLang="cs-CZ" sz="2200" dirty="0" err="1" smtClean="0"/>
              <a:t>mL</a:t>
            </a:r>
            <a:r>
              <a:rPr lang="cs-CZ" altLang="cs-CZ" sz="2200" dirty="0" smtClean="0"/>
              <a:t>/hod (</a:t>
            </a:r>
            <a:r>
              <a:rPr lang="cs-CZ" altLang="cs-CZ" sz="2200" dirty="0" err="1" smtClean="0"/>
              <a:t>perfuzorem</a:t>
            </a:r>
            <a:r>
              <a:rPr lang="cs-CZ" altLang="cs-CZ" sz="2200" dirty="0" smtClean="0"/>
              <a:t>)</a:t>
            </a:r>
          </a:p>
          <a:p>
            <a:pPr lvl="1"/>
            <a:r>
              <a:rPr lang="cs-CZ" altLang="cs-CZ" sz="2200" dirty="0" smtClean="0"/>
              <a:t>100*60 / 80 = 75</a:t>
            </a:r>
          </a:p>
          <a:p>
            <a:r>
              <a:rPr lang="cs-CZ" altLang="cs-CZ" sz="2200" dirty="0" smtClean="0"/>
              <a:t>25 kapek/minutu</a:t>
            </a:r>
          </a:p>
          <a:p>
            <a:pPr lvl="1"/>
            <a:r>
              <a:rPr lang="cs-CZ" altLang="cs-CZ" sz="2200" dirty="0"/>
              <a:t>c</a:t>
            </a:r>
            <a:r>
              <a:rPr lang="cs-CZ" altLang="cs-CZ" sz="2200" dirty="0" smtClean="0"/>
              <a:t>elkový objem infuze (v </a:t>
            </a:r>
            <a:r>
              <a:rPr lang="cs-CZ" altLang="cs-CZ" sz="2200" dirty="0" err="1" smtClean="0"/>
              <a:t>mL</a:t>
            </a:r>
            <a:r>
              <a:rPr lang="cs-CZ" altLang="cs-CZ" sz="2200" dirty="0" smtClean="0"/>
              <a:t>)*kapkový faktor / celkový čas kapání (v min)</a:t>
            </a:r>
          </a:p>
          <a:p>
            <a:pPr lvl="1"/>
            <a:r>
              <a:rPr lang="cs-CZ" altLang="cs-CZ" sz="2200" dirty="0" smtClean="0"/>
              <a:t>100*20/80</a:t>
            </a:r>
          </a:p>
          <a:p>
            <a:pPr lvl="1"/>
            <a:endParaRPr lang="cs-CZ" altLang="cs-CZ" sz="2200" dirty="0"/>
          </a:p>
        </p:txBody>
      </p:sp>
    </p:spTree>
    <p:extLst>
      <p:ext uri="{BB962C8B-B14F-4D97-AF65-F5344CB8AC3E}">
        <p14:creationId xmlns:p14="http://schemas.microsoft.com/office/powerpoint/2010/main" val="19885864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Nadpis 1"/>
          <p:cNvSpPr>
            <a:spLocks noGrp="1"/>
          </p:cNvSpPr>
          <p:nvPr>
            <p:ph type="title"/>
          </p:nvPr>
        </p:nvSpPr>
        <p:spPr>
          <a:xfrm>
            <a:off x="2136775" y="228600"/>
            <a:ext cx="8153400" cy="990600"/>
          </a:xfrm>
        </p:spPr>
        <p:txBody>
          <a:bodyPr/>
          <a:lstStyle/>
          <a:p>
            <a:r>
              <a:rPr lang="cs-CZ" altLang="cs-CZ" b="1" dirty="0" smtClean="0"/>
              <a:t>Příklad 2 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27740" y="1167064"/>
            <a:ext cx="8153400" cy="4924425"/>
          </a:xfrm>
        </p:spPr>
        <p:txBody>
          <a:bodyPr>
            <a:noAutofit/>
          </a:bodyPr>
          <a:lstStyle/>
          <a:p>
            <a:pPr>
              <a:lnSpc>
                <a:spcPct val="120000"/>
              </a:lnSpc>
              <a:defRPr/>
            </a:pPr>
            <a:r>
              <a:rPr lang="cs-CZ" sz="1900" dirty="0" smtClean="0"/>
              <a:t>Pacientce (68 kg) je z důvodu akutní trombózy nasazen heparin.</a:t>
            </a:r>
          </a:p>
          <a:p>
            <a:pPr>
              <a:lnSpc>
                <a:spcPct val="120000"/>
              </a:lnSpc>
              <a:defRPr/>
            </a:pPr>
            <a:r>
              <a:rPr lang="cs-CZ" sz="1900" dirty="0"/>
              <a:t>h</a:t>
            </a:r>
            <a:r>
              <a:rPr lang="cs-CZ" sz="1900" dirty="0" smtClean="0"/>
              <a:t>eparin forte </a:t>
            </a:r>
            <a:r>
              <a:rPr lang="cs-CZ" sz="1900" dirty="0" err="1" smtClean="0"/>
              <a:t>inj</a:t>
            </a:r>
            <a:r>
              <a:rPr lang="cs-CZ" sz="1900" dirty="0" smtClean="0"/>
              <a:t>. </a:t>
            </a:r>
            <a:r>
              <a:rPr lang="cs-CZ" sz="1900" dirty="0"/>
              <a:t>s</a:t>
            </a:r>
            <a:r>
              <a:rPr lang="cs-CZ" sz="1900" dirty="0" smtClean="0"/>
              <a:t>ol.</a:t>
            </a:r>
          </a:p>
          <a:p>
            <a:pPr lvl="1">
              <a:lnSpc>
                <a:spcPct val="120000"/>
              </a:lnSpc>
              <a:defRPr/>
            </a:pPr>
            <a:r>
              <a:rPr lang="cs-CZ" sz="1800" dirty="0"/>
              <a:t>a</a:t>
            </a:r>
            <a:r>
              <a:rPr lang="cs-CZ" sz="1800" dirty="0" smtClean="0"/>
              <a:t>mpule 5 </a:t>
            </a:r>
            <a:r>
              <a:rPr lang="cs-CZ" sz="1800" dirty="0" err="1" smtClean="0"/>
              <a:t>mL</a:t>
            </a:r>
            <a:endParaRPr lang="cs-CZ" sz="1800" dirty="0" smtClean="0"/>
          </a:p>
          <a:p>
            <a:pPr lvl="1">
              <a:lnSpc>
                <a:spcPct val="120000"/>
              </a:lnSpc>
              <a:defRPr/>
            </a:pPr>
            <a:r>
              <a:rPr lang="cs-CZ" sz="1800" dirty="0"/>
              <a:t>k</a:t>
            </a:r>
            <a:r>
              <a:rPr lang="cs-CZ" sz="1800" dirty="0" smtClean="0"/>
              <a:t>oncentrace 5000 IU/</a:t>
            </a:r>
            <a:r>
              <a:rPr lang="cs-CZ" sz="1800" dirty="0" err="1" smtClean="0"/>
              <a:t>mL</a:t>
            </a:r>
            <a:endParaRPr lang="cs-CZ" sz="1800" dirty="0" smtClean="0"/>
          </a:p>
          <a:p>
            <a:pPr>
              <a:lnSpc>
                <a:spcPct val="120000"/>
              </a:lnSpc>
              <a:defRPr/>
            </a:pPr>
            <a:r>
              <a:rPr lang="cs-CZ" sz="1900" dirty="0"/>
              <a:t>s</a:t>
            </a:r>
            <a:r>
              <a:rPr lang="cs-CZ" sz="1900" dirty="0" smtClean="0"/>
              <a:t>tandardní postup </a:t>
            </a:r>
          </a:p>
          <a:p>
            <a:pPr lvl="1">
              <a:lnSpc>
                <a:spcPct val="120000"/>
              </a:lnSpc>
              <a:defRPr/>
            </a:pPr>
            <a:r>
              <a:rPr lang="cs-CZ" sz="1800" dirty="0"/>
              <a:t>b</a:t>
            </a:r>
            <a:r>
              <a:rPr lang="cs-CZ" sz="1800" dirty="0" smtClean="0"/>
              <a:t>olus 5000 IU (</a:t>
            </a:r>
            <a:r>
              <a:rPr lang="cs-CZ" sz="1800" dirty="0" err="1" smtClean="0"/>
              <a:t>i.v</a:t>
            </a:r>
            <a:r>
              <a:rPr lang="cs-CZ" sz="1800" dirty="0" smtClean="0"/>
              <a:t>.)</a:t>
            </a:r>
          </a:p>
          <a:p>
            <a:pPr lvl="1">
              <a:lnSpc>
                <a:spcPct val="120000"/>
              </a:lnSpc>
              <a:defRPr/>
            </a:pPr>
            <a:r>
              <a:rPr lang="cs-CZ" sz="1800" dirty="0"/>
              <a:t>n</a:t>
            </a:r>
            <a:r>
              <a:rPr lang="cs-CZ" sz="1800" dirty="0" smtClean="0"/>
              <a:t>ásledně kontinuální  </a:t>
            </a:r>
            <a:r>
              <a:rPr lang="cs-CZ" sz="1800" dirty="0" err="1" smtClean="0"/>
              <a:t>i.v</a:t>
            </a:r>
            <a:r>
              <a:rPr lang="cs-CZ" sz="1800" dirty="0" smtClean="0"/>
              <a:t>. </a:t>
            </a:r>
            <a:r>
              <a:rPr lang="cs-CZ" sz="1800" dirty="0" err="1" smtClean="0"/>
              <a:t>inf</a:t>
            </a:r>
            <a:r>
              <a:rPr lang="cs-CZ" sz="1800" dirty="0" smtClean="0"/>
              <a:t>. (</a:t>
            </a:r>
            <a:r>
              <a:rPr lang="cs-CZ" sz="1800" dirty="0" err="1" smtClean="0"/>
              <a:t>perfuzorem</a:t>
            </a:r>
            <a:r>
              <a:rPr lang="cs-CZ" sz="1800" dirty="0" smtClean="0"/>
              <a:t>) 18 IU/kg/hod</a:t>
            </a:r>
          </a:p>
          <a:p>
            <a:pPr lvl="2">
              <a:lnSpc>
                <a:spcPct val="120000"/>
              </a:lnSpc>
              <a:defRPr/>
            </a:pPr>
            <a:r>
              <a:rPr lang="cs-CZ" sz="1700" dirty="0"/>
              <a:t>m</a:t>
            </a:r>
            <a:r>
              <a:rPr lang="cs-CZ" sz="1700" dirty="0" smtClean="0"/>
              <a:t>ožno ředit do F1/1 nebo G5%</a:t>
            </a:r>
          </a:p>
          <a:p>
            <a:pPr lvl="1">
              <a:lnSpc>
                <a:spcPct val="120000"/>
              </a:lnSpc>
              <a:defRPr/>
            </a:pPr>
            <a:r>
              <a:rPr lang="cs-CZ" sz="1800" dirty="0"/>
              <a:t>d</a:t>
            </a:r>
            <a:r>
              <a:rPr lang="cs-CZ" sz="1800" dirty="0" smtClean="0"/>
              <a:t>ále úprava dle </a:t>
            </a:r>
            <a:r>
              <a:rPr lang="cs-CZ" sz="1800" dirty="0" err="1" smtClean="0"/>
              <a:t>aPTT</a:t>
            </a:r>
            <a:endParaRPr lang="cs-CZ" sz="1800" dirty="0" smtClean="0"/>
          </a:p>
          <a:p>
            <a:pPr lvl="2">
              <a:lnSpc>
                <a:spcPct val="120000"/>
              </a:lnSpc>
              <a:defRPr/>
            </a:pPr>
            <a:r>
              <a:rPr lang="cs-CZ" sz="1700" dirty="0"/>
              <a:t>a</a:t>
            </a:r>
            <a:r>
              <a:rPr lang="cs-CZ" sz="1700" dirty="0" smtClean="0"/>
              <a:t>ktivovaný parciální tromboplastinový čas (norma 27 – 40 sec; při </a:t>
            </a:r>
            <a:r>
              <a:rPr lang="cs-CZ" sz="1700" dirty="0" err="1" smtClean="0"/>
              <a:t>heparinizaci</a:t>
            </a:r>
            <a:r>
              <a:rPr lang="cs-CZ" sz="1700" dirty="0" smtClean="0"/>
              <a:t> je cíl 1,5 – 2,5 násobek oproti kontrole)</a:t>
            </a:r>
          </a:p>
          <a:p>
            <a:pPr>
              <a:lnSpc>
                <a:spcPct val="120000"/>
              </a:lnSpc>
              <a:defRPr/>
            </a:pPr>
            <a:r>
              <a:rPr lang="cs-CZ" sz="1900" dirty="0" smtClean="0"/>
              <a:t>Určete přesně dávkování úvodní kontinuální infuze.</a:t>
            </a:r>
            <a:endParaRPr lang="cs-CZ" sz="1900" dirty="0"/>
          </a:p>
        </p:txBody>
      </p:sp>
    </p:spTree>
    <p:extLst>
      <p:ext uri="{BB962C8B-B14F-4D97-AF65-F5344CB8AC3E}">
        <p14:creationId xmlns:p14="http://schemas.microsoft.com/office/powerpoint/2010/main" val="9817359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Nadpis 1"/>
          <p:cNvSpPr>
            <a:spLocks noGrp="1"/>
          </p:cNvSpPr>
          <p:nvPr>
            <p:ph type="title"/>
          </p:nvPr>
        </p:nvSpPr>
        <p:spPr>
          <a:xfrm>
            <a:off x="2136775" y="228600"/>
            <a:ext cx="8153400" cy="990600"/>
          </a:xfrm>
        </p:spPr>
        <p:txBody>
          <a:bodyPr/>
          <a:lstStyle/>
          <a:p>
            <a:r>
              <a:rPr lang="cs-CZ" altLang="cs-CZ" b="1" dirty="0" smtClean="0"/>
              <a:t>Příklad 2 - řešení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71604" y="1600202"/>
            <a:ext cx="9606047" cy="4924425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cs-CZ" sz="2000" dirty="0" smtClean="0"/>
              <a:t>68*18 = 1224 IU/hod</a:t>
            </a:r>
          </a:p>
          <a:p>
            <a:pPr>
              <a:defRPr/>
            </a:pPr>
            <a:r>
              <a:rPr lang="cs-CZ" sz="2000" dirty="0" smtClean="0"/>
              <a:t>1 </a:t>
            </a:r>
            <a:r>
              <a:rPr lang="cs-CZ" sz="2000" dirty="0" err="1" smtClean="0"/>
              <a:t>amp</a:t>
            </a:r>
            <a:r>
              <a:rPr lang="cs-CZ" sz="2000" dirty="0" smtClean="0"/>
              <a:t> = 5 </a:t>
            </a:r>
            <a:r>
              <a:rPr lang="cs-CZ" sz="2000" dirty="0" err="1" smtClean="0"/>
              <a:t>mL</a:t>
            </a:r>
            <a:r>
              <a:rPr lang="cs-CZ" sz="2000" dirty="0"/>
              <a:t> </a:t>
            </a:r>
            <a:r>
              <a:rPr lang="cs-CZ" sz="2000" dirty="0" smtClean="0">
                <a:cs typeface="Arial"/>
              </a:rPr>
              <a:t>→</a:t>
            </a:r>
            <a:r>
              <a:rPr lang="cs-CZ" sz="2000" dirty="0" smtClean="0"/>
              <a:t> 25000 IU </a:t>
            </a:r>
          </a:p>
          <a:p>
            <a:pPr lvl="1">
              <a:defRPr/>
            </a:pPr>
            <a:r>
              <a:rPr lang="cs-CZ" sz="2000" dirty="0"/>
              <a:t>p</a:t>
            </a:r>
            <a:r>
              <a:rPr lang="cs-CZ" sz="2000" dirty="0" smtClean="0"/>
              <a:t>ři koncentraci 5000 IU/1mL</a:t>
            </a:r>
          </a:p>
          <a:p>
            <a:pPr>
              <a:defRPr/>
            </a:pPr>
            <a:r>
              <a:rPr lang="cs-CZ" sz="2000" dirty="0"/>
              <a:t>a</a:t>
            </a:r>
            <a:r>
              <a:rPr lang="cs-CZ" sz="2000" dirty="0" smtClean="0"/>
              <a:t>mpuli přidáme např. do </a:t>
            </a:r>
            <a:r>
              <a:rPr lang="cs-CZ" sz="2000" dirty="0"/>
              <a:t>50 </a:t>
            </a:r>
            <a:r>
              <a:rPr lang="cs-CZ" sz="2000" dirty="0" err="1"/>
              <a:t>mL</a:t>
            </a:r>
            <a:r>
              <a:rPr lang="cs-CZ" sz="2000" dirty="0"/>
              <a:t> F1/1 → 55 </a:t>
            </a:r>
            <a:r>
              <a:rPr lang="cs-CZ" sz="2000" dirty="0" err="1"/>
              <a:t>mL</a:t>
            </a:r>
            <a:r>
              <a:rPr lang="cs-CZ" sz="2000" dirty="0"/>
              <a:t> roztoku </a:t>
            </a:r>
            <a:r>
              <a:rPr lang="cs-CZ" sz="2000" dirty="0" smtClean="0"/>
              <a:t>(v </a:t>
            </a:r>
            <a:r>
              <a:rPr lang="cs-CZ" sz="2000" dirty="0"/>
              <a:t>němž je 25000 </a:t>
            </a:r>
            <a:r>
              <a:rPr lang="cs-CZ" sz="2000" dirty="0" smtClean="0"/>
              <a:t>IU)</a:t>
            </a:r>
          </a:p>
          <a:p>
            <a:pPr>
              <a:defRPr/>
            </a:pPr>
            <a:r>
              <a:rPr lang="cs-CZ" sz="2000" dirty="0" smtClean="0"/>
              <a:t>55 </a:t>
            </a:r>
            <a:r>
              <a:rPr lang="cs-CZ" sz="2000" dirty="0" err="1" smtClean="0"/>
              <a:t>mL</a:t>
            </a:r>
            <a:r>
              <a:rPr lang="cs-CZ" sz="2000" dirty="0" smtClean="0"/>
              <a:t>………25000 IU</a:t>
            </a:r>
          </a:p>
          <a:p>
            <a:pPr marL="0" indent="0">
              <a:buNone/>
              <a:defRPr/>
            </a:pPr>
            <a:r>
              <a:rPr lang="cs-CZ" sz="2000" dirty="0"/>
              <a:t> </a:t>
            </a:r>
            <a:r>
              <a:rPr lang="cs-CZ" sz="2000" dirty="0" smtClean="0"/>
              <a:t>     ? </a:t>
            </a:r>
            <a:r>
              <a:rPr lang="cs-CZ" sz="2000" dirty="0" err="1" smtClean="0"/>
              <a:t>mL</a:t>
            </a:r>
            <a:r>
              <a:rPr lang="cs-CZ" sz="2000" dirty="0" smtClean="0"/>
              <a:t>………1224 IU</a:t>
            </a:r>
          </a:p>
          <a:p>
            <a:pPr>
              <a:defRPr/>
            </a:pPr>
            <a:r>
              <a:rPr lang="cs-CZ" sz="2000" dirty="0" smtClean="0"/>
              <a:t>55*1224 / 25000 = 2,69 </a:t>
            </a:r>
            <a:r>
              <a:rPr lang="cs-CZ" sz="2000" dirty="0" err="1" smtClean="0"/>
              <a:t>mL</a:t>
            </a:r>
            <a:r>
              <a:rPr lang="cs-CZ" sz="2000" dirty="0" smtClean="0"/>
              <a:t> (zaokrouhleně 2,7 </a:t>
            </a:r>
            <a:r>
              <a:rPr lang="cs-CZ" sz="2000" dirty="0" err="1" smtClean="0"/>
              <a:t>mL</a:t>
            </a:r>
            <a:r>
              <a:rPr lang="cs-CZ" sz="2000" dirty="0" smtClean="0"/>
              <a:t>)</a:t>
            </a:r>
          </a:p>
          <a:p>
            <a:pPr>
              <a:defRPr/>
            </a:pPr>
            <a:r>
              <a:rPr lang="cs-CZ" sz="2000" dirty="0" smtClean="0"/>
              <a:t>Dávkování je tedy 1 </a:t>
            </a:r>
            <a:r>
              <a:rPr lang="cs-CZ" sz="2000" dirty="0" err="1" smtClean="0"/>
              <a:t>amp</a:t>
            </a:r>
            <a:r>
              <a:rPr lang="cs-CZ" sz="2000" dirty="0" smtClean="0"/>
              <a:t>. (25000 IU) do 50 </a:t>
            </a:r>
            <a:r>
              <a:rPr lang="cs-CZ" sz="2000" dirty="0" err="1" smtClean="0"/>
              <a:t>mL</a:t>
            </a:r>
            <a:r>
              <a:rPr lang="cs-CZ" sz="2000" dirty="0" smtClean="0"/>
              <a:t> F1/1 podávat i. v. rychlostí 2,7 </a:t>
            </a:r>
            <a:r>
              <a:rPr lang="cs-CZ" sz="2000" dirty="0" err="1" smtClean="0"/>
              <a:t>mL</a:t>
            </a:r>
            <a:r>
              <a:rPr lang="cs-CZ" sz="2000" dirty="0" smtClean="0"/>
              <a:t>/hod.</a:t>
            </a:r>
            <a:endParaRPr lang="cs-CZ" sz="2000" dirty="0"/>
          </a:p>
        </p:txBody>
      </p:sp>
    </p:spTree>
    <p:extLst>
      <p:ext uri="{BB962C8B-B14F-4D97-AF65-F5344CB8AC3E}">
        <p14:creationId xmlns:p14="http://schemas.microsoft.com/office/powerpoint/2010/main" val="13141218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C:\Users\11378\Desktop\Pix\grumpy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73605" y="490537"/>
            <a:ext cx="4762500" cy="58769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38338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2136775" y="228600"/>
            <a:ext cx="8153400" cy="990600"/>
          </a:xfrm>
        </p:spPr>
        <p:txBody>
          <a:bodyPr/>
          <a:lstStyle/>
          <a:p>
            <a:pPr eaLnBrk="1" hangingPunct="1"/>
            <a:r>
              <a:rPr lang="cs-CZ" altLang="cs-CZ" b="1" dirty="0" err="1" smtClean="0"/>
              <a:t>Clearance</a:t>
            </a:r>
            <a:r>
              <a:rPr lang="cs-CZ" altLang="cs-CZ" b="1" dirty="0" smtClean="0"/>
              <a:t> 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idx="1"/>
          </p:nvPr>
        </p:nvSpPr>
        <p:spPr>
          <a:xfrm>
            <a:off x="875866" y="1215190"/>
            <a:ext cx="8153400" cy="4852988"/>
          </a:xfrm>
        </p:spPr>
        <p:txBody>
          <a:bodyPr>
            <a:noAutofit/>
          </a:bodyPr>
          <a:lstStyle/>
          <a:p>
            <a:pPr eaLnBrk="1" hangingPunct="1"/>
            <a:r>
              <a:rPr lang="cs-CZ" altLang="cs-CZ" sz="2200" dirty="0"/>
              <a:t>CL = rychlost eliminace / c</a:t>
            </a:r>
          </a:p>
          <a:p>
            <a:pPr lvl="1" eaLnBrk="1" hangingPunct="1"/>
            <a:r>
              <a:rPr lang="cs-CZ" altLang="cs-CZ" sz="2000" dirty="0"/>
              <a:t>r</a:t>
            </a:r>
            <a:r>
              <a:rPr lang="cs-CZ" altLang="cs-CZ" sz="2000" dirty="0" smtClean="0"/>
              <a:t>ychlost </a:t>
            </a:r>
            <a:r>
              <a:rPr lang="cs-CZ" altLang="cs-CZ" sz="2000" dirty="0"/>
              <a:t>eliminace je množství LČ eliminované za jednotku času </a:t>
            </a:r>
            <a:r>
              <a:rPr lang="en-US" altLang="cs-CZ" sz="2000" dirty="0">
                <a:cs typeface="Arial" panose="020B0604020202020204" pitchFamily="34" charset="0"/>
              </a:rPr>
              <a:t>[</a:t>
            </a:r>
            <a:r>
              <a:rPr lang="cs-CZ" altLang="cs-CZ" sz="2000" dirty="0">
                <a:cs typeface="Arial" panose="020B0604020202020204" pitchFamily="34" charset="0"/>
              </a:rPr>
              <a:t>mg/hod</a:t>
            </a:r>
            <a:r>
              <a:rPr lang="en-US" altLang="cs-CZ" sz="2000" dirty="0">
                <a:cs typeface="Arial" panose="020B0604020202020204" pitchFamily="34" charset="0"/>
              </a:rPr>
              <a:t>]</a:t>
            </a:r>
            <a:endParaRPr lang="cs-CZ" altLang="cs-CZ" sz="2000" dirty="0">
              <a:cs typeface="Arial" panose="020B0604020202020204" pitchFamily="34" charset="0"/>
            </a:endParaRPr>
          </a:p>
          <a:p>
            <a:pPr lvl="1" eaLnBrk="1" hangingPunct="1"/>
            <a:r>
              <a:rPr lang="cs-CZ" altLang="cs-CZ" sz="2000" dirty="0">
                <a:cs typeface="Arial" panose="020B0604020202020204" pitchFamily="34" charset="0"/>
              </a:rPr>
              <a:t>CL </a:t>
            </a:r>
            <a:r>
              <a:rPr lang="en-US" altLang="cs-CZ" sz="2000" dirty="0">
                <a:cs typeface="Arial" panose="020B0604020202020204" pitchFamily="34" charset="0"/>
              </a:rPr>
              <a:t>[</a:t>
            </a:r>
            <a:r>
              <a:rPr lang="cs-CZ" altLang="cs-CZ" sz="2000" dirty="0">
                <a:cs typeface="Arial" panose="020B0604020202020204" pitchFamily="34" charset="0"/>
              </a:rPr>
              <a:t>ml/sec</a:t>
            </a:r>
            <a:r>
              <a:rPr lang="en-US" altLang="cs-CZ" sz="2000" dirty="0">
                <a:cs typeface="Arial" panose="020B0604020202020204" pitchFamily="34" charset="0"/>
              </a:rPr>
              <a:t>]</a:t>
            </a:r>
            <a:r>
              <a:rPr lang="cs-CZ" altLang="cs-CZ" sz="2000" dirty="0">
                <a:cs typeface="Arial" panose="020B0604020202020204" pitchFamily="34" charset="0"/>
              </a:rPr>
              <a:t>, </a:t>
            </a:r>
            <a:r>
              <a:rPr lang="en-US" altLang="cs-CZ" sz="2000" dirty="0">
                <a:cs typeface="Arial" panose="020B0604020202020204" pitchFamily="34" charset="0"/>
              </a:rPr>
              <a:t>[</a:t>
            </a:r>
            <a:r>
              <a:rPr lang="cs-CZ" altLang="cs-CZ" sz="2000" dirty="0">
                <a:cs typeface="Arial" panose="020B0604020202020204" pitchFamily="34" charset="0"/>
              </a:rPr>
              <a:t>ml/min</a:t>
            </a:r>
            <a:r>
              <a:rPr lang="en-US" altLang="cs-CZ" sz="2000" dirty="0">
                <a:cs typeface="Arial" panose="020B0604020202020204" pitchFamily="34" charset="0"/>
              </a:rPr>
              <a:t>]</a:t>
            </a:r>
            <a:r>
              <a:rPr lang="cs-CZ" altLang="cs-CZ" sz="2000" dirty="0">
                <a:cs typeface="Arial" panose="020B0604020202020204" pitchFamily="34" charset="0"/>
              </a:rPr>
              <a:t>, někdy ještě vztaženo na kg tělesné váhy</a:t>
            </a:r>
          </a:p>
          <a:p>
            <a:pPr eaLnBrk="1" hangingPunct="1"/>
            <a:r>
              <a:rPr lang="cs-CZ" altLang="cs-CZ" sz="2200" dirty="0">
                <a:cs typeface="Arial" panose="020B0604020202020204" pitchFamily="34" charset="0"/>
              </a:rPr>
              <a:t>CL = F * D / AUC</a:t>
            </a:r>
          </a:p>
          <a:p>
            <a:pPr lvl="1" eaLnBrk="1" hangingPunct="1"/>
            <a:r>
              <a:rPr lang="cs-CZ" altLang="cs-CZ" sz="2000" dirty="0">
                <a:cs typeface="Arial" panose="020B0604020202020204" pitchFamily="34" charset="0"/>
              </a:rPr>
              <a:t>F je biologická dostupnost</a:t>
            </a:r>
          </a:p>
          <a:p>
            <a:pPr lvl="1" eaLnBrk="1" hangingPunct="1"/>
            <a:r>
              <a:rPr lang="cs-CZ" altLang="cs-CZ" sz="2000" dirty="0">
                <a:cs typeface="Arial" panose="020B0604020202020204" pitchFamily="34" charset="0"/>
              </a:rPr>
              <a:t>D je dávka</a:t>
            </a:r>
          </a:p>
          <a:p>
            <a:pPr lvl="1" eaLnBrk="1" hangingPunct="1"/>
            <a:r>
              <a:rPr lang="cs-CZ" altLang="cs-CZ" sz="2000" dirty="0">
                <a:cs typeface="Arial" panose="020B0604020202020204" pitchFamily="34" charset="0"/>
              </a:rPr>
              <a:t>AUC je plocha pod křivkou plazmatických koncentrací</a:t>
            </a:r>
          </a:p>
          <a:p>
            <a:pPr eaLnBrk="1" hangingPunct="1"/>
            <a:r>
              <a:rPr lang="cs-CZ" altLang="cs-CZ" sz="2200" dirty="0">
                <a:cs typeface="Arial" panose="020B0604020202020204" pitchFamily="34" charset="0"/>
              </a:rPr>
              <a:t>CL = </a:t>
            </a:r>
            <a:r>
              <a:rPr lang="cs-CZ" altLang="cs-CZ" sz="2200" dirty="0" err="1">
                <a:cs typeface="Arial" panose="020B0604020202020204" pitchFamily="34" charset="0"/>
              </a:rPr>
              <a:t>Vd</a:t>
            </a:r>
            <a:r>
              <a:rPr lang="cs-CZ" altLang="cs-CZ" sz="2200" dirty="0">
                <a:cs typeface="Arial" panose="020B0604020202020204" pitchFamily="34" charset="0"/>
              </a:rPr>
              <a:t> * K</a:t>
            </a:r>
            <a:r>
              <a:rPr lang="cs-CZ" altLang="cs-CZ" sz="2200" baseline="-25000" dirty="0">
                <a:cs typeface="Arial" panose="020B0604020202020204" pitchFamily="34" charset="0"/>
              </a:rPr>
              <a:t>e</a:t>
            </a:r>
          </a:p>
          <a:p>
            <a:pPr lvl="1" eaLnBrk="1" hangingPunct="1"/>
            <a:r>
              <a:rPr lang="cs-CZ" altLang="cs-CZ" sz="2000" dirty="0" err="1">
                <a:cs typeface="Arial" panose="020B0604020202020204" pitchFamily="34" charset="0"/>
              </a:rPr>
              <a:t>Vd</a:t>
            </a:r>
            <a:r>
              <a:rPr lang="cs-CZ" altLang="cs-CZ" sz="2000" dirty="0">
                <a:cs typeface="Arial" panose="020B0604020202020204" pitchFamily="34" charset="0"/>
              </a:rPr>
              <a:t> je </a:t>
            </a:r>
            <a:r>
              <a:rPr lang="cs-CZ" altLang="cs-CZ" sz="2000" dirty="0" err="1">
                <a:cs typeface="Arial" panose="020B0604020202020204" pitchFamily="34" charset="0"/>
              </a:rPr>
              <a:t>distibuční</a:t>
            </a:r>
            <a:r>
              <a:rPr lang="cs-CZ" altLang="cs-CZ" sz="2000" dirty="0">
                <a:cs typeface="Arial" panose="020B0604020202020204" pitchFamily="34" charset="0"/>
              </a:rPr>
              <a:t> objem</a:t>
            </a:r>
          </a:p>
          <a:p>
            <a:pPr lvl="1" eaLnBrk="1" hangingPunct="1"/>
            <a:r>
              <a:rPr lang="cs-CZ" altLang="cs-CZ" sz="2000" dirty="0">
                <a:cs typeface="Arial" panose="020B0604020202020204" pitchFamily="34" charset="0"/>
              </a:rPr>
              <a:t>K</a:t>
            </a:r>
            <a:r>
              <a:rPr lang="cs-CZ" altLang="cs-CZ" sz="2000" baseline="-25000" dirty="0">
                <a:cs typeface="Arial" panose="020B0604020202020204" pitchFamily="34" charset="0"/>
              </a:rPr>
              <a:t>e</a:t>
            </a:r>
            <a:r>
              <a:rPr lang="cs-CZ" altLang="cs-CZ" sz="2000" dirty="0">
                <a:cs typeface="Arial" panose="020B0604020202020204" pitchFamily="34" charset="0"/>
              </a:rPr>
              <a:t> je eliminační konstanta</a:t>
            </a:r>
          </a:p>
          <a:p>
            <a:pPr eaLnBrk="1" hangingPunct="1"/>
            <a:r>
              <a:rPr lang="cs-CZ" altLang="cs-CZ" sz="2200" dirty="0">
                <a:cs typeface="Arial" panose="020B0604020202020204" pitchFamily="34" charset="0"/>
              </a:rPr>
              <a:t>CL = CL</a:t>
            </a:r>
            <a:r>
              <a:rPr lang="cs-CZ" altLang="cs-CZ" sz="2200" baseline="-25000" dirty="0">
                <a:cs typeface="Arial" panose="020B0604020202020204" pitchFamily="34" charset="0"/>
              </a:rPr>
              <a:t>R</a:t>
            </a:r>
            <a:r>
              <a:rPr lang="cs-CZ" altLang="cs-CZ" sz="2200" dirty="0">
                <a:cs typeface="Arial" panose="020B0604020202020204" pitchFamily="34" charset="0"/>
              </a:rPr>
              <a:t> + </a:t>
            </a:r>
            <a:r>
              <a:rPr lang="cs-CZ" altLang="cs-CZ" sz="2200" dirty="0" err="1">
                <a:cs typeface="Arial" panose="020B0604020202020204" pitchFamily="34" charset="0"/>
              </a:rPr>
              <a:t>CL</a:t>
            </a:r>
            <a:r>
              <a:rPr lang="cs-CZ" altLang="cs-CZ" sz="2200" baseline="-25000" dirty="0" err="1">
                <a:cs typeface="Arial" panose="020B0604020202020204" pitchFamily="34" charset="0"/>
              </a:rPr>
              <a:t>nonR</a:t>
            </a:r>
            <a:r>
              <a:rPr lang="cs-CZ" altLang="cs-CZ" sz="2200" dirty="0">
                <a:cs typeface="Arial" panose="020B0604020202020204" pitchFamily="34" charset="0"/>
              </a:rPr>
              <a:t> (</a:t>
            </a:r>
            <a:r>
              <a:rPr lang="en-US" altLang="cs-CZ" sz="2200" dirty="0">
                <a:cs typeface="Arial" panose="020B0604020202020204" pitchFamily="34" charset="0"/>
              </a:rPr>
              <a:t>~</a:t>
            </a:r>
            <a:r>
              <a:rPr lang="cs-CZ" altLang="cs-CZ" sz="2200" dirty="0">
                <a:cs typeface="Arial" panose="020B0604020202020204" pitchFamily="34" charset="0"/>
              </a:rPr>
              <a:t> CL</a:t>
            </a:r>
            <a:r>
              <a:rPr lang="cs-CZ" altLang="cs-CZ" sz="2200" baseline="-25000" dirty="0">
                <a:cs typeface="Arial" panose="020B0604020202020204" pitchFamily="34" charset="0"/>
              </a:rPr>
              <a:t>H</a:t>
            </a:r>
            <a:r>
              <a:rPr lang="cs-CZ" altLang="cs-CZ" sz="2200" dirty="0">
                <a:cs typeface="Arial" panose="020B0604020202020204" pitchFamily="34" charset="0"/>
              </a:rPr>
              <a:t>)</a:t>
            </a:r>
            <a:endParaRPr lang="en-US" altLang="cs-CZ" sz="2200" dirty="0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75961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1799891" y="247851"/>
            <a:ext cx="8153400" cy="990600"/>
          </a:xfrm>
        </p:spPr>
        <p:txBody>
          <a:bodyPr/>
          <a:lstStyle/>
          <a:p>
            <a:pPr eaLnBrk="1" hangingPunct="1"/>
            <a:r>
              <a:rPr lang="cs-CZ" altLang="cs-CZ" b="1" dirty="0" smtClean="0"/>
              <a:t>Klinický význam </a:t>
            </a:r>
            <a:r>
              <a:rPr lang="cs-CZ" altLang="cs-CZ" b="1" dirty="0" err="1" smtClean="0"/>
              <a:t>clearance</a:t>
            </a:r>
            <a:endParaRPr lang="cs-CZ" altLang="cs-CZ" b="1" dirty="0" smtClean="0"/>
          </a:p>
        </p:txBody>
      </p:sp>
      <p:sp>
        <p:nvSpPr>
          <p:cNvPr id="16387" name="Rectangle 3"/>
          <p:cNvSpPr>
            <a:spLocks noGrp="1" noChangeArrowheads="1"/>
          </p:cNvSpPr>
          <p:nvPr>
            <p:ph idx="1"/>
          </p:nvPr>
        </p:nvSpPr>
        <p:spPr>
          <a:xfrm>
            <a:off x="1049120" y="1388444"/>
            <a:ext cx="8153400" cy="4852988"/>
          </a:xfrm>
        </p:spPr>
        <p:txBody>
          <a:bodyPr>
            <a:normAutofit fontScale="92500" lnSpcReduction="10000"/>
          </a:bodyPr>
          <a:lstStyle/>
          <a:p>
            <a:pPr eaLnBrk="1" hangingPunct="1"/>
            <a:r>
              <a:rPr lang="cs-CZ" altLang="cs-CZ" sz="2400" dirty="0"/>
              <a:t>r</a:t>
            </a:r>
            <a:r>
              <a:rPr lang="cs-CZ" altLang="cs-CZ" sz="2400" dirty="0" smtClean="0"/>
              <a:t>ychlost </a:t>
            </a:r>
            <a:r>
              <a:rPr lang="cs-CZ" altLang="cs-CZ" sz="2400" dirty="0"/>
              <a:t>dávkování = rychlost eliminace = </a:t>
            </a:r>
            <a:r>
              <a:rPr lang="cs-CZ" altLang="cs-CZ" sz="2400" dirty="0" err="1"/>
              <a:t>c</a:t>
            </a:r>
            <a:r>
              <a:rPr lang="cs-CZ" altLang="cs-CZ" sz="2400" baseline="-25000" dirty="0" err="1"/>
              <a:t>ss</a:t>
            </a:r>
            <a:r>
              <a:rPr lang="cs-CZ" altLang="cs-CZ" sz="2400" dirty="0"/>
              <a:t> * CL</a:t>
            </a:r>
          </a:p>
          <a:p>
            <a:pPr eaLnBrk="1" hangingPunct="1"/>
            <a:r>
              <a:rPr lang="cs-CZ" altLang="cs-CZ" sz="2400" dirty="0"/>
              <a:t>CL určuje hodnotu plazmatické koncentrace LČ v ustáleném stavu při kontinuálním (</a:t>
            </a:r>
            <a:r>
              <a:rPr lang="cs-CZ" altLang="cs-CZ" sz="2400" dirty="0" err="1"/>
              <a:t>i.v</a:t>
            </a:r>
            <a:r>
              <a:rPr lang="cs-CZ" altLang="cs-CZ" sz="2400" dirty="0"/>
              <a:t>. </a:t>
            </a:r>
            <a:r>
              <a:rPr lang="cs-CZ" altLang="cs-CZ" sz="2400" dirty="0" err="1"/>
              <a:t>inf</a:t>
            </a:r>
            <a:r>
              <a:rPr lang="cs-CZ" altLang="cs-CZ" sz="2400" dirty="0"/>
              <a:t>.) nebo opakovaném (</a:t>
            </a:r>
            <a:r>
              <a:rPr lang="cs-CZ" altLang="cs-CZ" sz="2400" dirty="0" err="1"/>
              <a:t>p.o</a:t>
            </a:r>
            <a:r>
              <a:rPr lang="cs-CZ" altLang="cs-CZ" sz="2400" dirty="0"/>
              <a:t>.) podání</a:t>
            </a:r>
          </a:p>
          <a:p>
            <a:pPr lvl="1" eaLnBrk="1" hangingPunct="1"/>
            <a:r>
              <a:rPr lang="cs-CZ" altLang="cs-CZ" sz="2200" dirty="0" err="1"/>
              <a:t>i.v</a:t>
            </a:r>
            <a:r>
              <a:rPr lang="cs-CZ" altLang="cs-CZ" sz="2200" dirty="0"/>
              <a:t>. </a:t>
            </a:r>
            <a:r>
              <a:rPr lang="cs-CZ" altLang="cs-CZ" sz="2200" dirty="0" err="1"/>
              <a:t>inf</a:t>
            </a:r>
            <a:r>
              <a:rPr lang="cs-CZ" altLang="cs-CZ" sz="2200" dirty="0"/>
              <a:t>.: </a:t>
            </a:r>
            <a:r>
              <a:rPr lang="cs-CZ" altLang="cs-CZ" sz="2200" dirty="0" err="1"/>
              <a:t>c</a:t>
            </a:r>
            <a:r>
              <a:rPr lang="cs-CZ" altLang="cs-CZ" sz="2200" baseline="-25000" dirty="0" err="1"/>
              <a:t>ss</a:t>
            </a:r>
            <a:r>
              <a:rPr lang="cs-CZ" altLang="cs-CZ" sz="2200" dirty="0"/>
              <a:t> = rychlost infuze / CL</a:t>
            </a:r>
          </a:p>
          <a:p>
            <a:pPr lvl="2" eaLnBrk="1" hangingPunct="1"/>
            <a:r>
              <a:rPr lang="cs-CZ" altLang="cs-CZ" sz="2200" dirty="0"/>
              <a:t>r</a:t>
            </a:r>
            <a:r>
              <a:rPr lang="cs-CZ" altLang="cs-CZ" sz="2200" dirty="0" smtClean="0"/>
              <a:t>ychlost </a:t>
            </a:r>
            <a:r>
              <a:rPr lang="cs-CZ" altLang="cs-CZ" sz="2200" dirty="0"/>
              <a:t>infuze (mg/hod)</a:t>
            </a:r>
          </a:p>
          <a:p>
            <a:pPr lvl="1" eaLnBrk="1" hangingPunct="1"/>
            <a:r>
              <a:rPr lang="cs-CZ" altLang="cs-CZ" sz="2200" dirty="0" err="1"/>
              <a:t>p.o</a:t>
            </a:r>
            <a:r>
              <a:rPr lang="cs-CZ" altLang="cs-CZ" sz="2200" dirty="0"/>
              <a:t>.: </a:t>
            </a:r>
            <a:r>
              <a:rPr lang="cs-CZ" altLang="cs-CZ" sz="2200" dirty="0" err="1"/>
              <a:t>c</a:t>
            </a:r>
            <a:r>
              <a:rPr lang="cs-CZ" altLang="cs-CZ" sz="2200" baseline="-25000" dirty="0" err="1"/>
              <a:t>ss</a:t>
            </a:r>
            <a:r>
              <a:rPr lang="cs-CZ" altLang="cs-CZ" sz="2200" dirty="0"/>
              <a:t> = (F * D) / (</a:t>
            </a:r>
            <a:r>
              <a:rPr lang="el-GR" altLang="cs-CZ" sz="2200" dirty="0">
                <a:cs typeface="Arial" panose="020B0604020202020204" pitchFamily="34" charset="0"/>
              </a:rPr>
              <a:t>τ</a:t>
            </a:r>
            <a:r>
              <a:rPr lang="cs-CZ" altLang="cs-CZ" sz="2200" dirty="0">
                <a:cs typeface="Arial" panose="020B0604020202020204" pitchFamily="34" charset="0"/>
              </a:rPr>
              <a:t> * CL) = (F * D) / (</a:t>
            </a:r>
            <a:r>
              <a:rPr lang="el-GR" altLang="cs-CZ" sz="2200" dirty="0">
                <a:cs typeface="Arial" panose="020B0604020202020204" pitchFamily="34" charset="0"/>
              </a:rPr>
              <a:t>τ</a:t>
            </a:r>
            <a:r>
              <a:rPr lang="cs-CZ" altLang="cs-CZ" sz="2200" dirty="0">
                <a:cs typeface="Arial" panose="020B0604020202020204" pitchFamily="34" charset="0"/>
              </a:rPr>
              <a:t> * </a:t>
            </a:r>
            <a:r>
              <a:rPr lang="cs-CZ" altLang="cs-CZ" sz="2200" dirty="0" err="1">
                <a:cs typeface="Arial" panose="020B0604020202020204" pitchFamily="34" charset="0"/>
              </a:rPr>
              <a:t>Vd</a:t>
            </a:r>
            <a:r>
              <a:rPr lang="cs-CZ" altLang="cs-CZ" sz="2200" dirty="0">
                <a:cs typeface="Arial" panose="020B0604020202020204" pitchFamily="34" charset="0"/>
              </a:rPr>
              <a:t> * K</a:t>
            </a:r>
            <a:r>
              <a:rPr lang="cs-CZ" altLang="cs-CZ" sz="2200" baseline="-25000" dirty="0">
                <a:cs typeface="Arial" panose="020B0604020202020204" pitchFamily="34" charset="0"/>
              </a:rPr>
              <a:t>e</a:t>
            </a:r>
            <a:r>
              <a:rPr lang="cs-CZ" altLang="cs-CZ" sz="2200" dirty="0">
                <a:cs typeface="Arial" panose="020B0604020202020204" pitchFamily="34" charset="0"/>
              </a:rPr>
              <a:t>)</a:t>
            </a:r>
          </a:p>
          <a:p>
            <a:pPr lvl="2" eaLnBrk="1" hangingPunct="1"/>
            <a:r>
              <a:rPr lang="cs-CZ" altLang="cs-CZ" sz="2200" dirty="0"/>
              <a:t>Rychlost přívodu = D / </a:t>
            </a:r>
            <a:r>
              <a:rPr lang="el-GR" altLang="cs-CZ" sz="2200" dirty="0">
                <a:cs typeface="Arial" panose="020B0604020202020204" pitchFamily="34" charset="0"/>
              </a:rPr>
              <a:t>τ</a:t>
            </a:r>
          </a:p>
          <a:p>
            <a:pPr lvl="2" eaLnBrk="1" hangingPunct="1"/>
            <a:r>
              <a:rPr lang="el-GR" altLang="cs-CZ" sz="2200" dirty="0">
                <a:cs typeface="Arial" panose="020B0604020202020204" pitchFamily="34" charset="0"/>
              </a:rPr>
              <a:t>τ</a:t>
            </a:r>
            <a:r>
              <a:rPr lang="cs-CZ" altLang="cs-CZ" sz="2200" dirty="0">
                <a:cs typeface="Arial" panose="020B0604020202020204" pitchFamily="34" charset="0"/>
              </a:rPr>
              <a:t> je dávkovací interval</a:t>
            </a:r>
          </a:p>
          <a:p>
            <a:pPr eaLnBrk="1" hangingPunct="1"/>
            <a:r>
              <a:rPr lang="cs-CZ" altLang="cs-CZ" sz="2400" dirty="0">
                <a:cs typeface="Arial" panose="020B0604020202020204" pitchFamily="34" charset="0"/>
              </a:rPr>
              <a:t>CL a žádaná </a:t>
            </a:r>
            <a:r>
              <a:rPr lang="cs-CZ" altLang="cs-CZ" sz="2400" dirty="0" err="1"/>
              <a:t>c</a:t>
            </a:r>
            <a:r>
              <a:rPr lang="cs-CZ" altLang="cs-CZ" sz="2400" baseline="-25000" dirty="0" err="1"/>
              <a:t>ss</a:t>
            </a:r>
            <a:r>
              <a:rPr lang="cs-CZ" altLang="cs-CZ" sz="2400" baseline="-25000" dirty="0"/>
              <a:t> </a:t>
            </a:r>
            <a:r>
              <a:rPr lang="cs-CZ" altLang="cs-CZ" sz="2400" dirty="0"/>
              <a:t>umožňuje výpočet potřebné rychlosti dávkování a udržovací dávku</a:t>
            </a:r>
          </a:p>
          <a:p>
            <a:pPr lvl="1" eaLnBrk="1" hangingPunct="1"/>
            <a:r>
              <a:rPr lang="cs-CZ" altLang="cs-CZ" sz="2200" dirty="0" err="1"/>
              <a:t>i.v</a:t>
            </a:r>
            <a:r>
              <a:rPr lang="cs-CZ" altLang="cs-CZ" sz="2200" dirty="0"/>
              <a:t>. </a:t>
            </a:r>
            <a:r>
              <a:rPr lang="cs-CZ" altLang="cs-CZ" sz="2200" dirty="0" err="1"/>
              <a:t>inf</a:t>
            </a:r>
            <a:r>
              <a:rPr lang="cs-CZ" altLang="cs-CZ" sz="2200" dirty="0"/>
              <a:t>.: rychlost </a:t>
            </a:r>
            <a:r>
              <a:rPr lang="cs-CZ" altLang="cs-CZ" sz="2200" dirty="0" err="1"/>
              <a:t>inf</a:t>
            </a:r>
            <a:r>
              <a:rPr lang="cs-CZ" altLang="cs-CZ" sz="2200" dirty="0"/>
              <a:t>. = </a:t>
            </a:r>
            <a:r>
              <a:rPr lang="cs-CZ" altLang="cs-CZ" sz="2200" dirty="0" err="1"/>
              <a:t>c</a:t>
            </a:r>
            <a:r>
              <a:rPr lang="cs-CZ" altLang="cs-CZ" sz="2200" baseline="-25000" dirty="0" err="1"/>
              <a:t>ss</a:t>
            </a:r>
            <a:r>
              <a:rPr lang="cs-CZ" altLang="cs-CZ" sz="2200" dirty="0"/>
              <a:t> * CL</a:t>
            </a:r>
          </a:p>
          <a:p>
            <a:pPr lvl="1" eaLnBrk="1" hangingPunct="1"/>
            <a:r>
              <a:rPr lang="cs-CZ" altLang="cs-CZ" sz="2200" dirty="0" err="1"/>
              <a:t>p.o</a:t>
            </a:r>
            <a:r>
              <a:rPr lang="cs-CZ" altLang="cs-CZ" sz="2200" dirty="0"/>
              <a:t>.: udržovací dávka = </a:t>
            </a:r>
            <a:r>
              <a:rPr lang="cs-CZ" altLang="cs-CZ" sz="2200" dirty="0" err="1"/>
              <a:t>c</a:t>
            </a:r>
            <a:r>
              <a:rPr lang="cs-CZ" altLang="cs-CZ" sz="2200" baseline="-25000" dirty="0" err="1"/>
              <a:t>ss</a:t>
            </a:r>
            <a:r>
              <a:rPr lang="cs-CZ" altLang="cs-CZ" sz="2200" dirty="0"/>
              <a:t> * CL = F * D / </a:t>
            </a:r>
            <a:r>
              <a:rPr lang="el-GR" altLang="cs-CZ" sz="2200" dirty="0">
                <a:cs typeface="Arial" panose="020B0604020202020204" pitchFamily="34" charset="0"/>
              </a:rPr>
              <a:t>τ</a:t>
            </a:r>
          </a:p>
        </p:txBody>
      </p:sp>
    </p:spTree>
    <p:extLst>
      <p:ext uri="{BB962C8B-B14F-4D97-AF65-F5344CB8AC3E}">
        <p14:creationId xmlns:p14="http://schemas.microsoft.com/office/powerpoint/2010/main" val="2195938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Nadpis 1"/>
          <p:cNvSpPr>
            <a:spLocks noGrp="1"/>
          </p:cNvSpPr>
          <p:nvPr>
            <p:ph type="title"/>
          </p:nvPr>
        </p:nvSpPr>
        <p:spPr>
          <a:xfrm>
            <a:off x="1394044" y="209350"/>
            <a:ext cx="8353425" cy="990600"/>
          </a:xfrm>
        </p:spPr>
        <p:txBody>
          <a:bodyPr>
            <a:normAutofit/>
          </a:bodyPr>
          <a:lstStyle/>
          <a:p>
            <a:r>
              <a:rPr lang="cs-CZ" altLang="cs-CZ" b="1" dirty="0"/>
              <a:t>Vliv stavu ledvin na CL léčiv</a:t>
            </a:r>
          </a:p>
        </p:txBody>
      </p:sp>
      <p:sp>
        <p:nvSpPr>
          <p:cNvPr id="17411" name="Zástupný symbol pro obsah 2"/>
          <p:cNvSpPr>
            <a:spLocks noGrp="1"/>
          </p:cNvSpPr>
          <p:nvPr>
            <p:ph idx="1"/>
          </p:nvPr>
        </p:nvSpPr>
        <p:spPr>
          <a:xfrm>
            <a:off x="587106" y="1176388"/>
            <a:ext cx="8864901" cy="5349540"/>
          </a:xfrm>
        </p:spPr>
        <p:txBody>
          <a:bodyPr>
            <a:normAutofit fontScale="92500" lnSpcReduction="20000"/>
          </a:bodyPr>
          <a:lstStyle/>
          <a:p>
            <a:pPr eaLnBrk="1" hangingPunct="1"/>
            <a:r>
              <a:rPr lang="cs-CZ" altLang="cs-CZ" sz="2200" dirty="0"/>
              <a:t>p</a:t>
            </a:r>
            <a:r>
              <a:rPr lang="cs-CZ" altLang="cs-CZ" sz="2200" dirty="0" smtClean="0"/>
              <a:t>ři </a:t>
            </a:r>
            <a:r>
              <a:rPr lang="cs-CZ" altLang="cs-CZ" sz="2200" dirty="0"/>
              <a:t>poklesu </a:t>
            </a:r>
            <a:r>
              <a:rPr lang="cs-CZ" altLang="cs-CZ" sz="2200" dirty="0" smtClean="0"/>
              <a:t>funkce </a:t>
            </a:r>
            <a:r>
              <a:rPr lang="cs-CZ" altLang="cs-CZ" sz="2200" dirty="0"/>
              <a:t>ledvin je třeba upravit dávkování léčiv, </a:t>
            </a:r>
            <a:r>
              <a:rPr lang="cs-CZ" altLang="cs-CZ" sz="2200" dirty="0" smtClean="0"/>
              <a:t>která:</a:t>
            </a:r>
            <a:endParaRPr lang="cs-CZ" altLang="cs-CZ" sz="2200" dirty="0"/>
          </a:p>
          <a:p>
            <a:pPr lvl="1" eaLnBrk="1" hangingPunct="1"/>
            <a:r>
              <a:rPr lang="cs-CZ" altLang="cs-CZ" sz="2000" dirty="0"/>
              <a:t>s</a:t>
            </a:r>
            <a:r>
              <a:rPr lang="cs-CZ" altLang="cs-CZ" sz="2000" dirty="0" smtClean="0"/>
              <a:t>e </a:t>
            </a:r>
            <a:r>
              <a:rPr lang="cs-CZ" altLang="cs-CZ" sz="2000" dirty="0"/>
              <a:t>vylučují majoritně ledvinami v nezměněné </a:t>
            </a:r>
            <a:r>
              <a:rPr lang="cs-CZ" altLang="cs-CZ" sz="2000" dirty="0" smtClean="0"/>
              <a:t>formě</a:t>
            </a:r>
            <a:endParaRPr lang="cs-CZ" altLang="cs-CZ" sz="2000" dirty="0"/>
          </a:p>
          <a:p>
            <a:pPr lvl="1" eaLnBrk="1" hangingPunct="1"/>
            <a:r>
              <a:rPr lang="cs-CZ" altLang="cs-CZ" sz="2000" dirty="0"/>
              <a:t>m</a:t>
            </a:r>
            <a:r>
              <a:rPr lang="cs-CZ" altLang="cs-CZ" sz="2000" dirty="0" smtClean="0"/>
              <a:t>ají </a:t>
            </a:r>
            <a:r>
              <a:rPr lang="cs-CZ" altLang="cs-CZ" sz="2000" dirty="0"/>
              <a:t>úzký terapeutický index </a:t>
            </a:r>
            <a:r>
              <a:rPr lang="cs-CZ" altLang="cs-CZ" sz="2000" dirty="0" smtClean="0"/>
              <a:t>(AMG, </a:t>
            </a:r>
            <a:r>
              <a:rPr lang="cs-CZ" altLang="cs-CZ" sz="2000" dirty="0" err="1"/>
              <a:t>vankomycin</a:t>
            </a:r>
            <a:r>
              <a:rPr lang="cs-CZ" altLang="cs-CZ" sz="2000" dirty="0"/>
              <a:t>, </a:t>
            </a:r>
            <a:r>
              <a:rPr lang="cs-CZ" altLang="cs-CZ" sz="2000" dirty="0" err="1"/>
              <a:t>Li</a:t>
            </a:r>
            <a:r>
              <a:rPr lang="cs-CZ" altLang="cs-CZ" sz="2000" dirty="0"/>
              <a:t>, digoxin, </a:t>
            </a:r>
            <a:r>
              <a:rPr lang="cs-CZ" altLang="cs-CZ" sz="2000" dirty="0" smtClean="0"/>
              <a:t>MTX…)</a:t>
            </a:r>
            <a:endParaRPr lang="cs-CZ" altLang="cs-CZ" sz="2000" dirty="0"/>
          </a:p>
          <a:p>
            <a:pPr eaLnBrk="1" hangingPunct="1"/>
            <a:r>
              <a:rPr lang="cs-CZ" altLang="cs-CZ" sz="2400" dirty="0"/>
              <a:t>ú</a:t>
            </a:r>
            <a:r>
              <a:rPr lang="cs-CZ" altLang="cs-CZ" sz="2400" dirty="0" smtClean="0"/>
              <a:t>prava </a:t>
            </a:r>
            <a:r>
              <a:rPr lang="cs-CZ" altLang="cs-CZ" sz="2400" dirty="0"/>
              <a:t>dávky</a:t>
            </a:r>
          </a:p>
          <a:p>
            <a:pPr lvl="1" eaLnBrk="1" hangingPunct="1"/>
            <a:r>
              <a:rPr lang="cs-CZ" altLang="cs-CZ" sz="2000" dirty="0"/>
              <a:t>s</a:t>
            </a:r>
            <a:r>
              <a:rPr lang="cs-CZ" altLang="cs-CZ" sz="2000" dirty="0" smtClean="0"/>
              <a:t>níží </a:t>
            </a:r>
            <a:r>
              <a:rPr lang="cs-CZ" altLang="cs-CZ" sz="2000" dirty="0"/>
              <a:t>se jednotlivé dávky</a:t>
            </a:r>
          </a:p>
          <a:p>
            <a:pPr lvl="1" eaLnBrk="1" hangingPunct="1"/>
            <a:r>
              <a:rPr lang="cs-CZ" altLang="cs-CZ" sz="2000" dirty="0"/>
              <a:t>p</a:t>
            </a:r>
            <a:r>
              <a:rPr lang="cs-CZ" altLang="cs-CZ" sz="2000" dirty="0" smtClean="0"/>
              <a:t>rodlouží </a:t>
            </a:r>
            <a:r>
              <a:rPr lang="cs-CZ" altLang="cs-CZ" sz="2000" dirty="0"/>
              <a:t>se dávkovací interval</a:t>
            </a:r>
          </a:p>
          <a:p>
            <a:pPr lvl="1" eaLnBrk="1" hangingPunct="1"/>
            <a:r>
              <a:rPr lang="cs-CZ" altLang="cs-CZ" sz="2000" dirty="0"/>
              <a:t>p</a:t>
            </a:r>
            <a:r>
              <a:rPr lang="cs-CZ" altLang="cs-CZ" sz="2000" dirty="0" smtClean="0"/>
              <a:t>opř</a:t>
            </a:r>
            <a:r>
              <a:rPr lang="cs-CZ" altLang="cs-CZ" sz="2000" dirty="0"/>
              <a:t>. kombinace</a:t>
            </a:r>
          </a:p>
          <a:p>
            <a:pPr eaLnBrk="1" hangingPunct="1"/>
            <a:r>
              <a:rPr lang="cs-CZ" altLang="cs-CZ" sz="2400" dirty="0"/>
              <a:t>f</a:t>
            </a:r>
            <a:r>
              <a:rPr lang="cs-CZ" altLang="cs-CZ" sz="2400" dirty="0" smtClean="0"/>
              <a:t>unkční </a:t>
            </a:r>
            <a:r>
              <a:rPr lang="cs-CZ" altLang="cs-CZ" sz="2400" dirty="0"/>
              <a:t>stav ledvin lze odhadnout podle referenční látky – endogenního kreatininu</a:t>
            </a:r>
          </a:p>
          <a:p>
            <a:pPr lvl="1" eaLnBrk="1" hangingPunct="1"/>
            <a:r>
              <a:rPr lang="cs-CZ" altLang="cs-CZ" sz="2000" dirty="0"/>
              <a:t>k</a:t>
            </a:r>
            <a:r>
              <a:rPr lang="cs-CZ" altLang="cs-CZ" sz="2000" dirty="0" smtClean="0"/>
              <a:t>onstantní </a:t>
            </a:r>
            <a:r>
              <a:rPr lang="cs-CZ" altLang="cs-CZ" sz="2000" dirty="0"/>
              <a:t>poměr mezi renální CL </a:t>
            </a:r>
            <a:r>
              <a:rPr lang="cs-CZ" altLang="cs-CZ" sz="2000" dirty="0" smtClean="0"/>
              <a:t>léčiva </a:t>
            </a:r>
            <a:r>
              <a:rPr lang="cs-CZ" altLang="cs-CZ" sz="2000" dirty="0"/>
              <a:t>a kreatininu</a:t>
            </a:r>
          </a:p>
          <a:p>
            <a:pPr lvl="1" eaLnBrk="1" hangingPunct="1"/>
            <a:r>
              <a:rPr lang="cs-CZ" altLang="cs-CZ" sz="2000" dirty="0"/>
              <a:t>v</a:t>
            </a:r>
            <a:r>
              <a:rPr lang="cs-CZ" altLang="cs-CZ" sz="2000" dirty="0" smtClean="0"/>
              <a:t>ýpočet </a:t>
            </a:r>
            <a:r>
              <a:rPr lang="cs-CZ" altLang="cs-CZ" sz="2000" dirty="0"/>
              <a:t>CL kreatininu z jeho plazmatické koncentrace dle </a:t>
            </a:r>
            <a:r>
              <a:rPr lang="cs-CZ" altLang="cs-CZ" sz="2000" dirty="0" err="1"/>
              <a:t>Cockrofta</a:t>
            </a:r>
            <a:r>
              <a:rPr lang="cs-CZ" altLang="cs-CZ" sz="2000" dirty="0"/>
              <a:t> a </a:t>
            </a:r>
            <a:r>
              <a:rPr lang="cs-CZ" altLang="cs-CZ" sz="2000" dirty="0" err="1"/>
              <a:t>Gaulta</a:t>
            </a:r>
            <a:r>
              <a:rPr lang="cs-CZ" altLang="cs-CZ" sz="2000" dirty="0"/>
              <a:t> (má své limity)</a:t>
            </a:r>
          </a:p>
          <a:p>
            <a:pPr lvl="2" eaLnBrk="1" hangingPunct="1"/>
            <a:r>
              <a:rPr lang="cs-CZ" altLang="cs-CZ" sz="2000" dirty="0"/>
              <a:t>m</a:t>
            </a:r>
            <a:r>
              <a:rPr lang="cs-CZ" altLang="cs-CZ" sz="2000" dirty="0" smtClean="0"/>
              <a:t>uži</a:t>
            </a:r>
            <a:r>
              <a:rPr lang="cs-CZ" altLang="cs-CZ" sz="2000" dirty="0"/>
              <a:t>: CL </a:t>
            </a:r>
            <a:r>
              <a:rPr lang="en-US" altLang="cs-CZ" sz="2000" dirty="0">
                <a:cs typeface="Arial" panose="020B0604020202020204" pitchFamily="34" charset="0"/>
              </a:rPr>
              <a:t>[</a:t>
            </a:r>
            <a:r>
              <a:rPr lang="cs-CZ" altLang="cs-CZ" sz="2000" dirty="0">
                <a:cs typeface="Arial" panose="020B0604020202020204" pitchFamily="34" charset="0"/>
              </a:rPr>
              <a:t>ml/s</a:t>
            </a:r>
            <a:r>
              <a:rPr lang="en-US" altLang="cs-CZ" sz="2000" dirty="0">
                <a:cs typeface="Arial" panose="020B0604020202020204" pitchFamily="34" charset="0"/>
              </a:rPr>
              <a:t>]</a:t>
            </a:r>
            <a:r>
              <a:rPr lang="cs-CZ" altLang="cs-CZ" sz="2000" dirty="0"/>
              <a:t> = </a:t>
            </a:r>
            <a:r>
              <a:rPr lang="en-US" altLang="cs-CZ" sz="2000" dirty="0">
                <a:cs typeface="Arial" panose="020B0604020202020204" pitchFamily="34" charset="0"/>
              </a:rPr>
              <a:t>{</a:t>
            </a:r>
            <a:r>
              <a:rPr lang="cs-CZ" altLang="cs-CZ" sz="2000" dirty="0">
                <a:cs typeface="Arial" panose="020B0604020202020204" pitchFamily="34" charset="0"/>
              </a:rPr>
              <a:t>(140 – věk) * m </a:t>
            </a:r>
            <a:r>
              <a:rPr lang="en-US" altLang="cs-CZ" sz="2000" dirty="0">
                <a:cs typeface="Arial" panose="020B0604020202020204" pitchFamily="34" charset="0"/>
              </a:rPr>
              <a:t>[</a:t>
            </a:r>
            <a:r>
              <a:rPr lang="cs-CZ" altLang="cs-CZ" sz="2000" dirty="0">
                <a:cs typeface="Arial" panose="020B0604020202020204" pitchFamily="34" charset="0"/>
              </a:rPr>
              <a:t>kg</a:t>
            </a:r>
            <a:r>
              <a:rPr lang="en-US" altLang="cs-CZ" sz="2000" dirty="0">
                <a:cs typeface="Arial" panose="020B0604020202020204" pitchFamily="34" charset="0"/>
              </a:rPr>
              <a:t>]}</a:t>
            </a:r>
            <a:r>
              <a:rPr lang="cs-CZ" altLang="cs-CZ" sz="2000" dirty="0">
                <a:cs typeface="Arial" panose="020B0604020202020204" pitchFamily="34" charset="0"/>
              </a:rPr>
              <a:t> /</a:t>
            </a:r>
            <a:r>
              <a:rPr lang="en-US" altLang="cs-CZ" sz="2000" dirty="0">
                <a:cs typeface="Arial" panose="020B0604020202020204" pitchFamily="34" charset="0"/>
              </a:rPr>
              <a:t> {</a:t>
            </a:r>
            <a:r>
              <a:rPr lang="cs-CZ" altLang="cs-CZ" sz="2000" dirty="0">
                <a:cs typeface="Arial" panose="020B0604020202020204" pitchFamily="34" charset="0"/>
              </a:rPr>
              <a:t>44,5 * sérový kreatinin </a:t>
            </a:r>
            <a:r>
              <a:rPr lang="en-US" altLang="cs-CZ" sz="2000" dirty="0">
                <a:cs typeface="Arial" panose="020B0604020202020204" pitchFamily="34" charset="0"/>
              </a:rPr>
              <a:t>[</a:t>
            </a:r>
            <a:r>
              <a:rPr lang="el-GR" altLang="cs-CZ" sz="2000" dirty="0">
                <a:cs typeface="Arial" panose="020B0604020202020204" pitchFamily="34" charset="0"/>
              </a:rPr>
              <a:t>μ</a:t>
            </a:r>
            <a:r>
              <a:rPr lang="cs-CZ" altLang="cs-CZ" sz="2000" dirty="0">
                <a:cs typeface="Arial" panose="020B0604020202020204" pitchFamily="34" charset="0"/>
              </a:rPr>
              <a:t>mol/s</a:t>
            </a:r>
            <a:r>
              <a:rPr lang="en-US" altLang="cs-CZ" sz="2000" dirty="0">
                <a:cs typeface="Arial" panose="020B0604020202020204" pitchFamily="34" charset="0"/>
              </a:rPr>
              <a:t>]}</a:t>
            </a:r>
          </a:p>
          <a:p>
            <a:pPr lvl="2" eaLnBrk="1" hangingPunct="1"/>
            <a:r>
              <a:rPr lang="cs-CZ" altLang="cs-CZ" sz="2000" dirty="0"/>
              <a:t>ž</a:t>
            </a:r>
            <a:r>
              <a:rPr lang="cs-CZ" altLang="cs-CZ" sz="2000" dirty="0" smtClean="0"/>
              <a:t>eny</a:t>
            </a:r>
            <a:r>
              <a:rPr lang="cs-CZ" altLang="cs-CZ" sz="2000" dirty="0"/>
              <a:t>: CL </a:t>
            </a:r>
            <a:r>
              <a:rPr lang="en-US" altLang="cs-CZ" sz="2000" dirty="0">
                <a:cs typeface="Arial" panose="020B0604020202020204" pitchFamily="34" charset="0"/>
              </a:rPr>
              <a:t>[</a:t>
            </a:r>
            <a:r>
              <a:rPr lang="cs-CZ" altLang="cs-CZ" sz="2000" dirty="0">
                <a:cs typeface="Arial" panose="020B0604020202020204" pitchFamily="34" charset="0"/>
              </a:rPr>
              <a:t>ml/s</a:t>
            </a:r>
            <a:r>
              <a:rPr lang="en-US" altLang="cs-CZ" sz="2000" dirty="0">
                <a:cs typeface="Arial" panose="020B0604020202020204" pitchFamily="34" charset="0"/>
              </a:rPr>
              <a:t>]</a:t>
            </a:r>
            <a:r>
              <a:rPr lang="cs-CZ" altLang="cs-CZ" sz="2000" dirty="0"/>
              <a:t> = 0,85 * </a:t>
            </a:r>
            <a:r>
              <a:rPr lang="en-US" altLang="cs-CZ" sz="2000" dirty="0">
                <a:cs typeface="Arial" panose="020B0604020202020204" pitchFamily="34" charset="0"/>
              </a:rPr>
              <a:t>{</a:t>
            </a:r>
            <a:r>
              <a:rPr lang="cs-CZ" altLang="cs-CZ" sz="2000" dirty="0">
                <a:cs typeface="Arial" panose="020B0604020202020204" pitchFamily="34" charset="0"/>
              </a:rPr>
              <a:t>(140 – věk) * m </a:t>
            </a:r>
            <a:r>
              <a:rPr lang="en-US" altLang="cs-CZ" sz="2000" dirty="0">
                <a:cs typeface="Arial" panose="020B0604020202020204" pitchFamily="34" charset="0"/>
              </a:rPr>
              <a:t>[</a:t>
            </a:r>
            <a:r>
              <a:rPr lang="cs-CZ" altLang="cs-CZ" sz="2000" dirty="0">
                <a:cs typeface="Arial" panose="020B0604020202020204" pitchFamily="34" charset="0"/>
              </a:rPr>
              <a:t>kg</a:t>
            </a:r>
            <a:r>
              <a:rPr lang="en-US" altLang="cs-CZ" sz="2000" dirty="0">
                <a:cs typeface="Arial" panose="020B0604020202020204" pitchFamily="34" charset="0"/>
              </a:rPr>
              <a:t>]}</a:t>
            </a:r>
            <a:r>
              <a:rPr lang="cs-CZ" altLang="cs-CZ" sz="2000" dirty="0">
                <a:cs typeface="Arial" panose="020B0604020202020204" pitchFamily="34" charset="0"/>
              </a:rPr>
              <a:t> /</a:t>
            </a:r>
            <a:r>
              <a:rPr lang="en-US" altLang="cs-CZ" sz="2000" dirty="0">
                <a:cs typeface="Arial" panose="020B0604020202020204" pitchFamily="34" charset="0"/>
              </a:rPr>
              <a:t> {</a:t>
            </a:r>
            <a:r>
              <a:rPr lang="cs-CZ" altLang="cs-CZ" sz="2000" dirty="0">
                <a:cs typeface="Arial" panose="020B0604020202020204" pitchFamily="34" charset="0"/>
              </a:rPr>
              <a:t>44,5 * sérový kreatinin </a:t>
            </a:r>
            <a:r>
              <a:rPr lang="en-US" altLang="cs-CZ" sz="2000" dirty="0">
                <a:cs typeface="Arial" panose="020B0604020202020204" pitchFamily="34" charset="0"/>
              </a:rPr>
              <a:t>[</a:t>
            </a:r>
            <a:r>
              <a:rPr lang="el-GR" altLang="cs-CZ" sz="2000" dirty="0">
                <a:cs typeface="Arial" panose="020B0604020202020204" pitchFamily="34" charset="0"/>
              </a:rPr>
              <a:t>μ</a:t>
            </a:r>
            <a:r>
              <a:rPr lang="cs-CZ" altLang="cs-CZ" sz="2000" dirty="0">
                <a:cs typeface="Arial" panose="020B0604020202020204" pitchFamily="34" charset="0"/>
              </a:rPr>
              <a:t>mol/s</a:t>
            </a:r>
            <a:r>
              <a:rPr lang="en-US" altLang="cs-CZ" sz="2000" dirty="0">
                <a:cs typeface="Arial" panose="020B0604020202020204" pitchFamily="34" charset="0"/>
              </a:rPr>
              <a:t>]}</a:t>
            </a:r>
            <a:endParaRPr lang="cs-CZ" altLang="cs-CZ" sz="2000" dirty="0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57645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2136775" y="228600"/>
            <a:ext cx="8153400" cy="990600"/>
          </a:xfrm>
        </p:spPr>
        <p:txBody>
          <a:bodyPr/>
          <a:lstStyle/>
          <a:p>
            <a:pPr eaLnBrk="1" hangingPunct="1"/>
            <a:r>
              <a:rPr lang="cs-CZ" altLang="cs-CZ" b="1" dirty="0" smtClean="0"/>
              <a:t>Biologický poločas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idx="1"/>
          </p:nvPr>
        </p:nvSpPr>
        <p:spPr>
          <a:xfrm>
            <a:off x="750737" y="1087655"/>
            <a:ext cx="8056379" cy="5476773"/>
          </a:xfrm>
        </p:spPr>
        <p:txBody>
          <a:bodyPr>
            <a:normAutofit/>
          </a:bodyPr>
          <a:lstStyle/>
          <a:p>
            <a:pPr eaLnBrk="1" hangingPunct="1"/>
            <a:r>
              <a:rPr lang="cs-CZ" altLang="cs-CZ" sz="2200" dirty="0"/>
              <a:t>s</a:t>
            </a:r>
            <a:r>
              <a:rPr lang="cs-CZ" altLang="cs-CZ" sz="2200" dirty="0" smtClean="0"/>
              <a:t>ekundární </a:t>
            </a:r>
            <a:r>
              <a:rPr lang="cs-CZ" altLang="cs-CZ" sz="2200" dirty="0"/>
              <a:t>parametr – jeho hodnota závisí na dvou primárních parametrech </a:t>
            </a:r>
            <a:r>
              <a:rPr lang="cs-CZ" altLang="cs-CZ" sz="2200" dirty="0" err="1"/>
              <a:t>Vd</a:t>
            </a:r>
            <a:r>
              <a:rPr lang="cs-CZ" altLang="cs-CZ" sz="2200" dirty="0"/>
              <a:t> a CL</a:t>
            </a:r>
          </a:p>
          <a:p>
            <a:pPr eaLnBrk="1" hangingPunct="1"/>
            <a:r>
              <a:rPr lang="cs-CZ" altLang="cs-CZ" sz="2200" dirty="0"/>
              <a:t>p</a:t>
            </a:r>
            <a:r>
              <a:rPr lang="cs-CZ" altLang="cs-CZ" sz="2200" dirty="0" smtClean="0"/>
              <a:t>rimární </a:t>
            </a:r>
            <a:r>
              <a:rPr lang="cs-CZ" altLang="cs-CZ" sz="2200" dirty="0"/>
              <a:t>parametry závisí přímo na fyziologických funkcích – např. GF, průtok krve</a:t>
            </a:r>
            <a:r>
              <a:rPr lang="cs-CZ" altLang="cs-CZ" sz="2200" dirty="0" smtClean="0"/>
              <a:t>,…</a:t>
            </a:r>
            <a:endParaRPr lang="cs-CZ" altLang="cs-CZ" sz="2200" dirty="0"/>
          </a:p>
          <a:p>
            <a:pPr eaLnBrk="1" hangingPunct="1"/>
            <a:r>
              <a:rPr lang="cs-CZ" altLang="cs-CZ" sz="2200" dirty="0"/>
              <a:t>T</a:t>
            </a:r>
            <a:r>
              <a:rPr lang="cs-CZ" altLang="cs-CZ" sz="2200" baseline="-25000" dirty="0"/>
              <a:t>1/2</a:t>
            </a:r>
            <a:r>
              <a:rPr lang="cs-CZ" altLang="cs-CZ" sz="2200" dirty="0"/>
              <a:t> = 0,693 * </a:t>
            </a:r>
            <a:r>
              <a:rPr lang="cs-CZ" altLang="cs-CZ" sz="2200" dirty="0" err="1"/>
              <a:t>Vd</a:t>
            </a:r>
            <a:r>
              <a:rPr lang="cs-CZ" altLang="cs-CZ" sz="2200" dirty="0"/>
              <a:t> / CL = 0,693 /K</a:t>
            </a:r>
            <a:r>
              <a:rPr lang="cs-CZ" altLang="cs-CZ" sz="2200" baseline="-25000" dirty="0"/>
              <a:t>e</a:t>
            </a:r>
          </a:p>
          <a:p>
            <a:pPr eaLnBrk="1" hangingPunct="1"/>
            <a:r>
              <a:rPr lang="cs-CZ" altLang="cs-CZ" sz="2200" dirty="0"/>
              <a:t>z</a:t>
            </a:r>
            <a:r>
              <a:rPr lang="cs-CZ" altLang="cs-CZ" sz="2200" dirty="0" smtClean="0"/>
              <a:t>a </a:t>
            </a:r>
            <a:r>
              <a:rPr lang="cs-CZ" altLang="cs-CZ" sz="2200" dirty="0"/>
              <a:t>5 biologických poločasů</a:t>
            </a:r>
          </a:p>
          <a:p>
            <a:pPr lvl="1" eaLnBrk="1" hangingPunct="1"/>
            <a:r>
              <a:rPr lang="cs-CZ" altLang="cs-CZ" sz="2000" dirty="0"/>
              <a:t>d</a:t>
            </a:r>
            <a:r>
              <a:rPr lang="cs-CZ" altLang="cs-CZ" sz="2000" dirty="0" smtClean="0"/>
              <a:t>ojde </a:t>
            </a:r>
            <a:r>
              <a:rPr lang="cs-CZ" altLang="cs-CZ" sz="2000" dirty="0"/>
              <a:t>po přerušení podávání LČ k jeho úplnému vyloučení (</a:t>
            </a:r>
            <a:r>
              <a:rPr lang="cs-CZ" altLang="cs-CZ" sz="2000" dirty="0" smtClean="0"/>
              <a:t>96,875 </a:t>
            </a:r>
            <a:r>
              <a:rPr lang="cs-CZ" altLang="cs-CZ" sz="2000" dirty="0"/>
              <a:t>%)</a:t>
            </a:r>
          </a:p>
          <a:p>
            <a:pPr lvl="1" eaLnBrk="1" hangingPunct="1"/>
            <a:r>
              <a:rPr lang="cs-CZ" altLang="cs-CZ" sz="2000" dirty="0"/>
              <a:t>d</a:t>
            </a:r>
            <a:r>
              <a:rPr lang="cs-CZ" altLang="cs-CZ" sz="2000" dirty="0" smtClean="0"/>
              <a:t>ojde </a:t>
            </a:r>
            <a:r>
              <a:rPr lang="cs-CZ" altLang="cs-CZ" sz="2000" dirty="0"/>
              <a:t>po zahájení podávání LČ k navození ustáleného stavu</a:t>
            </a:r>
          </a:p>
          <a:p>
            <a:pPr lvl="2" eaLnBrk="1" hangingPunct="1"/>
            <a:r>
              <a:rPr lang="cs-CZ" altLang="cs-CZ" sz="2000" dirty="0"/>
              <a:t>e</a:t>
            </a:r>
            <a:r>
              <a:rPr lang="cs-CZ" altLang="cs-CZ" sz="2000" dirty="0" smtClean="0"/>
              <a:t>xponenciální </a:t>
            </a:r>
            <a:r>
              <a:rPr lang="cs-CZ" altLang="cs-CZ" sz="2000" dirty="0"/>
              <a:t>rychlost eliminace léčiva se vyrovná lineární rychlosti jeho přívodu</a:t>
            </a:r>
          </a:p>
          <a:p>
            <a:pPr lvl="2" eaLnBrk="1" hangingPunct="1"/>
            <a:r>
              <a:rPr lang="cs-CZ" altLang="cs-CZ" sz="2000" dirty="0"/>
              <a:t>p</a:t>
            </a:r>
            <a:r>
              <a:rPr lang="cs-CZ" altLang="cs-CZ" sz="2000" dirty="0" smtClean="0"/>
              <a:t>latí </a:t>
            </a:r>
            <a:r>
              <a:rPr lang="cs-CZ" altLang="cs-CZ" sz="2000" dirty="0"/>
              <a:t>při kinetice 1. řádu</a:t>
            </a:r>
          </a:p>
          <a:p>
            <a:pPr lvl="2" eaLnBrk="1" hangingPunct="1"/>
            <a:r>
              <a:rPr lang="cs-CZ" altLang="cs-CZ" sz="2000" dirty="0"/>
              <a:t>n</a:t>
            </a:r>
            <a:r>
              <a:rPr lang="cs-CZ" altLang="cs-CZ" sz="2000" dirty="0" smtClean="0"/>
              <a:t>a </a:t>
            </a:r>
            <a:r>
              <a:rPr lang="cs-CZ" altLang="cs-CZ" sz="2000" dirty="0"/>
              <a:t>začátku dávkování dochází k tzv. kumulaci</a:t>
            </a:r>
          </a:p>
        </p:txBody>
      </p:sp>
    </p:spTree>
    <p:extLst>
      <p:ext uri="{BB962C8B-B14F-4D97-AF65-F5344CB8AC3E}">
        <p14:creationId xmlns:p14="http://schemas.microsoft.com/office/powerpoint/2010/main" val="38177477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1072349" y="260350"/>
            <a:ext cx="8423275" cy="9906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cs-CZ" altLang="cs-CZ" sz="3800" b="1" dirty="0"/>
              <a:t>Plazmatická koncentrace v ustáleném stavu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idx="1"/>
          </p:nvPr>
        </p:nvSpPr>
        <p:spPr>
          <a:xfrm>
            <a:off x="606358" y="1965960"/>
            <a:ext cx="9480918" cy="4495800"/>
          </a:xfrm>
        </p:spPr>
        <p:txBody>
          <a:bodyPr>
            <a:normAutofit/>
          </a:bodyPr>
          <a:lstStyle/>
          <a:p>
            <a:pPr eaLnBrk="1" hangingPunct="1"/>
            <a:r>
              <a:rPr lang="cs-CZ" altLang="cs-CZ" sz="2200" dirty="0" err="1" smtClean="0"/>
              <a:t>c</a:t>
            </a:r>
            <a:r>
              <a:rPr lang="cs-CZ" altLang="cs-CZ" sz="2200" baseline="-25000" dirty="0" err="1" smtClean="0"/>
              <a:t>ss</a:t>
            </a:r>
            <a:r>
              <a:rPr lang="cs-CZ" altLang="cs-CZ" sz="2200" dirty="0" smtClean="0"/>
              <a:t> je koncentrace LČ v plazmě po dosažení ustáleného stavu (</a:t>
            </a:r>
            <a:r>
              <a:rPr lang="cs-CZ" altLang="cs-CZ" sz="2200" dirty="0" err="1" smtClean="0"/>
              <a:t>steady</a:t>
            </a:r>
            <a:r>
              <a:rPr lang="cs-CZ" altLang="cs-CZ" sz="2200" dirty="0" smtClean="0"/>
              <a:t> </a:t>
            </a:r>
            <a:r>
              <a:rPr lang="cs-CZ" altLang="cs-CZ" sz="2200" dirty="0" err="1" smtClean="0"/>
              <a:t>state</a:t>
            </a:r>
            <a:r>
              <a:rPr lang="cs-CZ" altLang="cs-CZ" sz="2200" dirty="0" smtClean="0"/>
              <a:t>)</a:t>
            </a:r>
          </a:p>
          <a:p>
            <a:pPr eaLnBrk="1" hangingPunct="1"/>
            <a:r>
              <a:rPr lang="cs-CZ" altLang="cs-CZ" sz="2200" dirty="0"/>
              <a:t>p</a:t>
            </a:r>
            <a:r>
              <a:rPr lang="cs-CZ" altLang="cs-CZ" sz="2200" dirty="0" smtClean="0"/>
              <a:t>ro úpravu dávkování platí vztah dávkou a </a:t>
            </a:r>
            <a:r>
              <a:rPr lang="cs-CZ" altLang="cs-CZ" sz="2200" dirty="0" err="1" smtClean="0"/>
              <a:t>c</a:t>
            </a:r>
            <a:r>
              <a:rPr lang="cs-CZ" altLang="cs-CZ" sz="2200" baseline="-25000" dirty="0" err="1" smtClean="0"/>
              <a:t>ss</a:t>
            </a:r>
            <a:r>
              <a:rPr lang="cs-CZ" altLang="cs-CZ" sz="2200" baseline="-25000" dirty="0" smtClean="0"/>
              <a:t> </a:t>
            </a:r>
          </a:p>
          <a:p>
            <a:pPr eaLnBrk="1" hangingPunct="1"/>
            <a:endParaRPr lang="cs-CZ" altLang="cs-CZ" sz="2200" dirty="0" smtClean="0"/>
          </a:p>
          <a:p>
            <a:pPr marL="457200" lvl="1" indent="0" eaLnBrk="1" hangingPunct="1">
              <a:buNone/>
            </a:pPr>
            <a:r>
              <a:rPr lang="cs-CZ" altLang="cs-CZ" sz="2200" dirty="0"/>
              <a:t>d</a:t>
            </a:r>
            <a:r>
              <a:rPr lang="cs-CZ" altLang="cs-CZ" sz="2200" dirty="0" smtClean="0"/>
              <a:t>ávka současná / dávka žádaná =  </a:t>
            </a:r>
            <a:r>
              <a:rPr lang="cs-CZ" altLang="cs-CZ" sz="2200" dirty="0" err="1" smtClean="0"/>
              <a:t>c</a:t>
            </a:r>
            <a:r>
              <a:rPr lang="cs-CZ" altLang="cs-CZ" sz="2200" baseline="-25000" dirty="0" err="1" smtClean="0"/>
              <a:t>ss</a:t>
            </a:r>
            <a:r>
              <a:rPr lang="cs-CZ" altLang="cs-CZ" sz="2200" baseline="-25000" dirty="0" smtClean="0"/>
              <a:t> </a:t>
            </a:r>
            <a:r>
              <a:rPr lang="cs-CZ" altLang="cs-CZ" sz="2200" dirty="0" smtClean="0"/>
              <a:t>současná (naměřená) / </a:t>
            </a:r>
            <a:r>
              <a:rPr lang="cs-CZ" altLang="cs-CZ" sz="2200" dirty="0" err="1" smtClean="0"/>
              <a:t>c</a:t>
            </a:r>
            <a:r>
              <a:rPr lang="cs-CZ" altLang="cs-CZ" sz="2200" baseline="-25000" dirty="0" err="1" smtClean="0"/>
              <a:t>ss</a:t>
            </a:r>
            <a:r>
              <a:rPr lang="cs-CZ" altLang="cs-CZ" sz="2200" baseline="-25000" dirty="0" smtClean="0"/>
              <a:t> </a:t>
            </a:r>
            <a:r>
              <a:rPr lang="cs-CZ" altLang="cs-CZ" sz="2200" dirty="0" smtClean="0"/>
              <a:t>žádaná </a:t>
            </a:r>
          </a:p>
        </p:txBody>
      </p:sp>
    </p:spTree>
    <p:extLst>
      <p:ext uri="{BB962C8B-B14F-4D97-AF65-F5344CB8AC3E}">
        <p14:creationId xmlns:p14="http://schemas.microsoft.com/office/powerpoint/2010/main" val="24601718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2135189" y="260351"/>
            <a:ext cx="8086725" cy="936625"/>
          </a:xfrm>
        </p:spPr>
        <p:txBody>
          <a:bodyPr/>
          <a:lstStyle/>
          <a:p>
            <a:pPr eaLnBrk="1" hangingPunct="1"/>
            <a:r>
              <a:rPr lang="cs-CZ" altLang="cs-CZ" b="1" dirty="0" smtClean="0"/>
              <a:t>Příklad 1</a:t>
            </a:r>
          </a:p>
        </p:txBody>
      </p:sp>
      <p:pic>
        <p:nvPicPr>
          <p:cNvPr id="21507" name="Picture 6" descr="FK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1237" y="1739106"/>
            <a:ext cx="4581525" cy="4248150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21508" name="Rectangle 7"/>
          <p:cNvSpPr>
            <a:spLocks noGrp="1" noChangeArrowheads="1"/>
          </p:cNvSpPr>
          <p:nvPr>
            <p:ph type="body" sz="half" idx="2"/>
          </p:nvPr>
        </p:nvSpPr>
        <p:spPr>
          <a:xfrm>
            <a:off x="5908842" y="1426947"/>
            <a:ext cx="5384800" cy="4525963"/>
          </a:xfrm>
        </p:spPr>
        <p:txBody>
          <a:bodyPr>
            <a:normAutofit/>
          </a:bodyPr>
          <a:lstStyle/>
          <a:p>
            <a:pPr eaLnBrk="1" hangingPunct="1">
              <a:buFontTx/>
              <a:buNone/>
            </a:pPr>
            <a:r>
              <a:rPr lang="cs-CZ" altLang="cs-CZ" sz="2200" dirty="0"/>
              <a:t>Obr. znázorňuje průběh plaz. c</a:t>
            </a:r>
          </a:p>
          <a:p>
            <a:pPr eaLnBrk="1" hangingPunct="1">
              <a:buFontTx/>
              <a:buNone/>
            </a:pPr>
            <a:r>
              <a:rPr lang="cs-CZ" altLang="cs-CZ" sz="2200" dirty="0"/>
              <a:t>LČ v čase po podání dávky</a:t>
            </a:r>
          </a:p>
          <a:p>
            <a:pPr eaLnBrk="1" hangingPunct="1">
              <a:buFontTx/>
              <a:buNone/>
            </a:pPr>
            <a:r>
              <a:rPr lang="cs-CZ" altLang="cs-CZ" sz="2200" dirty="0"/>
              <a:t>10 mg/kg 60 kg pacientovi.</a:t>
            </a:r>
          </a:p>
          <a:p>
            <a:pPr eaLnBrk="1" hangingPunct="1">
              <a:buFontTx/>
              <a:buNone/>
            </a:pPr>
            <a:endParaRPr lang="cs-CZ" altLang="cs-CZ" sz="2200" dirty="0"/>
          </a:p>
          <a:p>
            <a:pPr eaLnBrk="1" hangingPunct="1"/>
            <a:r>
              <a:rPr lang="cs-CZ" altLang="cs-CZ" sz="2200" dirty="0"/>
              <a:t>o</a:t>
            </a:r>
            <a:r>
              <a:rPr lang="cs-CZ" altLang="cs-CZ" sz="2200" dirty="0" smtClean="0"/>
              <a:t>dhadněte </a:t>
            </a:r>
            <a:r>
              <a:rPr lang="cs-CZ" altLang="cs-CZ" sz="2200" dirty="0"/>
              <a:t>T</a:t>
            </a:r>
            <a:r>
              <a:rPr lang="cs-CZ" altLang="cs-CZ" sz="2200" baseline="-25000" dirty="0"/>
              <a:t>1/2</a:t>
            </a:r>
          </a:p>
          <a:p>
            <a:pPr eaLnBrk="1" hangingPunct="1"/>
            <a:r>
              <a:rPr lang="cs-CZ" altLang="cs-CZ" sz="2200" dirty="0" err="1" smtClean="0"/>
              <a:t>výpočítejte</a:t>
            </a:r>
            <a:r>
              <a:rPr lang="cs-CZ" altLang="cs-CZ" sz="2200" dirty="0" smtClean="0"/>
              <a:t> </a:t>
            </a:r>
            <a:r>
              <a:rPr lang="cs-CZ" altLang="cs-CZ" sz="2200" dirty="0"/>
              <a:t>K</a:t>
            </a:r>
            <a:r>
              <a:rPr lang="cs-CZ" altLang="cs-CZ" sz="2200" baseline="-25000" dirty="0"/>
              <a:t>e</a:t>
            </a:r>
          </a:p>
          <a:p>
            <a:pPr eaLnBrk="1" hangingPunct="1"/>
            <a:r>
              <a:rPr lang="cs-CZ" altLang="cs-CZ" sz="2200" dirty="0" smtClean="0"/>
              <a:t>vypočítejte </a:t>
            </a:r>
            <a:r>
              <a:rPr lang="cs-CZ" altLang="cs-CZ" sz="2200" dirty="0" err="1"/>
              <a:t>Vd</a:t>
            </a:r>
            <a:endParaRPr lang="cs-CZ" altLang="cs-CZ" sz="2200" dirty="0"/>
          </a:p>
          <a:p>
            <a:pPr eaLnBrk="1" hangingPunct="1"/>
            <a:r>
              <a:rPr lang="cs-CZ" altLang="cs-CZ" sz="2200" dirty="0"/>
              <a:t>v</a:t>
            </a:r>
            <a:r>
              <a:rPr lang="cs-CZ" altLang="cs-CZ" sz="2200" dirty="0" smtClean="0"/>
              <a:t>ypočítejte </a:t>
            </a:r>
            <a:r>
              <a:rPr lang="cs-CZ" altLang="cs-CZ" sz="2200" dirty="0"/>
              <a:t>CL</a:t>
            </a:r>
          </a:p>
        </p:txBody>
      </p:sp>
    </p:spTree>
    <p:extLst>
      <p:ext uri="{BB962C8B-B14F-4D97-AF65-F5344CB8AC3E}">
        <p14:creationId xmlns:p14="http://schemas.microsoft.com/office/powerpoint/2010/main" val="20060255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zeta">
  <a:themeElements>
    <a:clrScheme name="Aspek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Faz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758</TotalTime>
  <Words>2134</Words>
  <Application>Microsoft Office PowerPoint</Application>
  <PresentationFormat>Vlastní</PresentationFormat>
  <Paragraphs>253</Paragraphs>
  <Slides>35</Slides>
  <Notes>4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35</vt:i4>
      </vt:variant>
    </vt:vector>
  </HeadingPairs>
  <TitlesOfParts>
    <vt:vector size="36" baseType="lpstr">
      <vt:lpstr>Fazeta</vt:lpstr>
      <vt:lpstr>Farmakokinetika - výpočty</vt:lpstr>
      <vt:lpstr>Matematické vztahy ve farmakokinetice</vt:lpstr>
      <vt:lpstr>Distribuční objem</vt:lpstr>
      <vt:lpstr>Clearance </vt:lpstr>
      <vt:lpstr>Klinický význam clearance</vt:lpstr>
      <vt:lpstr>Vliv stavu ledvin na CL léčiv</vt:lpstr>
      <vt:lpstr>Biologický poločas</vt:lpstr>
      <vt:lpstr>Plazmatická koncentrace v ustáleném stavu</vt:lpstr>
      <vt:lpstr>Příklad 1</vt:lpstr>
      <vt:lpstr>Příklad 1 - řešení</vt:lpstr>
      <vt:lpstr>Příklad 2</vt:lpstr>
      <vt:lpstr>Příklad 2 - řešení</vt:lpstr>
      <vt:lpstr>Příklad 3</vt:lpstr>
      <vt:lpstr>Příklad 3 - řešení</vt:lpstr>
      <vt:lpstr>Příklad 4</vt:lpstr>
      <vt:lpstr>Příklad 4 - řešení</vt:lpstr>
      <vt:lpstr>Příklad 5</vt:lpstr>
      <vt:lpstr>Příklad 5 - řešení</vt:lpstr>
      <vt:lpstr>Příklad 6</vt:lpstr>
      <vt:lpstr>Příklad 6 - řešení</vt:lpstr>
      <vt:lpstr>Příklad 7</vt:lpstr>
      <vt:lpstr>Příklad 7 - řešení</vt:lpstr>
      <vt:lpstr>Příklad 8</vt:lpstr>
      <vt:lpstr>Příklad 8 - řešení</vt:lpstr>
      <vt:lpstr>Příklad 9</vt:lpstr>
      <vt:lpstr>Příklad 9 - řešení</vt:lpstr>
      <vt:lpstr>Výpočty při dávkování léčiv</vt:lpstr>
      <vt:lpstr>Rychlost infuze</vt:lpstr>
      <vt:lpstr>Příklad 1A</vt:lpstr>
      <vt:lpstr>Příklad 1A - řešení</vt:lpstr>
      <vt:lpstr>Příklad 1B</vt:lpstr>
      <vt:lpstr>Příklad 1B - řešení</vt:lpstr>
      <vt:lpstr>Příklad 2 </vt:lpstr>
      <vt:lpstr>Příklad 2 - řešení</vt:lpstr>
      <vt:lpstr>Prezentace aplikace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Black</dc:creator>
  <cp:lastModifiedBy>Matej Ľupták, Mgr.</cp:lastModifiedBy>
  <cp:revision>22</cp:revision>
  <dcterms:created xsi:type="dcterms:W3CDTF">2019-02-12T10:36:15Z</dcterms:created>
  <dcterms:modified xsi:type="dcterms:W3CDTF">2020-04-03T09:56:11Z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2063cd7f-2d21-486a-9f29-9c1683fdd175_Enabled">
    <vt:lpwstr>True</vt:lpwstr>
  </property>
  <property fmtid="{D5CDD505-2E9C-101B-9397-08002B2CF9AE}" pid="3" name="MSIP_Label_2063cd7f-2d21-486a-9f29-9c1683fdd175_SiteId">
    <vt:lpwstr>00000000-0000-0000-0000-000000000000</vt:lpwstr>
  </property>
  <property fmtid="{D5CDD505-2E9C-101B-9397-08002B2CF9AE}" pid="4" name="MSIP_Label_2063cd7f-2d21-486a-9f29-9c1683fdd175_Owner">
    <vt:lpwstr>11378@vfn.cz</vt:lpwstr>
  </property>
  <property fmtid="{D5CDD505-2E9C-101B-9397-08002B2CF9AE}" pid="5" name="MSIP_Label_2063cd7f-2d21-486a-9f29-9c1683fdd175_SetDate">
    <vt:lpwstr>2019-02-13T10:56:45.7300343Z</vt:lpwstr>
  </property>
  <property fmtid="{D5CDD505-2E9C-101B-9397-08002B2CF9AE}" pid="6" name="MSIP_Label_2063cd7f-2d21-486a-9f29-9c1683fdd175_Name">
    <vt:lpwstr>Veřejné</vt:lpwstr>
  </property>
  <property fmtid="{D5CDD505-2E9C-101B-9397-08002B2CF9AE}" pid="7" name="MSIP_Label_2063cd7f-2d21-486a-9f29-9c1683fdd175_Application">
    <vt:lpwstr>Microsoft Azure Information Protection</vt:lpwstr>
  </property>
  <property fmtid="{D5CDD505-2E9C-101B-9397-08002B2CF9AE}" pid="8" name="MSIP_Label_2063cd7f-2d21-486a-9f29-9c1683fdd175_Extended_MSFT_Method">
    <vt:lpwstr>Automatic</vt:lpwstr>
  </property>
  <property fmtid="{D5CDD505-2E9C-101B-9397-08002B2CF9AE}" pid="9" name="Sensitivity">
    <vt:lpwstr>Veřejné</vt:lpwstr>
  </property>
</Properties>
</file>