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7"/>
  </p:notesMasterIdLst>
  <p:sldIdLst>
    <p:sldId id="272" r:id="rId7"/>
    <p:sldId id="258" r:id="rId8"/>
    <p:sldId id="256" r:id="rId9"/>
    <p:sldId id="273" r:id="rId10"/>
    <p:sldId id="279" r:id="rId11"/>
    <p:sldId id="259" r:id="rId12"/>
    <p:sldId id="276" r:id="rId13"/>
    <p:sldId id="261" r:id="rId14"/>
    <p:sldId id="280" r:id="rId15"/>
    <p:sldId id="281" r:id="rId16"/>
    <p:sldId id="285" r:id="rId17"/>
    <p:sldId id="282" r:id="rId18"/>
    <p:sldId id="283" r:id="rId19"/>
    <p:sldId id="284" r:id="rId20"/>
    <p:sldId id="262" r:id="rId21"/>
    <p:sldId id="263" r:id="rId22"/>
    <p:sldId id="264" r:id="rId23"/>
    <p:sldId id="265" r:id="rId24"/>
    <p:sldId id="274" r:id="rId25"/>
    <p:sldId id="275" r:id="rId2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9BB17DC-F49E-4968-A25E-E010B6A86032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6DAA667-7492-41D0-B56B-80BBB92DDD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027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Pokračujeme</a:t>
            </a:r>
            <a:r>
              <a:rPr lang="cs-CZ" baseline="0" dirty="0"/>
              <a:t> – z knihy vybíráme ještě kapitoly o typech metafor.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047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Dvě nejrozšířenější metafory</a:t>
            </a:r>
            <a:r>
              <a:rPr lang="cs-CZ" baseline="0" dirty="0"/>
              <a:t> nemoci … dále budu širší kontext (přeskočíme, možná přehodíme k Aničce – nebo handout). Tady se jen mžeme podívat, jak je ten metaforický pojem strukturován komplexně a systematicky, </a:t>
            </a:r>
            <a:r>
              <a:rPr lang="cs-CZ" baseline="0" dirty="0" err="1"/>
              <a:t>odobně</a:t>
            </a:r>
            <a:r>
              <a:rPr lang="cs-CZ" baseline="0" dirty="0"/>
              <a:t> jako daná metafora o hněvu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21466-303F-4EC2-8331-5684303FD38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767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Podobně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21466-303F-4EC2-8331-5684303FD38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761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Příklady</a:t>
            </a:r>
            <a:r>
              <a:rPr lang="cs-CZ" baseline="0" dirty="0"/>
              <a:t> konceptualizace smutku – ty už nepocházejí z </a:t>
            </a:r>
            <a:r>
              <a:rPr lang="cs-CZ" baseline="0" dirty="0" err="1"/>
              <a:t>Lakoffa</a:t>
            </a:r>
            <a:r>
              <a:rPr lang="cs-CZ" baseline="0" dirty="0"/>
              <a:t> a Johnsona a mají ukázat, jak fungují metafory v poezii, zde u Jana Skácela.  Čtěme je pozorně. Všímejme si podtržených partií.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=UKinyD9rhRY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117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 baseline="0" dirty="0"/>
              <a:t> smutku se zde mluví v plurálu – v rámci metafory ontologické – smutky jsou „počitatelné“,  vypočítávají se postupně tři. I závěrečná úzkost má podobu čehosi hmotného (kliky u dveří). </a:t>
            </a:r>
            <a:r>
              <a:rPr lang="cs-CZ" baseline="0" dirty="0" err="1"/>
              <a:t>Zbyek</a:t>
            </a:r>
            <a:r>
              <a:rPr lang="cs-CZ" baseline="0" dirty="0"/>
              <a:t> ponechám Vaší interpretaci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</a:t>
            </a:r>
            <a:r>
              <a:rPr lang="cs-CZ" dirty="0" err="1"/>
              <a:t>dnUjPgGTigs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289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má smutek podobu látkové substance, která nás může zavalit – ale zde z ní lze „vystavět … dům“.</a:t>
            </a:r>
          </a:p>
          <a:p>
            <a:endParaRPr lang="cs-CZ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=0BNgbyGzYsc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=0BNgbyGzYsc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563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Past je etymologicky příbuzná se slovem „padnout“ (vzpomeňme si na dávné chytání mamutů). Jáma – specifická nádoba. (Srov. spadnout</a:t>
            </a:r>
            <a:r>
              <a:rPr lang="cs-CZ" baseline="0" dirty="0"/>
              <a:t> do něčeho, upadnout do smutku, deprese…)</a:t>
            </a:r>
          </a:p>
          <a:p>
            <a:endParaRPr lang="cs-CZ" baseline="0" dirty="0"/>
          </a:p>
          <a:p>
            <a:r>
              <a:rPr lang="cs-CZ" baseline="0" dirty="0"/>
              <a:t>https://</a:t>
            </a:r>
            <a:r>
              <a:rPr lang="cs-CZ" baseline="0" dirty="0" err="1"/>
              <a:t>www.youtube.com</a:t>
            </a:r>
            <a:r>
              <a:rPr lang="cs-CZ" baseline="0" dirty="0"/>
              <a:t>/</a:t>
            </a:r>
            <a:r>
              <a:rPr lang="cs-CZ" baseline="0" dirty="0" err="1"/>
              <a:t>watch?v</a:t>
            </a:r>
            <a:r>
              <a:rPr lang="cs-CZ" baseline="0" dirty="0"/>
              <a:t>=Viu40VxkRFw</a:t>
            </a:r>
          </a:p>
          <a:p>
            <a:endParaRPr lang="cs-CZ" baseline="0" dirty="0"/>
          </a:p>
          <a:p>
            <a:endParaRPr lang="cs-CZ" baseline="0" dirty="0"/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=Viu40VxkRFw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116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má smutek podobu ženské postavy se specifickým jménem – </a:t>
            </a:r>
            <a:r>
              <a:rPr lang="cs-CZ" dirty="0" err="1"/>
              <a:t>Smuténka</a:t>
            </a:r>
            <a:r>
              <a:rPr lang="cs-CZ" dirty="0"/>
              <a:t>. Její</a:t>
            </a:r>
            <a:r>
              <a:rPr lang="cs-CZ" baseline="0" dirty="0"/>
              <a:t> způsob existence, podoby, pohybu, činnosti … říká mnohé o povaze tohoto individuálního smutku.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=8STRsdiG7Us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298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Smutek v</a:t>
            </a:r>
            <a:r>
              <a:rPr lang="cs-CZ" baseline="0" dirty="0"/>
              <a:t> podobě bytosti </a:t>
            </a:r>
            <a:r>
              <a:rPr lang="cs-CZ" baseline="0" dirty="0" err="1"/>
              <a:t>S</a:t>
            </a:r>
            <a:r>
              <a:rPr lang="cs-CZ" dirty="0" err="1"/>
              <a:t>muténky</a:t>
            </a:r>
            <a:r>
              <a:rPr lang="cs-CZ" baseline="0" dirty="0"/>
              <a:t> je spojen s podzimem a jeho náladou i s obecně lidským, starým „příběhem“… Prozatím na viděnou!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studio.youtube.com</a:t>
            </a:r>
            <a:r>
              <a:rPr lang="cs-CZ" dirty="0"/>
              <a:t>/video/BrbrQKS0PN8/</a:t>
            </a:r>
            <a:r>
              <a:rPr lang="cs-CZ"/>
              <a:t>edit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7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Ty se zde</a:t>
            </a:r>
            <a:r>
              <a:rPr lang="cs-CZ" baseline="0" dirty="0"/>
              <a:t> rozlišují tři – ontologická, orientační a strukturní. Co to znamená?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=zsWBYJm9BdA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798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Ontologie je způsob bytí nějaké věci. Zde jde o to, že abstrakta konceptualizujeme</a:t>
            </a:r>
            <a:r>
              <a:rPr lang="cs-CZ" baseline="0" dirty="0"/>
              <a:t> jako konkréta. Máme od dětství běžnou zkušenost s materiálními věcmi  - víme, že je můžeme např. uchopit do ruky (třeba kámen), některé mají povahu látek (voda, písek),  že se některé můžou rozbít, že některými můžeme naplnit jiné (které mají  povahu nádob) – třeba kyblík pískem apod.  Tato zkušenost se nám přenáší do abstraktního uvažování. Mezi ontologické metafory patří i personifikace – např. u konceptualizace emocí (strach či smutek nás může přepadnout, můžeme nad nimi zvítězit či s nimi prohrát apod.) Příklady jsou na </a:t>
            </a:r>
            <a:r>
              <a:rPr lang="cs-CZ" baseline="0" dirty="0" err="1"/>
              <a:t>slidu</a:t>
            </a:r>
            <a:r>
              <a:rPr lang="cs-CZ" baseline="0" dirty="0"/>
              <a:t> – a další v literatuře, např. ve stati Lenky </a:t>
            </a:r>
            <a:r>
              <a:rPr lang="cs-CZ" baseline="0" dirty="0" err="1"/>
              <a:t>Bednařikové</a:t>
            </a:r>
            <a:r>
              <a:rPr lang="cs-CZ" baseline="0" dirty="0"/>
              <a:t> o hněvu. (A mnohem více v knize - je na </a:t>
            </a:r>
            <a:r>
              <a:rPr lang="cs-CZ" baseline="0" dirty="0" err="1"/>
              <a:t>Moodlu</a:t>
            </a:r>
            <a:r>
              <a:rPr lang="cs-CZ" baseline="0" dirty="0"/>
              <a:t>.)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=1NCBkM-RN0c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760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Ontologická metafora – opět – se nemusí projevovat jen v jazyce, zde je objekt jednoho současného</a:t>
            </a:r>
            <a:r>
              <a:rPr lang="cs-CZ" baseline="0" dirty="0"/>
              <a:t> výtvarníka. Jak byste ho interpretovali? (Hřebíky – slova? Interpretace mohu být různé. I v jazyce, </a:t>
            </a:r>
            <a:r>
              <a:rPr lang="cs-CZ" baseline="0" dirty="0" err="1"/>
              <a:t>např</a:t>
            </a:r>
            <a:r>
              <a:rPr lang="cs-CZ" baseline="0" dirty="0"/>
              <a:t>, v češtině, se slova konceptualizují jako materiální objekty, slovy se dá zraňovat, mohou být ostrá, tvrdá apod.)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=--</a:t>
            </a:r>
            <a:r>
              <a:rPr lang="cs-CZ" dirty="0" err="1"/>
              <a:t>VvapsNaEg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564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Metafora funguje i</a:t>
            </a:r>
            <a:r>
              <a:rPr lang="cs-CZ" baseline="0" dirty="0"/>
              <a:t> v rámci gest. Zde: </a:t>
            </a:r>
            <a:r>
              <a:rPr lang="cs-CZ" dirty="0"/>
              <a:t>Každý bod jednání / princip / vypočítávaná abstraktní skutečnost (např.) je reprezentován jedním prstem. Srov. i aktualizaci v gestickém</a:t>
            </a:r>
            <a:r>
              <a:rPr lang="cs-CZ" baseline="0" dirty="0"/>
              <a:t> projevu političky (záměna ukazováčku za prostředníček – neslušné gesto).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=-H0jVYPt64A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947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Metafora orientační se týká opět tělesnosti – opozic, které nás ukotvují do prostoru a souvisí</a:t>
            </a:r>
            <a:r>
              <a:rPr lang="cs-CZ" baseline="0" dirty="0"/>
              <a:t> s naší orientací v něm</a:t>
            </a:r>
            <a:r>
              <a:rPr lang="cs-CZ" dirty="0"/>
              <a:t>. Příklad: nahoře – dole: to dobré je obvykle umisťováno nahoru, to špatné dolů, viz příklady (platí i ve znakových jazycích).  Doporučuji –</a:t>
            </a:r>
            <a:r>
              <a:rPr lang="cs-CZ" baseline="0" dirty="0"/>
              <a:t> podívejte se do knihy na s. 26 a dál (nebo do </a:t>
            </a:r>
            <a:r>
              <a:rPr lang="cs-CZ" baseline="0" dirty="0" err="1"/>
              <a:t>méh</a:t>
            </a:r>
            <a:r>
              <a:rPr lang="cs-CZ" baseline="0" dirty="0"/>
              <a:t> výkladu k přednášce) - nemá smysl to sem opisovat. Příkladů je mnoho, pojmové oblasti možná překvapivé (kvantita X </a:t>
            </a:r>
            <a:r>
              <a:rPr lang="cs-CZ" baseline="0" dirty="0" err="1"/>
              <a:t>nekvantita</a:t>
            </a:r>
            <a:r>
              <a:rPr lang="cs-CZ" baseline="0" dirty="0"/>
              <a:t>, život X smrt, bdění X spánek…).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=mh1jxVnAhWI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958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Opět příklad vizuálně ztvárněné orientační metafory odvíjející se od opozice „nahoře – dole“ </a:t>
            </a:r>
            <a:r>
              <a:rPr lang="cs-CZ" baseline="0" dirty="0"/>
              <a:t> - v různých oblastech.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=Bpre32RTMfk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21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Příkladem strukturní metafor – snad si vzpomeneme – je ta HNĚV JE ZAHŘÍVANA KAPALINA V NÁDOBĚ (pojmové metafory píšeme takto verzálkami). Vzpomeňme na řadu korespondencí</a:t>
            </a:r>
            <a:r>
              <a:rPr lang="cs-CZ" baseline="0" dirty="0"/>
              <a:t> mezi oblastmi. O dalších metaforách bude řeč.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=L4nHS07HD5g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442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Hlavní téma – zdraví / nemoc je oblastí cílovou (jak se konceptualizují?) – 2. část přednášky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21466-303F-4EC2-8331-5684303FD38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2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03B3-C419-4050-971F-B096A6D3F9B1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09878-E51F-412B-A93B-279196A392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B877E-C8C0-4909-A7B7-96BC368C904A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C3FED-0FCD-4AED-B550-684BC34B66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EAAD9-E4DD-40E1-89CA-D94014141B7C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C19A0-4B42-447E-AFAE-0E2D1CC2E8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717439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704743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706149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68388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73294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989086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322783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5170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14F80-3530-401B-888A-ADBABD2C2E81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586ED-CBD4-414C-BB88-548E235D26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7346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556813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086223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751152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723323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438532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145543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063925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808182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05803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F6E0-8B06-48AA-A915-CC30578F6CAD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9A85A-7C5F-41F1-8481-247E6EB8F4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909964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403955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746829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455609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1245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126888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83054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53062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625124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01172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400D-7159-42C9-B9F5-DD7D2B69045A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5AE7C-7A5E-4139-AA50-73E8F3F0A0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685613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096889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779061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269686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209396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463899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538355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7394474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681911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19946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2FB0-E7DB-433A-9773-AB0F2BF78513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28DE-32A2-4AC9-B26D-52E3A30E0C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5420487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100375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793861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072468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94102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741295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848877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776947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730741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4112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8AA3-848B-4B6E-9BC2-E79D62F60C66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EA03-6D9D-44E0-8E8A-6D52B0B9A3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5277275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5844276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541359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331662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2999042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16695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8934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F1A64-298E-4AC1-9C5F-AF09C595E52A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37F4E-41FD-44ED-9871-7D03B58DBA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EF74B-5469-4D66-B4AF-930ADA7FA26D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EDE18-0265-4B01-ABC2-A940259DEF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6013-9720-4228-A06E-174679876762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BC62-FB2A-4FB7-AD88-801FF4A071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0D419-B512-434D-B872-32AE3FAE78FA}" type="datetimeFigureOut">
              <a:rPr lang="cs-CZ"/>
              <a:pPr>
                <a:defRPr/>
              </a:pPr>
              <a:t>26.2.2025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058617-AB48-4DBC-B651-C2FBFF0FAB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8349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0089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37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2260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2/26/2025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9977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800" b="1">
                <a:latin typeface="Arial" charset="0"/>
              </a:rPr>
              <a:t>Konceptuální metafora II</a:t>
            </a:r>
          </a:p>
        </p:txBody>
      </p:sp>
      <p:pic>
        <p:nvPicPr>
          <p:cNvPr id="14338" name="Obrázek 3"/>
          <p:cNvPicPr>
            <a:picLocks noGrp="1" noChangeAspect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03575" y="1844675"/>
            <a:ext cx="2638425" cy="410368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Zdraví a nemoc jako zdrojová oblast metafor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ČESKO JE NEMOCNÝ ORGANISMUS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69" y="1397000"/>
            <a:ext cx="4223132" cy="1752600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275" y="3386138"/>
            <a:ext cx="41719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32656"/>
            <a:ext cx="1906094" cy="288032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87824" y="908720"/>
            <a:ext cx="5702497" cy="522918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Metaphor, Cancer and the End of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Life</a:t>
            </a:r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A Corpus-Based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Study</a:t>
            </a:r>
            <a:endParaRPr lang="cs-CZ" dirty="0" smtClean="0">
              <a:solidFill>
                <a:schemeClr val="tx1"/>
              </a:solidFill>
              <a:latin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By Elena 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Semino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Zsófia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Demjén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, Andrew 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Hardie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, Sheila Payne, Paul 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Rayson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Copyright 2018 </a:t>
            </a:r>
            <a:endParaRPr lang="cs-CZ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2656"/>
            <a:ext cx="1944216" cy="291632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987824" y="4869160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Researching Language and Health </a:t>
            </a:r>
            <a:r>
              <a:rPr lang="en-US" dirty="0" smtClean="0"/>
              <a:t>A</a:t>
            </a:r>
            <a:r>
              <a:rPr lang="cs-CZ" dirty="0" smtClean="0"/>
              <a:t> </a:t>
            </a:r>
            <a:r>
              <a:rPr lang="en-US" dirty="0" smtClean="0"/>
              <a:t>Student </a:t>
            </a:r>
            <a:r>
              <a:rPr lang="en-US" dirty="0"/>
              <a:t>Guide</a:t>
            </a:r>
          </a:p>
          <a:p>
            <a:endParaRPr lang="cs-CZ" dirty="0" smtClean="0"/>
          </a:p>
          <a:p>
            <a:r>
              <a:rPr lang="en-US" dirty="0" smtClean="0"/>
              <a:t>By </a:t>
            </a:r>
            <a:r>
              <a:rPr lang="en-US" dirty="0" err="1"/>
              <a:t>Zsófia</a:t>
            </a:r>
            <a:r>
              <a:rPr lang="en-US" dirty="0"/>
              <a:t> </a:t>
            </a:r>
            <a:r>
              <a:rPr lang="en-US" dirty="0" err="1"/>
              <a:t>Demjén</a:t>
            </a:r>
            <a:r>
              <a:rPr lang="en-US" dirty="0"/>
              <a:t>, Sarah Atkins, Elena </a:t>
            </a:r>
            <a:r>
              <a:rPr lang="en-US" dirty="0" err="1"/>
              <a:t>Semino</a:t>
            </a:r>
            <a:r>
              <a:rPr lang="en-US" dirty="0"/>
              <a:t> Copyright 2024 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51519" y="1123839"/>
            <a:ext cx="2160241" cy="2305162"/>
          </a:xfrm>
        </p:spPr>
        <p:txBody>
          <a:bodyPr/>
          <a:lstStyle/>
          <a:p>
            <a:r>
              <a:rPr lang="cs-CZ" dirty="0" smtClean="0"/>
              <a:t>Elena </a:t>
            </a:r>
            <a:r>
              <a:rPr lang="cs-CZ" dirty="0" err="1" smtClean="0"/>
              <a:t>Semino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501008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9689" y="1700128"/>
            <a:ext cx="2300848" cy="3450887"/>
          </a:xfrm>
        </p:spPr>
        <p:txBody>
          <a:bodyPr/>
          <a:lstStyle/>
          <a:p>
            <a:r>
              <a:rPr lang="cs-CZ" dirty="0"/>
              <a:t>Metafora </a:t>
            </a:r>
            <a:br>
              <a:rPr lang="cs-CZ" dirty="0"/>
            </a:br>
            <a:r>
              <a:rPr lang="cs-CZ" dirty="0"/>
              <a:t>NEMOC JE VÁLKA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(Co implikuje?)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2627784" y="1052736"/>
            <a:ext cx="3600400" cy="525658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2500" b="1" dirty="0"/>
              <a:t>Struktura pojmové oblasti VÁLKA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sz="2600" dirty="0"/>
              <a:t>bojovník / voják                           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sz="2600" b="1" dirty="0"/>
          </a:p>
          <a:p>
            <a:pPr>
              <a:buFontTx/>
              <a:buChar char="-"/>
            </a:pPr>
            <a:r>
              <a:rPr lang="cs-CZ" sz="2600" dirty="0"/>
              <a:t>velitel                                               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                       </a:t>
            </a:r>
          </a:p>
          <a:p>
            <a:pPr>
              <a:buFontTx/>
              <a:buChar char="-"/>
            </a:pPr>
            <a:r>
              <a:rPr lang="cs-CZ" sz="2600" dirty="0"/>
              <a:t>nepřítel / agresor / protivník   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napadená země, válečné pole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obranný systém země               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zbraně                                              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strategie, taktika, způsob boje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spojenci                                            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útoky, válečné akce protivníka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vítězství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porážka, prohra                             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vzdání se                                           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násilí, agrese                                   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připravenost k boji                       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724128" y="1268760"/>
            <a:ext cx="3024335" cy="48245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2500" b="1" dirty="0"/>
              <a:t>Struktura pojmové oblasti NEMOC</a:t>
            </a:r>
          </a:p>
          <a:p>
            <a:pPr marL="0" indent="0">
              <a:buNone/>
            </a:pPr>
            <a:endParaRPr lang="cs-CZ" sz="2500" b="1" dirty="0"/>
          </a:p>
          <a:p>
            <a:pPr>
              <a:buFontTx/>
              <a:buChar char="-"/>
            </a:pPr>
            <a:r>
              <a:rPr lang="cs-CZ" sz="2500" dirty="0"/>
              <a:t>pacient, nemocný člověk</a:t>
            </a:r>
          </a:p>
          <a:p>
            <a:pPr>
              <a:buFontTx/>
              <a:buChar char="-"/>
            </a:pPr>
            <a:r>
              <a:rPr lang="cs-CZ" sz="2500" dirty="0"/>
              <a:t>lékař</a:t>
            </a:r>
          </a:p>
          <a:p>
            <a:pPr>
              <a:buFontTx/>
              <a:buChar char="-"/>
            </a:pPr>
            <a:r>
              <a:rPr lang="cs-CZ" sz="2500" dirty="0"/>
              <a:t>nemoc (viry, rakovinné buňky…)</a:t>
            </a:r>
          </a:p>
          <a:p>
            <a:pPr>
              <a:buFontTx/>
              <a:buChar char="-"/>
            </a:pPr>
            <a:r>
              <a:rPr lang="cs-CZ" sz="2500" dirty="0"/>
              <a:t>tělo (organismus) nemocného</a:t>
            </a:r>
          </a:p>
          <a:p>
            <a:pPr>
              <a:buFontTx/>
              <a:buChar char="-"/>
            </a:pPr>
            <a:r>
              <a:rPr lang="cs-CZ" sz="2500" dirty="0"/>
              <a:t>imunitní systém pacienta</a:t>
            </a:r>
          </a:p>
          <a:p>
            <a:pPr>
              <a:buFontTx/>
              <a:buChar char="-"/>
            </a:pPr>
            <a:r>
              <a:rPr lang="cs-CZ" sz="2500" dirty="0"/>
              <a:t>medicína: léky, operace, terapie</a:t>
            </a:r>
          </a:p>
          <a:p>
            <a:pPr>
              <a:buFontTx/>
              <a:buChar char="-"/>
            </a:pPr>
            <a:r>
              <a:rPr lang="cs-CZ" sz="2500" dirty="0"/>
              <a:t>plán léčby, medicínské procedury</a:t>
            </a:r>
          </a:p>
          <a:p>
            <a:pPr>
              <a:buFontTx/>
              <a:buChar char="-"/>
            </a:pPr>
            <a:r>
              <a:rPr lang="cs-CZ" sz="2500" dirty="0"/>
              <a:t>ošetřující personál, rodina</a:t>
            </a:r>
          </a:p>
          <a:p>
            <a:pPr>
              <a:buFontTx/>
              <a:buChar char="-"/>
            </a:pPr>
            <a:r>
              <a:rPr lang="cs-CZ" sz="2500" dirty="0"/>
              <a:t>počátek choroby, její návraty, ataky</a:t>
            </a:r>
          </a:p>
          <a:p>
            <a:pPr>
              <a:buFontTx/>
              <a:buChar char="-"/>
            </a:pPr>
            <a:r>
              <a:rPr lang="cs-CZ" sz="2500" dirty="0"/>
              <a:t>překonání choroby, uzdravení</a:t>
            </a:r>
          </a:p>
          <a:p>
            <a:pPr>
              <a:buFontTx/>
              <a:buChar char="-"/>
            </a:pPr>
            <a:r>
              <a:rPr lang="cs-CZ" sz="2500" dirty="0"/>
              <a:t>smrt</a:t>
            </a:r>
          </a:p>
          <a:p>
            <a:pPr>
              <a:buFontTx/>
              <a:buChar char="-"/>
            </a:pPr>
            <a:r>
              <a:rPr lang="cs-CZ" sz="2500" dirty="0"/>
              <a:t>přijetí choroby</a:t>
            </a:r>
          </a:p>
          <a:p>
            <a:pPr>
              <a:buFontTx/>
              <a:buChar char="-"/>
            </a:pPr>
            <a:r>
              <a:rPr lang="cs-CZ" sz="2500" dirty="0"/>
              <a:t>zničující, agresivní léčba</a:t>
            </a:r>
          </a:p>
          <a:p>
            <a:pPr>
              <a:buFontTx/>
              <a:buChar char="-"/>
            </a:pPr>
            <a:r>
              <a:rPr lang="cs-CZ" sz="2500" dirty="0"/>
              <a:t>zmobilizovaný, aktivní  pacient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9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Metafora </a:t>
            </a:r>
            <a:br>
              <a:rPr lang="cs-CZ" dirty="0"/>
            </a:br>
            <a:r>
              <a:rPr lang="cs-CZ" dirty="0"/>
              <a:t>NEMOC JE CESTA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(Co implikuje?)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627784" y="1916832"/>
            <a:ext cx="3024335" cy="36003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Struktura pojmové oblasti  CESTA</a:t>
            </a:r>
          </a:p>
          <a:p>
            <a:pPr marL="0" indent="0">
              <a:buNone/>
            </a:pPr>
            <a:endParaRPr lang="cs-CZ" b="1" dirty="0"/>
          </a:p>
          <a:p>
            <a:pPr>
              <a:buFontTx/>
              <a:buChar char="-"/>
            </a:pPr>
            <a:r>
              <a:rPr lang="cs-CZ" b="1" dirty="0"/>
              <a:t>cestovatel, poutník                       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trasa, trajektorie                               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cíl cesty                                                  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různá místa či události na cestě  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různé trasy zobrazené na mapě  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spolucestující                                       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dirty="0"/>
          </a:p>
          <a:p>
            <a:pPr>
              <a:buFontTx/>
              <a:buChar char="-"/>
            </a:pPr>
            <a:r>
              <a:rPr lang="cs-CZ" b="1" dirty="0"/>
              <a:t>průvodce     </a:t>
            </a:r>
            <a:r>
              <a:rPr lang="cs-CZ" dirty="0"/>
              <a:t>                                         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nové zkušenosti, výzvy, rozvoj, příležitosti k poznání světa           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dirty="0"/>
          </a:p>
          <a:p>
            <a:pPr>
              <a:buFontTx/>
              <a:buChar char="-"/>
            </a:pPr>
            <a:r>
              <a:rPr lang="cs-CZ" b="1" dirty="0"/>
              <a:t>volnost, svoboda na cestě         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dirty="0"/>
          </a:p>
          <a:p>
            <a:pPr>
              <a:buFontTx/>
              <a:buChar char="-"/>
            </a:pPr>
            <a:r>
              <a:rPr lang="cs-CZ" b="1" dirty="0"/>
              <a:t>různé tempo, zastávky k odpočinku</a:t>
            </a:r>
          </a:p>
          <a:p>
            <a:pPr>
              <a:buFontTx/>
              <a:buChar char="-"/>
            </a:pPr>
            <a:r>
              <a:rPr lang="cs-CZ" dirty="0"/>
              <a:t>konec cesty                                         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80112" y="1412776"/>
            <a:ext cx="3231131" cy="43765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Struktura pojmové oblasti NEMOC</a:t>
            </a:r>
          </a:p>
          <a:p>
            <a:pPr marL="0" indent="0">
              <a:buNone/>
            </a:pPr>
            <a:endParaRPr lang="cs-CZ" b="1" dirty="0"/>
          </a:p>
          <a:p>
            <a:pPr>
              <a:buFontTx/>
              <a:buChar char="-"/>
            </a:pPr>
            <a:r>
              <a:rPr lang="cs-CZ" b="1" dirty="0"/>
              <a:t>pacient, nemocný člověk</a:t>
            </a:r>
          </a:p>
          <a:p>
            <a:pPr>
              <a:buFontTx/>
              <a:buChar char="-"/>
            </a:pPr>
            <a:r>
              <a:rPr lang="cs-CZ" dirty="0"/>
              <a:t>časový průběh nemoci a léčby</a:t>
            </a:r>
          </a:p>
          <a:p>
            <a:pPr>
              <a:buFontTx/>
              <a:buChar char="-"/>
            </a:pPr>
            <a:r>
              <a:rPr lang="cs-CZ" dirty="0"/>
              <a:t>následující rok, den; uzdravení</a:t>
            </a:r>
          </a:p>
          <a:p>
            <a:pPr>
              <a:buFontTx/>
              <a:buChar char="-"/>
            </a:pPr>
            <a:r>
              <a:rPr lang="cs-CZ" dirty="0"/>
              <a:t>různé momenty nemoci; zlepšení, zhoršení, návraty nemoci; pobyty v nemocnici; konzultace s lékařem…</a:t>
            </a:r>
          </a:p>
          <a:p>
            <a:pPr>
              <a:buFontTx/>
              <a:buChar char="-"/>
            </a:pPr>
            <a:r>
              <a:rPr lang="cs-CZ" dirty="0"/>
              <a:t>různé možnosti léčby, péče o nemocného</a:t>
            </a:r>
          </a:p>
          <a:p>
            <a:pPr>
              <a:buFontTx/>
              <a:buChar char="-"/>
            </a:pPr>
            <a:r>
              <a:rPr lang="cs-CZ" dirty="0"/>
              <a:t>blízcí, ošetřující personál</a:t>
            </a:r>
          </a:p>
          <a:p>
            <a:pPr>
              <a:buFontTx/>
              <a:buChar char="-"/>
            </a:pPr>
            <a:r>
              <a:rPr lang="cs-CZ" b="1" dirty="0"/>
              <a:t>ošetřující lékař</a:t>
            </a:r>
          </a:p>
          <a:p>
            <a:pPr>
              <a:buFontTx/>
              <a:buChar char="-"/>
            </a:pPr>
            <a:r>
              <a:rPr lang="cs-CZ" dirty="0"/>
              <a:t>přehodnocování života v nemoci, vnitřní život, důraz na život tady a teď </a:t>
            </a:r>
          </a:p>
          <a:p>
            <a:pPr>
              <a:buFontTx/>
              <a:buChar char="-"/>
            </a:pPr>
            <a:r>
              <a:rPr lang="cs-CZ" b="1" dirty="0"/>
              <a:t>rozhodování o sobě v procesu léčby</a:t>
            </a:r>
          </a:p>
          <a:p>
            <a:pPr>
              <a:buFontTx/>
              <a:buChar char="-"/>
            </a:pPr>
            <a:r>
              <a:rPr lang="cs-CZ" b="1" dirty="0"/>
              <a:t>právo na únavu a odpočinek</a:t>
            </a:r>
          </a:p>
          <a:p>
            <a:pPr>
              <a:buFontTx/>
              <a:buChar char="-"/>
            </a:pPr>
            <a:r>
              <a:rPr lang="cs-CZ" dirty="0"/>
              <a:t>smrt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5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215" y="1549709"/>
            <a:ext cx="2453135" cy="3601307"/>
          </a:xfrm>
        </p:spPr>
        <p:txBody>
          <a:bodyPr>
            <a:normAutofit/>
          </a:bodyPr>
          <a:lstStyle/>
          <a:p>
            <a:r>
              <a:rPr lang="cs-CZ" dirty="0"/>
              <a:t>Komunikační a informační metafora: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cs-CZ" dirty="0"/>
              <a:t>nemoc informuje, mluví </a:t>
            </a:r>
            <a:br>
              <a:rPr lang="cs-CZ" dirty="0"/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cs-CZ" dirty="0"/>
              <a:t>tělo mluví prostřednictvím nemoci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0312" y="3933056"/>
            <a:ext cx="1216562" cy="163997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5085184"/>
            <a:ext cx="1246829" cy="163997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627784" y="332656"/>
            <a:ext cx="614779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Nemoc je informace, že člověk dělá v životě nějakou chybu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Nemoc je nevyžádaná zpráva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Nemoc je varovný signál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Nemoc je volání o pomoc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Nemoc je volání po změně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Nemoc je výzva k zastavení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cs-CZ" sz="1600" dirty="0">
              <a:solidFill>
                <a:srgbClr val="000000"/>
              </a:solidFill>
              <a:latin typeface="Corbel" panose="020B050302020402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Každá nemoc je svým způsobem varování: „Zastav se, zamysli se, tímto způsobem už dál žít (ne)můžeš.“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Co nám sděluje nemoc?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Jak naslouchat signálům těla a napojit se na svou pravou podstatu?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Nemoc je velký učitel. Umíte jí naslouchat?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Věřte v moudrost vašeho těla, a když mu budete naslouchat, tak dojdete k uzdravení.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cs-CZ" sz="1600" dirty="0">
              <a:solidFill>
                <a:srgbClr val="000000"/>
              </a:solidFill>
              <a:latin typeface="Corbel" panose="020B050302020402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cs-CZ" sz="1600" dirty="0">
              <a:solidFill>
                <a:srgbClr val="000000"/>
              </a:solidFill>
              <a:latin typeface="Corbel" panose="020B050302020402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TĚLO JE BYTOST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TĚLO JE KOMUNIKAČNÍ PARTNER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NEMOC JE INFORMACE / ZPRÁVA / SIGNÁL…</a:t>
            </a:r>
          </a:p>
        </p:txBody>
      </p:sp>
    </p:spTree>
    <p:extLst>
      <p:ext uri="{BB962C8B-B14F-4D97-AF65-F5344CB8AC3E}">
        <p14:creationId xmlns:p14="http://schemas.microsoft.com/office/powerpoint/2010/main" val="1504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Konceptualizace smutku v básních Jana Skácela 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cs-CZ" dirty="0"/>
          </a:p>
          <a:p>
            <a:pPr marL="0" indent="0" eaLnBrk="1" hangingPunct="1">
              <a:buFont typeface="Arial" charset="0"/>
              <a:buNone/>
            </a:pPr>
            <a:endParaRPr lang="cs-CZ" dirty="0"/>
          </a:p>
          <a:p>
            <a:pPr marL="0" indent="0" eaLnBrk="1" hangingPunct="1">
              <a:buFont typeface="Arial" charset="0"/>
              <a:buNone/>
            </a:pPr>
            <a:r>
              <a:rPr lang="cs-CZ" b="1" dirty="0"/>
              <a:t>Ontologické metafory</a:t>
            </a:r>
            <a:r>
              <a:rPr lang="cs-CZ" b="1" dirty="0" smtClean="0"/>
              <a:t>:</a:t>
            </a:r>
          </a:p>
          <a:p>
            <a:pPr marL="0" indent="0" eaLnBrk="1" hangingPunct="1">
              <a:buFont typeface="Arial" charset="0"/>
              <a:buNone/>
            </a:pPr>
            <a:endParaRPr lang="cs-CZ" b="1" dirty="0"/>
          </a:p>
          <a:p>
            <a:pPr marL="0" indent="0" eaLnBrk="1" hangingPunct="1">
              <a:buFont typeface="Arial" charset="0"/>
              <a:buNone/>
            </a:pPr>
            <a:r>
              <a:rPr lang="cs-CZ" dirty="0"/>
              <a:t>a/ SMUTEK JE VĚC (počitatelná)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dirty="0"/>
              <a:t>b/SMUTEK JE LÁTKA, SUBSTANCE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dirty="0"/>
              <a:t>c/ SMUTEK JE NÁPLŇ NÁDOBY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dirty="0"/>
              <a:t>d/ SMUTEK JE BYTOST (personifikace)</a:t>
            </a:r>
          </a:p>
        </p:txBody>
      </p:sp>
      <p:pic>
        <p:nvPicPr>
          <p:cNvPr id="21507" name="Obráze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981075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80400" cy="561975"/>
          </a:xfrm>
        </p:spPr>
        <p:txBody>
          <a:bodyPr/>
          <a:lstStyle/>
          <a:p>
            <a:pPr eaLnBrk="1" hangingPunct="1"/>
            <a:r>
              <a:rPr lang="cs-CZ" b="1" i="1"/>
              <a:t/>
            </a:r>
            <a:br>
              <a:rPr lang="cs-CZ" b="1" i="1"/>
            </a:br>
            <a:r>
              <a:rPr lang="cs-CZ" b="1" i="1"/>
              <a:t>Smutky</a:t>
            </a:r>
            <a:r>
              <a:rPr lang="cs-CZ" b="1"/>
              <a:t/>
            </a:r>
            <a:br>
              <a:rPr lang="cs-CZ" b="1"/>
            </a:br>
            <a:endParaRPr lang="cs-CZ"/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395288" y="1125538"/>
            <a:ext cx="8302625" cy="48133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u="sng" dirty="0"/>
              <a:t>Tři velké smutky</a:t>
            </a:r>
            <a:r>
              <a:rPr lang="cs-CZ" i="1" dirty="0"/>
              <a:t> jsou na tomto světě</a:t>
            </a:r>
            <a:endParaRPr lang="cs-CZ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dirty="0"/>
              <a:t>Tři smutky veliké a nikdo neví</a:t>
            </a:r>
            <a:endParaRPr lang="cs-CZ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dirty="0"/>
              <a:t>Jak se těm velkým smutkům vyhnout</a:t>
            </a:r>
            <a:endParaRPr lang="cs-CZ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dirty="0"/>
              <a:t> </a:t>
            </a:r>
            <a:endParaRPr lang="cs-CZ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dirty="0"/>
              <a:t>Ten první smutek     Nevím kde zemřu</a:t>
            </a:r>
            <a:endParaRPr lang="cs-CZ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dirty="0"/>
              <a:t>Ten druhý smutek      Nevím kdy to bude</a:t>
            </a:r>
            <a:endParaRPr lang="cs-CZ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dirty="0"/>
              <a:t>A poslední     Nevím kde se na onom světě octnu</a:t>
            </a:r>
            <a:endParaRPr lang="cs-CZ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dirty="0"/>
              <a:t> </a:t>
            </a:r>
            <a:endParaRPr lang="cs-CZ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dirty="0"/>
              <a:t>Tak jsem to slyšel v písni    Nechme tak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dirty="0"/>
              <a:t>Nechme jak zpívá píseň     Dokažme</a:t>
            </a:r>
            <a:endParaRPr lang="cs-CZ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u="sng" dirty="0"/>
              <a:t>Vzít za úzkost jak za kliku</a:t>
            </a:r>
            <a:r>
              <a:rPr lang="cs-CZ" i="1" dirty="0"/>
              <a:t> a vejít  </a:t>
            </a:r>
            <a:endParaRPr lang="cs-CZ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i="1" dirty="0"/>
              <a:t>                                                                  </a:t>
            </a:r>
            <a:endParaRPr lang="cs-CZ" sz="2800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dirty="0"/>
              <a:t> </a:t>
            </a:r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/>
              <a:t>     (Je tolik smutku…)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>
          <a:xfrm>
            <a:off x="1979613" y="549275"/>
            <a:ext cx="5781675" cy="42370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cs-CZ" i="1" u="sng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i="1" u="sng" dirty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800" i="1" u="sng" dirty="0"/>
              <a:t>je tolik smutku lze ho zdvíhat</a:t>
            </a:r>
            <a:endParaRPr lang="cs-CZ" sz="2800" b="1" dirty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800" i="1" u="sng" dirty="0"/>
              <a:t>na břehu moře vystavět</a:t>
            </a:r>
            <a:endParaRPr lang="cs-CZ" sz="2800" dirty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800" i="1" u="sng" dirty="0"/>
              <a:t>si z něho dům </a:t>
            </a:r>
            <a:r>
              <a:rPr lang="cs-CZ" sz="2800" i="1" dirty="0"/>
              <a:t>a neotvírat</a:t>
            </a:r>
            <a:endParaRPr lang="cs-CZ" sz="2800" dirty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800" i="1" dirty="0"/>
              <a:t>kambalám dveře tři sta let  </a:t>
            </a:r>
            <a:endParaRPr lang="cs-CZ" sz="2800" dirty="0"/>
          </a:p>
          <a:p>
            <a:pPr algn="ctr" eaLnBrk="1" hangingPunct="1">
              <a:defRPr/>
            </a:pPr>
            <a:endParaRPr lang="cs-CZ" sz="2800" dirty="0"/>
          </a:p>
        </p:txBody>
      </p:sp>
      <p:pic>
        <p:nvPicPr>
          <p:cNvPr id="23555" name="Obráze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3789040"/>
            <a:ext cx="339230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/>
              <a:t>(Smutek je past a padám do ní já)</a:t>
            </a: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>
          <a:xfrm>
            <a:off x="1403350" y="1268413"/>
            <a:ext cx="6707188" cy="45704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2800" i="1"/>
              <a:t>v příkopech u cest bez dechu spí trávy</a:t>
            </a:r>
            <a:endParaRPr lang="cs-CZ" sz="2800"/>
          </a:p>
          <a:p>
            <a:pPr marL="0" indent="0" algn="ctr" eaLnBrk="1" hangingPunct="1">
              <a:buFont typeface="Arial" charset="0"/>
              <a:buNone/>
            </a:pPr>
            <a:r>
              <a:rPr lang="cs-CZ" sz="2800" i="1"/>
              <a:t>pták tíkl ze sna     něco se mu zdá</a:t>
            </a:r>
            <a:endParaRPr lang="cs-CZ" sz="2800"/>
          </a:p>
          <a:p>
            <a:pPr marL="0" indent="0" algn="ctr" eaLnBrk="1" hangingPunct="1">
              <a:buFont typeface="Arial" charset="0"/>
              <a:buNone/>
            </a:pPr>
            <a:r>
              <a:rPr lang="cs-CZ" sz="2800" i="1"/>
              <a:t>nad střechou kůlny luna mraky dáví</a:t>
            </a:r>
            <a:endParaRPr lang="cs-CZ" sz="2800"/>
          </a:p>
          <a:p>
            <a:pPr marL="0" indent="0" algn="ctr" eaLnBrk="1" hangingPunct="1">
              <a:buFont typeface="Arial" charset="0"/>
              <a:buNone/>
            </a:pPr>
            <a:r>
              <a:rPr lang="cs-CZ" sz="2800" i="1" u="sng"/>
              <a:t>smutek je past a padám do ní já</a:t>
            </a:r>
          </a:p>
          <a:p>
            <a:pPr marL="0" indent="0" algn="ctr" eaLnBrk="1" hangingPunct="1">
              <a:buFont typeface="Arial" charset="0"/>
              <a:buNone/>
            </a:pPr>
            <a:endParaRPr lang="cs-CZ" i="1" u="sng"/>
          </a:p>
          <a:p>
            <a:pPr marL="0" indent="0" eaLnBrk="1" hangingPunct="1">
              <a:buFont typeface="Arial" charset="0"/>
              <a:buNone/>
            </a:pPr>
            <a:endParaRPr lang="cs-CZ"/>
          </a:p>
          <a:p>
            <a:pPr marL="0" indent="0" eaLnBrk="1" hangingPunct="1">
              <a:buFont typeface="Arial" charset="0"/>
              <a:buNone/>
            </a:pPr>
            <a:endParaRPr lang="cs-CZ"/>
          </a:p>
        </p:txBody>
      </p:sp>
      <p:pic>
        <p:nvPicPr>
          <p:cNvPr id="24579" name="Obráze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3573016"/>
            <a:ext cx="3672408" cy="275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98538"/>
          </a:xfrm>
        </p:spPr>
        <p:txBody>
          <a:bodyPr/>
          <a:lstStyle/>
          <a:p>
            <a:pPr eaLnBrk="1" hangingPunct="1"/>
            <a:r>
              <a:rPr lang="cs-CZ" b="1" i="1"/>
              <a:t>Smuténka</a:t>
            </a:r>
            <a:r>
              <a:rPr lang="cs-CZ" b="1"/>
              <a:t/>
            </a:r>
            <a:br>
              <a:rPr lang="cs-CZ" b="1"/>
            </a:br>
            <a:endParaRPr lang="cs-CZ"/>
          </a:p>
        </p:txBody>
      </p:sp>
      <p:sp>
        <p:nvSpPr>
          <p:cNvPr id="25603" name="Obdélník 6"/>
          <p:cNvSpPr>
            <a:spLocks noChangeArrowheads="1"/>
          </p:cNvSpPr>
          <p:nvPr/>
        </p:nvSpPr>
        <p:spPr bwMode="auto">
          <a:xfrm>
            <a:off x="2273300" y="1093788"/>
            <a:ext cx="45720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i="1" dirty="0"/>
              <a:t>To až se v září stmívá,</a:t>
            </a:r>
            <a:endParaRPr lang="cs-CZ" sz="2800" dirty="0"/>
          </a:p>
          <a:p>
            <a:r>
              <a:rPr lang="cs-CZ" sz="2800" i="1" dirty="0"/>
              <a:t>už bez sametu, drsně, naholo,</a:t>
            </a:r>
            <a:endParaRPr lang="cs-CZ" sz="2800" dirty="0"/>
          </a:p>
          <a:p>
            <a:r>
              <a:rPr lang="cs-CZ" sz="2800" i="1" dirty="0"/>
              <a:t>po poli chodí </a:t>
            </a:r>
            <a:r>
              <a:rPr lang="cs-CZ" sz="2800" i="1" dirty="0" err="1"/>
              <a:t>smuténka</a:t>
            </a:r>
            <a:endParaRPr lang="cs-CZ" sz="2800" dirty="0"/>
          </a:p>
          <a:p>
            <a:r>
              <a:rPr lang="cs-CZ" sz="2800" i="1" dirty="0"/>
              <a:t>a zpívá,</a:t>
            </a:r>
            <a:endParaRPr lang="cs-CZ" sz="2800" dirty="0"/>
          </a:p>
          <a:p>
            <a:r>
              <a:rPr lang="cs-CZ" sz="2800" i="1" dirty="0"/>
              <a:t> </a:t>
            </a:r>
            <a:endParaRPr lang="cs-CZ" sz="2800" dirty="0"/>
          </a:p>
          <a:p>
            <a:r>
              <a:rPr lang="cs-CZ" sz="2800" i="1" dirty="0" err="1"/>
              <a:t>smuténka</a:t>
            </a:r>
            <a:r>
              <a:rPr lang="cs-CZ" sz="2800" i="1" dirty="0"/>
              <a:t> chodí kolem hrud</a:t>
            </a:r>
            <a:endParaRPr lang="cs-CZ" sz="2800" dirty="0"/>
          </a:p>
          <a:p>
            <a:r>
              <a:rPr lang="cs-CZ" sz="2800" i="1" dirty="0"/>
              <a:t>šedých jak skřivani a zpívá</a:t>
            </a:r>
            <a:endParaRPr lang="cs-CZ" sz="2800" dirty="0"/>
          </a:p>
          <a:p>
            <a:r>
              <a:rPr lang="cs-CZ" sz="2800" i="1" dirty="0"/>
              <a:t>(je příběh starší nežli já,</a:t>
            </a:r>
            <a:endParaRPr lang="cs-CZ" sz="2800" dirty="0"/>
          </a:p>
          <a:p>
            <a:r>
              <a:rPr lang="cs-CZ" sz="2800" i="1" dirty="0"/>
              <a:t>než moje smrt,</a:t>
            </a:r>
            <a:endParaRPr lang="cs-CZ" sz="2800" dirty="0"/>
          </a:p>
          <a:p>
            <a:r>
              <a:rPr lang="cs-CZ" sz="2800" i="1" dirty="0"/>
              <a:t>než smutek ze mne, odpusť),</a:t>
            </a:r>
            <a:endParaRPr lang="cs-CZ" sz="2800" dirty="0"/>
          </a:p>
          <a:p>
            <a:r>
              <a:rPr lang="cs-CZ" sz="2800" i="1" dirty="0"/>
              <a:t> 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425575"/>
          </a:xfrm>
        </p:spPr>
        <p:txBody>
          <a:bodyPr/>
          <a:lstStyle/>
          <a:p>
            <a:pPr eaLnBrk="1" hangingPunct="1"/>
            <a:r>
              <a:rPr lang="cs-CZ" sz="4000" b="1" dirty="0">
                <a:latin typeface="Arial" charset="0"/>
              </a:rPr>
              <a:t/>
            </a:r>
            <a:br>
              <a:rPr lang="cs-CZ" sz="4000" b="1" dirty="0">
                <a:latin typeface="Arial" charset="0"/>
              </a:rPr>
            </a:br>
            <a:r>
              <a:rPr lang="cs-CZ" b="1" dirty="0">
                <a:latin typeface="Arial" charset="0"/>
              </a:rPr>
              <a:t/>
            </a:r>
            <a:br>
              <a:rPr lang="cs-CZ" b="1" dirty="0">
                <a:latin typeface="Arial" charset="0"/>
              </a:rPr>
            </a:br>
            <a:r>
              <a:rPr lang="cs-CZ" b="1" dirty="0"/>
              <a:t>Typy metafor</a:t>
            </a:r>
            <a:br>
              <a:rPr lang="cs-CZ" b="1" dirty="0"/>
            </a:br>
            <a:r>
              <a:rPr lang="cs-CZ" sz="4000" b="1" dirty="0">
                <a:latin typeface="Arial" charset="0"/>
              </a:rPr>
              <a:t>podle G. </a:t>
            </a:r>
            <a:r>
              <a:rPr lang="cs-CZ" sz="4000" b="1" dirty="0" err="1">
                <a:latin typeface="Arial" charset="0"/>
              </a:rPr>
              <a:t>Lakoffa</a:t>
            </a:r>
            <a:r>
              <a:rPr lang="cs-CZ" sz="4000" b="1" dirty="0">
                <a:latin typeface="Arial" charset="0"/>
              </a:rPr>
              <a:t> a M. Johnsona (1980, překlad 2002)</a:t>
            </a:r>
            <a:br>
              <a:rPr lang="cs-CZ" sz="4000" b="1" dirty="0">
                <a:latin typeface="Arial" charset="0"/>
              </a:rPr>
            </a:br>
            <a:endParaRPr lang="cs-CZ" sz="4000" b="1" dirty="0">
              <a:latin typeface="Arial" charset="0"/>
            </a:endParaRPr>
          </a:p>
        </p:txBody>
      </p:sp>
      <p:sp>
        <p:nvSpPr>
          <p:cNvPr id="15362" name="Zástupný symbol pro obsah 4"/>
          <p:cNvSpPr>
            <a:spLocks noGrp="1"/>
          </p:cNvSpPr>
          <p:nvPr>
            <p:ph idx="1"/>
          </p:nvPr>
        </p:nvSpPr>
        <p:spPr>
          <a:xfrm>
            <a:off x="2627313" y="3068638"/>
            <a:ext cx="6300787" cy="3573462"/>
          </a:xfrm>
        </p:spPr>
        <p:txBody>
          <a:bodyPr/>
          <a:lstStyle/>
          <a:p>
            <a:pPr eaLnBrk="1" hangingPunct="1"/>
            <a:r>
              <a:rPr lang="cs-CZ" sz="3600" b="1"/>
              <a:t>1/ ONTOLOGICKÁ</a:t>
            </a:r>
          </a:p>
          <a:p>
            <a:pPr eaLnBrk="1" hangingPunct="1"/>
            <a:r>
              <a:rPr lang="cs-CZ" sz="3600" b="1"/>
              <a:t>2/ ORIENTAČNÍ</a:t>
            </a:r>
          </a:p>
          <a:p>
            <a:pPr eaLnBrk="1" hangingPunct="1"/>
            <a:r>
              <a:rPr lang="cs-CZ" sz="3600" b="1"/>
              <a:t>3/ STRUKTURNÍ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i="1"/>
              <a:t/>
            </a:r>
            <a:br>
              <a:rPr lang="cs-CZ" sz="2800" i="1"/>
            </a:br>
            <a:r>
              <a:rPr lang="cs-CZ" sz="2800" i="1"/>
              <a:t>zpívá si na poli smuténka</a:t>
            </a:r>
            <a:r>
              <a:rPr lang="cs-CZ" sz="2800"/>
              <a:t/>
            </a:r>
            <a:br>
              <a:rPr lang="cs-CZ" sz="2800"/>
            </a:br>
            <a:r>
              <a:rPr lang="cs-CZ" sz="2800" i="1"/>
              <a:t>a chodí</a:t>
            </a:r>
            <a:r>
              <a:rPr lang="cs-CZ" sz="2800"/>
              <a:t/>
            </a:r>
            <a:br>
              <a:rPr lang="cs-CZ" sz="2800"/>
            </a:br>
            <a:r>
              <a:rPr lang="cs-CZ" sz="2800" i="1"/>
              <a:t>po konopných cestách podzimu</a:t>
            </a:r>
            <a:r>
              <a:rPr lang="cs-CZ" sz="2800"/>
              <a:t>.</a:t>
            </a:r>
            <a:br>
              <a:rPr lang="cs-CZ" sz="2800"/>
            </a:br>
            <a:endParaRPr lang="cs-CZ" sz="28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4438" y="177323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dirty="0"/>
              <a:t> </a:t>
            </a:r>
          </a:p>
          <a:p>
            <a:pPr eaLnBrk="1" hangingPunct="1">
              <a:defRPr/>
            </a:pPr>
            <a:endParaRPr lang="cs-CZ" dirty="0"/>
          </a:p>
        </p:txBody>
      </p:sp>
      <p:pic>
        <p:nvPicPr>
          <p:cNvPr id="26627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7963" y="5229225"/>
            <a:ext cx="4000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Obráze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1700213"/>
            <a:ext cx="25114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1/ Metafora ontologická</a:t>
            </a:r>
          </a:p>
        </p:txBody>
      </p:sp>
      <p:sp>
        <p:nvSpPr>
          <p:cNvPr id="16386" name="Zástupný symbol pro obsah 5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4603651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400" b="1" dirty="0">
                <a:latin typeface="Arial" charset="0"/>
              </a:rPr>
              <a:t>abstraktum → konkrétum</a:t>
            </a: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cs-CZ" sz="2000" dirty="0">
                <a:latin typeface="Arial" charset="0"/>
              </a:rPr>
              <a:t>Zkušenost s materiálními předměty, látkami, osobami (a jejich způsobem existence)  je projektována do chápání abstraktních skutečností.</a:t>
            </a: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cs-CZ" sz="2000" i="1" dirty="0">
                <a:latin typeface="Arial" charset="0"/>
              </a:rPr>
              <a:t>- ŠTĚSTÍ JE PŘEDMĚT (mít/ hledat/ najít štěstí</a:t>
            </a:r>
            <a:r>
              <a:rPr lang="cs-CZ" sz="2000" dirty="0">
                <a:latin typeface="Arial" charset="0"/>
              </a:rPr>
              <a:t>, pod. i </a:t>
            </a:r>
            <a:r>
              <a:rPr lang="cs-CZ" sz="2000" i="1" dirty="0">
                <a:latin typeface="Arial" charset="0"/>
              </a:rPr>
              <a:t> slávu, lásku, pravou moudrost, smysl</a:t>
            </a:r>
            <a:r>
              <a:rPr lang="cs-CZ" sz="2000" dirty="0">
                <a:latin typeface="Arial" charset="0"/>
              </a:rPr>
              <a:t>…)</a:t>
            </a:r>
            <a:r>
              <a:rPr lang="cs-CZ" sz="2000" i="1" dirty="0">
                <a:latin typeface="Arial" charset="0"/>
              </a:rPr>
              <a:t> </a:t>
            </a: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cs-CZ" sz="2000" i="1" dirty="0">
                <a:latin typeface="Arial" charset="0"/>
              </a:rPr>
              <a:t>- PSYCHIKA JE (KŘEHKÝ) PŘEDMĚT (křehká psychika)</a:t>
            </a:r>
            <a:endParaRPr lang="cs-CZ" sz="2000" dirty="0"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Char char="-"/>
            </a:pPr>
            <a:r>
              <a:rPr lang="cs-CZ" sz="2000" i="1" dirty="0">
                <a:latin typeface="Arial" charset="0"/>
              </a:rPr>
              <a:t> SLOVO JE PŘEDMĚT (vzduchem létaly nadávky a urážlivá slova, pečlivě vybíral slova, to jsou ostrá slova)</a:t>
            </a:r>
          </a:p>
          <a:p>
            <a:pPr marL="0" indent="0" eaLnBrk="1" hangingPunct="1">
              <a:lnSpc>
                <a:spcPct val="120000"/>
              </a:lnSpc>
              <a:buFontTx/>
              <a:buChar char="-"/>
            </a:pPr>
            <a:r>
              <a:rPr lang="cs-CZ" sz="2000" i="1" dirty="0">
                <a:latin typeface="Arial" charset="0"/>
              </a:rPr>
              <a:t> LÁSKA JE LÁTKA, MATERIE (zahrnul ji láskou)</a:t>
            </a: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cs-CZ" sz="2000" b="1" dirty="0">
                <a:latin typeface="Arial" charset="0"/>
              </a:rPr>
              <a:t>Metafory nádob a náplní</a:t>
            </a:r>
            <a:r>
              <a:rPr lang="cs-CZ" sz="2000" dirty="0">
                <a:latin typeface="Arial" charset="0"/>
              </a:rPr>
              <a:t> SLOVA JSOU NÁDOBY (</a:t>
            </a:r>
            <a:r>
              <a:rPr lang="cs-CZ" sz="2000" i="1" dirty="0">
                <a:latin typeface="Arial" charset="0"/>
              </a:rPr>
              <a:t>slova plná smutku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i="1" dirty="0">
                <a:latin typeface="Arial" charset="0"/>
              </a:rPr>
              <a:t>prázdná slova</a:t>
            </a:r>
            <a:r>
              <a:rPr lang="cs-CZ" sz="2000" dirty="0">
                <a:latin typeface="Arial" charset="0"/>
              </a:rPr>
              <a:t>) </a:t>
            </a: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cs-CZ" sz="2000" b="1" dirty="0">
                <a:latin typeface="Arial" charset="0"/>
              </a:rPr>
              <a:t>Personifikace: </a:t>
            </a:r>
            <a:r>
              <a:rPr lang="cs-CZ" sz="2000" dirty="0">
                <a:latin typeface="Arial" charset="0"/>
              </a:rPr>
              <a:t>STRACH JE BYTOST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</a:rPr>
              <a:t>přepadl ho strach)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cs-CZ" sz="2000" i="1" dirty="0"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</a:pPr>
            <a:endParaRPr lang="cs-CZ" sz="2000" dirty="0">
              <a:latin typeface="Arial" charset="0"/>
            </a:endParaRPr>
          </a:p>
        </p:txBody>
      </p:sp>
      <p:sp>
        <p:nvSpPr>
          <p:cNvPr id="16387" name="Obdélník 3"/>
          <p:cNvSpPr>
            <a:spLocks noChangeArrowheads="1"/>
          </p:cNvSpPr>
          <p:nvPr/>
        </p:nvSpPr>
        <p:spPr bwMode="auto">
          <a:xfrm>
            <a:off x="2286000" y="5873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i="1">
              <a:latin typeface="Calibri" pitchFamily="34" charset="0"/>
            </a:endParaRPr>
          </a:p>
          <a:p>
            <a:endParaRPr lang="cs-CZ" b="1">
              <a:latin typeface="Calibri" pitchFamily="34" charset="0"/>
            </a:endParaRPr>
          </a:p>
          <a:p>
            <a:endParaRPr lang="cs-CZ" i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>
                <a:latin typeface="Arial" charset="0"/>
              </a:rPr>
              <a:t>Metafora ontologická</a:t>
            </a:r>
            <a:r>
              <a:rPr lang="cs-CZ" sz="2400">
                <a:latin typeface="Arial" charset="0"/>
              </a:rPr>
              <a:t> </a:t>
            </a:r>
          </a:p>
        </p:txBody>
      </p:sp>
      <p:pic>
        <p:nvPicPr>
          <p:cNvPr id="17410" name="Picture 4" descr="SLOV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35696" y="1556792"/>
            <a:ext cx="5400675" cy="4051300"/>
          </a:xfrm>
        </p:spPr>
      </p:pic>
      <p:sp>
        <p:nvSpPr>
          <p:cNvPr id="17411" name="Rectangle 25"/>
          <p:cNvSpPr>
            <a:spLocks noChangeArrowheads="1"/>
          </p:cNvSpPr>
          <p:nvPr/>
        </p:nvSpPr>
        <p:spPr bwMode="auto">
          <a:xfrm>
            <a:off x="2962275" y="6019800"/>
            <a:ext cx="323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/>
              <a:t>Karel Adamus: Slova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gestech: za prvé, za druhé…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9992" y="3789040"/>
            <a:ext cx="4171950" cy="27908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412776"/>
            <a:ext cx="4273760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6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2/ Metafora orientační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000" dirty="0"/>
              <a:t>základem jsou opozice vycházející z prostorové orientace těla: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3000" dirty="0"/>
              <a:t>nahoře – dole, vpředu – vzadu,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3000" dirty="0"/>
              <a:t>vpravo – vlevo: </a:t>
            </a:r>
            <a:endParaRPr lang="cs-CZ" sz="3000" i="1" dirty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sz="30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3000" dirty="0"/>
              <a:t>Příklad: NAHOŘE (+) – DOLE (-)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sz="3000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3000" dirty="0"/>
              <a:t>ŠTĚSTÍ JE NAHOŘE, SMUTEK JE DOLE; VĚDOMÍ JE NAHOŘE, NEVĚDOMÍ JE DOLE; VÍC JE NAHOŘE, MÉNĚ JE DOLE (</a:t>
            </a:r>
            <a:r>
              <a:rPr lang="cs-CZ" sz="3000" i="1" dirty="0"/>
              <a:t>být na vrcholu štěstí, být vzhůru, horních deset tisíc, zvýšení počtu, teplota stoupá, pokles hodnoty</a:t>
            </a:r>
            <a:r>
              <a:rPr lang="cs-CZ" sz="3000" dirty="0"/>
              <a:t>)</a:t>
            </a:r>
            <a:r>
              <a:rPr lang="cs-CZ" sz="3000" i="1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000" b="1" dirty="0"/>
              <a:t> 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3000" dirty="0"/>
              <a:t>(viz </a:t>
            </a:r>
            <a:r>
              <a:rPr lang="cs-CZ" sz="3000" dirty="0" err="1"/>
              <a:t>Lakoff</a:t>
            </a:r>
            <a:r>
              <a:rPr lang="cs-CZ" sz="3000" dirty="0"/>
              <a:t> – Johnson, 2002, s. 26 n.)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3000" dirty="0"/>
          </a:p>
        </p:txBody>
      </p:sp>
      <p:pic>
        <p:nvPicPr>
          <p:cNvPr id="18435" name="Obráze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98913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Vrchol, směřování nahoru</a:t>
            </a:r>
          </a:p>
        </p:txBody>
      </p:sp>
      <p:pic>
        <p:nvPicPr>
          <p:cNvPr id="19458" name="Obrázek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225" y="4203700"/>
            <a:ext cx="39687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516688" y="1563688"/>
            <a:ext cx="1876425" cy="2428875"/>
          </a:xfrm>
        </p:spPr>
      </p:pic>
      <p:pic>
        <p:nvPicPr>
          <p:cNvPr id="19460" name="Obrázek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8" y="17002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Obrázek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1341438"/>
            <a:ext cx="33909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Obrázek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292600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cs-CZ" b="1" dirty="0"/>
              <a:t>3/ Metafora strukturní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25658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800" dirty="0"/>
              <a:t>má (složitější) strukturu</a:t>
            </a:r>
          </a:p>
          <a:p>
            <a:pPr eaLnBrk="1" hangingPunct="1">
              <a:defRPr/>
            </a:pPr>
            <a:r>
              <a:rPr lang="cs-CZ" sz="2800" dirty="0"/>
              <a:t>ta je dána </a:t>
            </a:r>
            <a:r>
              <a:rPr lang="cs-CZ" sz="2800" b="1" dirty="0"/>
              <a:t>řadou korespondencí</a:t>
            </a:r>
            <a:r>
              <a:rPr lang="cs-CZ" sz="2800" dirty="0"/>
              <a:t> mezi oblastí zdrojovou a cílovou (viz výklad metafory hněvu minule)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800" dirty="0"/>
          </a:p>
          <a:p>
            <a:pPr eaLnBrk="1" hangingPunct="1">
              <a:buFont typeface="Arial" charset="0"/>
              <a:buNone/>
              <a:defRPr/>
            </a:pPr>
            <a:r>
              <a:rPr lang="cs-CZ" sz="2800" dirty="0"/>
              <a:t>Příklady metafor strukturních: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800" dirty="0"/>
              <a:t>HNĚV JE  ZAHŘÍVANÁ KAPALINA V NÁDOBĚ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800" dirty="0"/>
              <a:t>HNĚV JE OHEŇ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800" dirty="0"/>
              <a:t>ŽIVOT JE CESTA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800" dirty="0"/>
              <a:t>ČAS JSOU PENÍZE…</a:t>
            </a:r>
          </a:p>
          <a:p>
            <a:pPr eaLnBrk="1" hangingPunct="1">
              <a:buFont typeface="Arial" charset="0"/>
              <a:buNone/>
              <a:defRPr/>
            </a:pPr>
            <a:endParaRPr lang="cs-CZ" sz="2800" i="1" dirty="0"/>
          </a:p>
          <a:p>
            <a:pPr eaLnBrk="1" hangingPunct="1">
              <a:buFont typeface="Arial" charset="0"/>
              <a:buNone/>
              <a:defRPr/>
            </a:pPr>
            <a:r>
              <a:rPr lang="cs-CZ" sz="2800" dirty="0"/>
              <a:t> </a:t>
            </a:r>
          </a:p>
          <a:p>
            <a:pPr eaLnBrk="1" hangingPunct="1">
              <a:defRPr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689" y="1700128"/>
            <a:ext cx="2318895" cy="3450887"/>
          </a:xfrm>
        </p:spPr>
        <p:txBody>
          <a:bodyPr/>
          <a:lstStyle/>
          <a:p>
            <a:r>
              <a:rPr lang="cs-CZ" dirty="0"/>
              <a:t>Metafory zdraví a nemoci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9792" y="1412776"/>
            <a:ext cx="5976664" cy="4536504"/>
          </a:xfrm>
        </p:spPr>
        <p:txBody>
          <a:bodyPr/>
          <a:lstStyle/>
          <a:p>
            <a:pPr algn="l"/>
            <a:r>
              <a:rPr lang="cs-CZ" sz="2400" dirty="0"/>
              <a:t>ZDRAVÍ / NEMOC </a:t>
            </a:r>
            <a:r>
              <a:rPr lang="cs-CZ" sz="2400" b="1" dirty="0"/>
              <a:t>jako oblast cílová   </a:t>
            </a:r>
          </a:p>
          <a:p>
            <a:pPr marL="0" indent="0">
              <a:buNone/>
            </a:pPr>
            <a:r>
              <a:rPr lang="cs-CZ" i="1" dirty="0">
                <a:solidFill>
                  <a:srgbClr val="333333"/>
                </a:solidFill>
                <a:latin typeface="KarbonSemiBold"/>
              </a:rPr>
              <a:t>v boji s nemocí podlehl; paní je bojovnice; autoimunitní onemocnění jsou zákeřná, útočí totiž zevnitř </a:t>
            </a:r>
            <a:r>
              <a:rPr lang="cs-CZ" dirty="0">
                <a:solidFill>
                  <a:srgbClr val="333333"/>
                </a:solidFill>
                <a:latin typeface="KarbonSemiBold"/>
              </a:rPr>
              <a:t>(</a:t>
            </a:r>
            <a:r>
              <a:rPr lang="cs-CZ" dirty="0" smtClean="0">
                <a:solidFill>
                  <a:srgbClr val="333333"/>
                </a:solidFill>
                <a:latin typeface="KarbonSemiBold"/>
              </a:rPr>
              <a:t>mluvíme </a:t>
            </a:r>
            <a:r>
              <a:rPr lang="cs-CZ" dirty="0">
                <a:solidFill>
                  <a:srgbClr val="333333"/>
                </a:solidFill>
                <a:latin typeface="KarbonSemiBold"/>
              </a:rPr>
              <a:t>o zdraví / nemoci v rámci pojmu války, cesty apod.)</a:t>
            </a:r>
          </a:p>
          <a:p>
            <a:r>
              <a:rPr lang="cs-CZ" sz="2400" dirty="0"/>
              <a:t>ZDRAVÍ / NEMOC jako oblast zdrojová </a:t>
            </a:r>
          </a:p>
          <a:p>
            <a:pPr marL="0" indent="0">
              <a:buNone/>
            </a:pPr>
            <a:r>
              <a:rPr lang="cs-CZ" i="1" dirty="0">
                <a:solidFill>
                  <a:srgbClr val="333333"/>
                </a:solidFill>
                <a:latin typeface="KarbonSemiBold"/>
              </a:rPr>
              <a:t>česká politika je chronicky nemocná v důsledku korupce; graf odkrývá patologický stav  ekonomiky; máme lék na inflaci… </a:t>
            </a:r>
            <a:r>
              <a:rPr lang="cs-CZ" dirty="0">
                <a:solidFill>
                  <a:srgbClr val="333333"/>
                </a:solidFill>
                <a:latin typeface="KarbonSemiBold"/>
              </a:rPr>
              <a:t>(</a:t>
            </a:r>
            <a:r>
              <a:rPr lang="cs-CZ" dirty="0" smtClean="0">
                <a:solidFill>
                  <a:srgbClr val="333333"/>
                </a:solidFill>
                <a:latin typeface="KarbonSemiBold"/>
              </a:rPr>
              <a:t>mluvíme </a:t>
            </a:r>
            <a:r>
              <a:rPr lang="cs-CZ" dirty="0">
                <a:solidFill>
                  <a:srgbClr val="333333"/>
                </a:solidFill>
                <a:latin typeface="KarbonSemiBold"/>
              </a:rPr>
              <a:t>o politice aj. v rámci pojmu zdraví / nemoci)</a:t>
            </a:r>
          </a:p>
        </p:txBody>
      </p:sp>
      <p:sp>
        <p:nvSpPr>
          <p:cNvPr id="4" name="Ovál 3"/>
          <p:cNvSpPr/>
          <p:nvPr/>
        </p:nvSpPr>
        <p:spPr>
          <a:xfrm>
            <a:off x="3203848" y="980728"/>
            <a:ext cx="1251284" cy="11790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cs-CZ" sz="1350">
              <a:solidFill>
                <a:srgbClr val="FFFFFF"/>
              </a:solidFill>
              <a:latin typeface="Corbel" panose="020B0503020204020204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052736"/>
            <a:ext cx="1261982" cy="1188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5085184"/>
            <a:ext cx="1261982" cy="1188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5157192"/>
            <a:ext cx="1261982" cy="118882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412776"/>
            <a:ext cx="1516326" cy="36152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5517232"/>
            <a:ext cx="1513463" cy="3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3_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4_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5.xml><?xml version="1.0" encoding="utf-8"?>
<a:theme xmlns:a="http://schemas.openxmlformats.org/drawingml/2006/main" name="5_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6.xml><?xml version="1.0" encoding="utf-8"?>
<a:theme xmlns:a="http://schemas.openxmlformats.org/drawingml/2006/main" name="6_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1534</Words>
  <Application>Microsoft Office PowerPoint</Application>
  <PresentationFormat>Předvádění na obrazovce (4:3)</PresentationFormat>
  <Paragraphs>257</Paragraphs>
  <Slides>20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20</vt:i4>
      </vt:variant>
    </vt:vector>
  </HeadingPairs>
  <TitlesOfParts>
    <vt:vector size="31" baseType="lpstr">
      <vt:lpstr>Arial</vt:lpstr>
      <vt:lpstr>Calibri</vt:lpstr>
      <vt:lpstr>Corbel</vt:lpstr>
      <vt:lpstr>KarbonSemiBold</vt:lpstr>
      <vt:lpstr>Wingdings 2</vt:lpstr>
      <vt:lpstr>Motiv systému Office</vt:lpstr>
      <vt:lpstr>2_Rámeček</vt:lpstr>
      <vt:lpstr>3_Rámeček</vt:lpstr>
      <vt:lpstr>4_Rámeček</vt:lpstr>
      <vt:lpstr>5_Rámeček</vt:lpstr>
      <vt:lpstr>6_Rámeček</vt:lpstr>
      <vt:lpstr>Konceptuální metafora II</vt:lpstr>
      <vt:lpstr>  Typy metafor podle G. Lakoffa a M. Johnsona (1980, překlad 2002) </vt:lpstr>
      <vt:lpstr>1/ Metafora ontologická</vt:lpstr>
      <vt:lpstr>Metafora ontologická </vt:lpstr>
      <vt:lpstr>V gestech: za prvé, za druhé…</vt:lpstr>
      <vt:lpstr>2/ Metafora orientační</vt:lpstr>
      <vt:lpstr>Vrchol, směřování nahoru</vt:lpstr>
      <vt:lpstr>3/ Metafora strukturní</vt:lpstr>
      <vt:lpstr>Metafory zdraví a nemoci</vt:lpstr>
      <vt:lpstr>Zdraví a nemoc jako zdrojová oblast metafor  ČESKO JE NEMOCNÝ ORGANISMUS</vt:lpstr>
      <vt:lpstr>Elena Semino</vt:lpstr>
      <vt:lpstr>Metafora  NEMOC JE VÁLKA  (Co implikuje?)</vt:lpstr>
      <vt:lpstr>Metafora  NEMOC JE CESTA  (Co implikuje?)</vt:lpstr>
      <vt:lpstr>Komunikační a informační metafora:  ●  nemoc informuje, mluví  ●  tělo mluví prostřednictvím nemoci</vt:lpstr>
      <vt:lpstr> Konceptualizace smutku v básních Jana Skácela  </vt:lpstr>
      <vt:lpstr> Smutky </vt:lpstr>
      <vt:lpstr>     (Je tolik smutku…)</vt:lpstr>
      <vt:lpstr>(Smutek je past a padám do ní já)</vt:lpstr>
      <vt:lpstr>Smuténka </vt:lpstr>
      <vt:lpstr> zpívá si na poli smuténka a chodí po konopných cestách podzimu.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Typy metafor</dc:title>
  <dc:creator>Irena</dc:creator>
  <cp:lastModifiedBy>ucebnaff</cp:lastModifiedBy>
  <cp:revision>34</cp:revision>
  <dcterms:created xsi:type="dcterms:W3CDTF">2013-03-07T02:05:46Z</dcterms:created>
  <dcterms:modified xsi:type="dcterms:W3CDTF">2025-02-26T12:38:14Z</dcterms:modified>
</cp:coreProperties>
</file>