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  <p:sldMasterId id="2147483737" r:id="rId2"/>
  </p:sldMasterIdLst>
  <p:notesMasterIdLst>
    <p:notesMasterId r:id="rId19"/>
  </p:notesMasterIdLst>
  <p:handoutMasterIdLst>
    <p:handoutMasterId r:id="rId20"/>
  </p:handoutMasterIdLst>
  <p:sldIdLst>
    <p:sldId id="324" r:id="rId3"/>
    <p:sldId id="269" r:id="rId4"/>
    <p:sldId id="680" r:id="rId5"/>
    <p:sldId id="675" r:id="rId6"/>
    <p:sldId id="671" r:id="rId7"/>
    <p:sldId id="677" r:id="rId8"/>
    <p:sldId id="685" r:id="rId9"/>
    <p:sldId id="674" r:id="rId10"/>
    <p:sldId id="686" r:id="rId11"/>
    <p:sldId id="681" r:id="rId12"/>
    <p:sldId id="682" r:id="rId13"/>
    <p:sldId id="683" r:id="rId14"/>
    <p:sldId id="687" r:id="rId15"/>
    <p:sldId id="684" r:id="rId16"/>
    <p:sldId id="663" r:id="rId17"/>
    <p:sldId id="679" r:id="rId18"/>
  </p:sldIdLst>
  <p:sldSz cx="18288000" cy="10287000"/>
  <p:notesSz cx="6797675" cy="9926638"/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Andrejsek" initials="JA" lastIdx="3" clrIdx="0">
    <p:extLst/>
  </p:cmAuthor>
  <p:cmAuthor id="2" name="Marie" initials="M" lastIdx="0" clrIdx="1"/>
  <p:cmAuthor id="3" name="Jitka Schormová" initials="JS" lastIdx="7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E1"/>
    <a:srgbClr val="4CCCE6"/>
    <a:srgbClr val="F2B800"/>
    <a:srgbClr val="4FA7EF"/>
    <a:srgbClr val="F250F2"/>
    <a:srgbClr val="45E33D"/>
    <a:srgbClr val="E642DE"/>
    <a:srgbClr val="64D4EA"/>
    <a:srgbClr val="6CD5EA"/>
    <a:srgbClr val="57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6305" autoAdjust="0"/>
  </p:normalViewPr>
  <p:slideViewPr>
    <p:cSldViewPr>
      <p:cViewPr>
        <p:scale>
          <a:sx n="76" d="100"/>
          <a:sy n="76" d="100"/>
        </p:scale>
        <p:origin x="-224" y="-64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A4D04-E6EB-4ED6-95F7-7B0E05948863}" type="datetimeFigureOut">
              <a:rPr lang="cs-CZ" smtClean="0"/>
              <a:t>23/11/20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D8DEF-B603-4881-88F7-3C5B2A5DA7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13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97675" cy="330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9595750"/>
            <a:ext cx="6796102" cy="330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476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- </a:t>
            </a:r>
            <a:r>
              <a:rPr lang="fr-FR" dirty="0" err="1" smtClean="0"/>
              <a:t>společného</a:t>
            </a:r>
            <a:r>
              <a:rPr lang="fr-FR" dirty="0" smtClean="0"/>
              <a:t>: </a:t>
            </a:r>
            <a:r>
              <a:rPr lang="fr-FR" dirty="0" err="1" smtClean="0"/>
              <a:t>Koho</a:t>
            </a:r>
            <a:r>
              <a:rPr lang="fr-FR" dirty="0" smtClean="0"/>
              <a:t> s </a:t>
            </a:r>
            <a:r>
              <a:rPr lang="fr-FR" dirty="0" err="1" smtClean="0"/>
              <a:t>kým</a:t>
            </a:r>
            <a:r>
              <a:rPr lang="fr-FR" dirty="0" smtClean="0"/>
              <a:t>/</a:t>
            </a:r>
            <a:r>
              <a:rPr lang="fr-FR" dirty="0" err="1" smtClean="0"/>
              <a:t>čím</a:t>
            </a:r>
            <a:r>
              <a:rPr lang="fr-FR" dirty="0" smtClean="0"/>
              <a:t>?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6799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2772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záměr: veřejnou zakázku -&gt; problematické (náročnost na administraci zakázky, časová náročnost na lidské zdroje, náročnost organizační, právnická atd.).</a:t>
            </a:r>
            <a:endParaRPr lang="fr-FR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jiná varianta řešení -&gt; v potaz možnosti a hranice projektu a možnosti a hranice odborníků a expertů na ČZJ (např. čas, odbornosti, kapacita lidí, obsah a rozsah práce, finance atd.)</a:t>
            </a:r>
            <a:endParaRPr lang="fr-FR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178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792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Kompendium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teorie</a:t>
            </a:r>
            <a:r>
              <a:rPr lang="fr-FR" dirty="0" smtClean="0"/>
              <a:t> ZJ (</a:t>
            </a:r>
            <a:r>
              <a:rPr lang="fr-FR" dirty="0" err="1" smtClean="0"/>
              <a:t>cílová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skupina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uživatelů</a:t>
            </a:r>
            <a:r>
              <a:rPr lang="fr-FR" dirty="0" smtClean="0"/>
              <a:t>, </a:t>
            </a:r>
            <a:r>
              <a:rPr lang="fr-FR" dirty="0" err="1" smtClean="0"/>
              <a:t>zdroje</a:t>
            </a:r>
            <a:r>
              <a:rPr lang="fr-FR" dirty="0" smtClean="0"/>
              <a:t>, </a:t>
            </a:r>
            <a:r>
              <a:rPr lang="fr-FR" dirty="0" err="1" smtClean="0"/>
              <a:t>vysvětlení</a:t>
            </a:r>
            <a:r>
              <a:rPr lang="fr-FR" dirty="0" smtClean="0"/>
              <a:t> </a:t>
            </a:r>
            <a:r>
              <a:rPr lang="fr-FR" dirty="0" err="1" smtClean="0"/>
              <a:t>koncepce</a:t>
            </a:r>
            <a:r>
              <a:rPr lang="fr-FR" dirty="0" smtClean="0"/>
              <a:t>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řečové</a:t>
            </a:r>
            <a:r>
              <a:rPr lang="fr-FR" baseline="0" dirty="0" smtClean="0"/>
              <a:t> </a:t>
            </a:r>
            <a:r>
              <a:rPr lang="fr-FR" baseline="0" dirty="0" err="1" smtClean="0"/>
              <a:t>činnosti</a:t>
            </a:r>
            <a:r>
              <a:rPr lang="mr-IN" baseline="0" dirty="0" smtClean="0"/>
              <a:t>…</a:t>
            </a:r>
            <a:r>
              <a:rPr lang="fr-FR" baseline="0" dirty="0" smtClean="0"/>
              <a:t>)</a:t>
            </a:r>
            <a:r>
              <a:rPr lang="fr-FR" dirty="0" smtClean="0"/>
              <a:t>, </a:t>
            </a:r>
            <a:r>
              <a:rPr lang="fr-FR" dirty="0" err="1" smtClean="0"/>
              <a:t>zvlášť</a:t>
            </a:r>
            <a:r>
              <a:rPr lang="fr-FR" dirty="0" smtClean="0"/>
              <a:t> </a:t>
            </a:r>
            <a:r>
              <a:rPr lang="fr-FR" dirty="0" err="1" smtClean="0"/>
              <a:t>Sociokulturní</a:t>
            </a:r>
            <a:r>
              <a:rPr lang="fr-FR" dirty="0" smtClean="0"/>
              <a:t> </a:t>
            </a:r>
            <a:r>
              <a:rPr lang="fr-FR" dirty="0" err="1" smtClean="0"/>
              <a:t>znalost</a:t>
            </a:r>
            <a:r>
              <a:rPr lang="fr-FR" dirty="0" smtClean="0"/>
              <a:t>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témata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gosář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0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C3A12-1E0F-412B-B376-8089A55D946C}" type="slidenum">
              <a:rPr lang="uk-UA" smtClean="0"/>
              <a:pPr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410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APIV-A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APIV-A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RAZDNA">
  <p:cSld name="PRAZDNA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3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UTOR">
  <p:cSld name="AUTOR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7"/>
          <p:cNvCxnSpPr/>
          <p:nvPr/>
        </p:nvCxnSpPr>
        <p:spPr>
          <a:xfrm>
            <a:off x="704850" y="9429750"/>
            <a:ext cx="0" cy="590550"/>
          </a:xfrm>
          <a:prstGeom prst="straightConnector1">
            <a:avLst/>
          </a:prstGeom>
          <a:noFill/>
          <a:ln w="635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1;p27"/>
          <p:cNvSpPr txBox="1"/>
          <p:nvPr/>
        </p:nvSpPr>
        <p:spPr>
          <a:xfrm>
            <a:off x="952500" y="9540169"/>
            <a:ext cx="16497301" cy="867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APIV-A</a:t>
            </a:r>
            <a:endParaRPr sz="2800" b="1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</a:pPr>
            <a:endParaRPr sz="2800" b="1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7"/>
          <p:cNvSpPr>
            <a:spLocks noGrp="1"/>
          </p:cNvSpPr>
          <p:nvPr>
            <p:ph type="pic" idx="2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79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BRAZEK">
  <p:cSld name="OBRAZE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8"/>
          <p:cNvSpPr>
            <a:spLocks noGrp="1"/>
          </p:cNvSpPr>
          <p:nvPr>
            <p:ph type="pic" idx="2"/>
          </p:nvPr>
        </p:nvSpPr>
        <p:spPr>
          <a:xfrm>
            <a:off x="-4763" y="0"/>
            <a:ext cx="18288001" cy="102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20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NADPIS">
  <p:cSld name="NADPI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29"/>
          <p:cNvCxnSpPr/>
          <p:nvPr/>
        </p:nvCxnSpPr>
        <p:spPr>
          <a:xfrm>
            <a:off x="704850" y="647700"/>
            <a:ext cx="0" cy="1028700"/>
          </a:xfrm>
          <a:prstGeom prst="straightConnector1">
            <a:avLst/>
          </a:prstGeom>
          <a:noFill/>
          <a:ln w="63500" cap="flat" cmpd="sng">
            <a:solidFill>
              <a:srgbClr val="2BC3E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" name="Google Shape;17;p29"/>
          <p:cNvCxnSpPr/>
          <p:nvPr/>
        </p:nvCxnSpPr>
        <p:spPr>
          <a:xfrm>
            <a:off x="704850" y="9429750"/>
            <a:ext cx="0" cy="590550"/>
          </a:xfrm>
          <a:prstGeom prst="straightConnector1">
            <a:avLst/>
          </a:prstGeom>
          <a:noFill/>
          <a:ln w="635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Google Shape;18;p29"/>
          <p:cNvSpPr txBox="1">
            <a:spLocks noGrp="1"/>
          </p:cNvSpPr>
          <p:nvPr>
            <p:ph type="title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C3E1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2BC3E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9"/>
          <p:cNvSpPr txBox="1"/>
          <p:nvPr/>
        </p:nvSpPr>
        <p:spPr>
          <a:xfrm>
            <a:off x="952500" y="9540169"/>
            <a:ext cx="16497301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800"/>
              <a:buFont typeface="Arial"/>
              <a:buNone/>
            </a:pPr>
            <a:r>
              <a:rPr lang="cs-CZ" sz="2800" b="1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rPr>
              <a:t>APIV-A</a:t>
            </a:r>
            <a:endParaRPr sz="2800" b="1">
              <a:solidFill>
                <a:srgbClr val="D8D8D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180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5265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hyperlink" Target="mailto:marie.kestrankova@npi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://www.apiva.cz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155" name="Google Shape;574;p24"/>
          <p:cNvSpPr/>
          <p:nvPr/>
        </p:nvSpPr>
        <p:spPr>
          <a:xfrm>
            <a:off x="2468022" y="8011061"/>
            <a:ext cx="13593575" cy="892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defTabSz="914400">
              <a:buClr>
                <a:srgbClr val="000000"/>
              </a:buClr>
              <a:buFont typeface="Arial"/>
              <a:buNone/>
            </a:pPr>
            <a:r>
              <a:rPr lang="cs-CZ" sz="2600" kern="0" dirty="0">
                <a:solidFill>
                  <a:srgbClr val="0A091B"/>
                </a:solidFill>
                <a:latin typeface="Arial"/>
                <a:cs typeface="Arial"/>
                <a:sym typeface="Arial"/>
              </a:rPr>
              <a:t>Projekt </a:t>
            </a:r>
            <a:r>
              <a:rPr lang="cs-CZ" sz="2600" i="1" kern="0" dirty="0">
                <a:solidFill>
                  <a:srgbClr val="0A091B"/>
                </a:solidFill>
                <a:latin typeface="Arial"/>
                <a:cs typeface="Arial"/>
                <a:sym typeface="Arial"/>
              </a:rPr>
              <a:t>Společné vzdělávání a podpora škol krok za krokem. Implementace Akčního plánu inkluzivního vzdělávání - metodická podpora (APIV-A) </a:t>
            </a:r>
            <a:r>
              <a:rPr lang="cs-CZ" sz="2600" kern="0" dirty="0">
                <a:solidFill>
                  <a:srgbClr val="0A091B"/>
                </a:solidFill>
                <a:latin typeface="Arial"/>
                <a:cs typeface="Arial"/>
                <a:sym typeface="Arial"/>
              </a:rPr>
              <a:t>je spolufinancován Evropskou unií</a:t>
            </a:r>
            <a:endParaRPr sz="2800" kern="0" dirty="0">
              <a:solidFill>
                <a:srgbClr val="62626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cs-CZ" dirty="0"/>
              <a:t>MODELOVÁNÍ DESKRIPTORŮ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85800" y="2324101"/>
            <a:ext cx="16506678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cs-CZ" sz="3200" dirty="0">
                <a:solidFill>
                  <a:srgbClr val="0A091B"/>
                </a:solidFill>
              </a:rPr>
              <a:t>základní zdrojové dokumenty</a:t>
            </a:r>
          </a:p>
          <a:p>
            <a:pPr marL="514350" indent="-514350">
              <a:buAutoNum type="arabicParenR"/>
            </a:pPr>
            <a:endParaRPr lang="cs-CZ" sz="3200" dirty="0">
              <a:solidFill>
                <a:srgbClr val="0A091B"/>
              </a:solidFill>
            </a:endParaRPr>
          </a:p>
          <a:p>
            <a:pPr marL="514350" indent="-514350">
              <a:buAutoNum type="arabicParenR"/>
            </a:pPr>
            <a:r>
              <a:rPr lang="cs-CZ" sz="3200" dirty="0">
                <a:solidFill>
                  <a:srgbClr val="0A091B"/>
                </a:solidFill>
              </a:rPr>
              <a:t>u každé úrovně mezioborová spolupráce</a:t>
            </a:r>
          </a:p>
          <a:p>
            <a:r>
              <a:rPr lang="cs-CZ" sz="3200" dirty="0">
                <a:solidFill>
                  <a:srgbClr val="0A091B"/>
                </a:solidFill>
              </a:rPr>
              <a:t>	-&gt; úzká spolupráce zejména týmu lingvistického, CEFR a zpětnovazebního </a:t>
            </a:r>
          </a:p>
          <a:p>
            <a:endParaRPr lang="cs-CZ" sz="3200" dirty="0">
              <a:solidFill>
                <a:srgbClr val="0A091B"/>
              </a:solidFill>
            </a:endParaRPr>
          </a:p>
          <a:p>
            <a:r>
              <a:rPr lang="cs-CZ" sz="3200" dirty="0">
                <a:solidFill>
                  <a:srgbClr val="0A091B"/>
                </a:solidFill>
              </a:rPr>
              <a:t>3) moderace</a:t>
            </a:r>
          </a:p>
          <a:p>
            <a:endParaRPr lang="cs-CZ" sz="3200" dirty="0">
              <a:solidFill>
                <a:srgbClr val="0A091B"/>
              </a:solidFill>
            </a:endParaRPr>
          </a:p>
          <a:p>
            <a:r>
              <a:rPr lang="cs-CZ" sz="3200" dirty="0">
                <a:solidFill>
                  <a:srgbClr val="0A091B"/>
                </a:solidFill>
              </a:rPr>
              <a:t>4) vypořádání se s výsledky moderace</a:t>
            </a:r>
          </a:p>
          <a:p>
            <a:endParaRPr lang="cs-CZ" sz="3200" dirty="0">
              <a:solidFill>
                <a:srgbClr val="0A091B"/>
              </a:solidFill>
            </a:endParaRPr>
          </a:p>
          <a:p>
            <a:r>
              <a:rPr lang="cs-CZ" sz="3200" dirty="0">
                <a:solidFill>
                  <a:srgbClr val="0A091B"/>
                </a:solidFill>
              </a:rPr>
              <a:t>5) kontrola</a:t>
            </a:r>
          </a:p>
          <a:p>
            <a:r>
              <a:rPr lang="cs-CZ" sz="3200" dirty="0">
                <a:solidFill>
                  <a:srgbClr val="0A091B"/>
                </a:solidFill>
              </a:rPr>
              <a:t>	-&gt; předání k editorským úpravám, korektuře, překladu, práci webového týmu </a:t>
            </a:r>
          </a:p>
          <a:p>
            <a:endParaRPr lang="fr-FR" dirty="0">
              <a:solidFill>
                <a:srgbClr val="0A091B"/>
              </a:solidFill>
            </a:endParaRPr>
          </a:p>
          <a:p>
            <a:pPr marL="514350" indent="-514350">
              <a:buAutoNum type="arabicParenR"/>
            </a:pPr>
            <a:endParaRPr lang="fr-FR" dirty="0">
              <a:solidFill>
                <a:srgbClr val="0A091B"/>
              </a:solidFill>
            </a:endParaRPr>
          </a:p>
          <a:p>
            <a:pPr marL="514350" indent="-514350">
              <a:buAutoNum type="arabicParenR"/>
            </a:pPr>
            <a:endParaRPr lang="fr-FR" dirty="0">
              <a:solidFill>
                <a:srgbClr val="0A091B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76149" y="1178024"/>
            <a:ext cx="18466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9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fr-FR" dirty="0"/>
              <a:t>MODELOVÁNÍ DESKRIPTORŮ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81000" y="2171700"/>
            <a:ext cx="17068799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 smtClean="0"/>
              <a:t>stupnice: globální, všeobecné, modelové</a:t>
            </a:r>
          </a:p>
          <a:p>
            <a:pPr marL="457200" indent="-457200">
              <a:buFontTx/>
              <a:buChar char="-"/>
            </a:pPr>
            <a:r>
              <a:rPr lang="cs-CZ" sz="3200" dirty="0"/>
              <a:t>u</a:t>
            </a:r>
            <a:r>
              <a:rPr lang="cs-CZ" sz="3200" dirty="0" smtClean="0"/>
              <a:t>kázka (pracovní verze), všeobecná stupnice produkce (B1)</a:t>
            </a:r>
            <a:endParaRPr lang="fr-FR" sz="3200" dirty="0"/>
          </a:p>
          <a:p>
            <a:pPr marL="457200" indent="-457200">
              <a:buFontTx/>
              <a:buChar char="-"/>
            </a:pP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" name="Image 4" descr="Snímek obrazovky 2020-11-08 v 15.08.3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43656"/>
            <a:ext cx="14935200" cy="64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5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fr-FR" dirty="0"/>
              <a:t>VZOREC (PŘÍKLAD)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09600" y="1866899"/>
            <a:ext cx="1737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2">
                    <a:lumMod val="75000"/>
                  </a:schemeClr>
                </a:solidFill>
              </a:rPr>
              <a:t>- </a:t>
            </a:r>
            <a:r>
              <a:rPr lang="cs-CZ" sz="2800" dirty="0">
                <a:solidFill>
                  <a:srgbClr val="0A091B"/>
                </a:solidFill>
              </a:rPr>
              <a:t>Vznik « vzorce » pro výstavbu deskriptorů + porovnávání se zdroji + neustálý dohled odborníka na ZJ</a:t>
            </a:r>
          </a:p>
        </p:txBody>
      </p:sp>
      <p:pic>
        <p:nvPicPr>
          <p:cNvPr id="4" name="Image 3" descr="Snímek obrazovky 2020-11-06 v 2.52.0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52700"/>
            <a:ext cx="14782800" cy="673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8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fr-FR" dirty="0" smtClean="0"/>
              <a:t>SROVNÁNÍ S ÚROVNÍ A2 (CVIČENÍ, DISKUZE)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143000" y="2324100"/>
            <a:ext cx="1516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Řekněte, v čem se úrove</a:t>
            </a:r>
            <a:r>
              <a:rPr lang="cs-CZ" b="1" dirty="0" smtClean="0"/>
              <a:t>ň</a:t>
            </a:r>
            <a:r>
              <a:rPr lang="cs-CZ" b="1" dirty="0" smtClean="0"/>
              <a:t> A2 a B1 liší. Vyjádřete se ke 5 zmíněným parametrům, jimiž jsou: </a:t>
            </a:r>
          </a:p>
          <a:p>
            <a:r>
              <a:rPr lang="cs-CZ" b="1" dirty="0" smtClean="0">
                <a:solidFill>
                  <a:srgbClr val="00B0F0"/>
                </a:solidFill>
              </a:rPr>
              <a:t>charakteristika textů, </a:t>
            </a:r>
          </a:p>
          <a:p>
            <a:r>
              <a:rPr lang="cs-CZ" b="1" dirty="0" smtClean="0">
                <a:solidFill>
                  <a:schemeClr val="accent3"/>
                </a:solidFill>
              </a:rPr>
              <a:t>tematická oblast, </a:t>
            </a:r>
          </a:p>
          <a:p>
            <a:r>
              <a:rPr lang="cs-CZ" b="1" dirty="0" smtClean="0">
                <a:solidFill>
                  <a:schemeClr val="accent3"/>
                </a:solidFill>
              </a:rPr>
              <a:t>složitost vyjádření, </a:t>
            </a:r>
          </a:p>
          <a:p>
            <a:r>
              <a:rPr lang="cs-CZ" b="1" dirty="0" smtClean="0">
                <a:solidFill>
                  <a:schemeClr val="accent3"/>
                </a:solidFill>
              </a:rPr>
              <a:t>oblast pro užití ZJ, </a:t>
            </a:r>
          </a:p>
          <a:p>
            <a:r>
              <a:rPr lang="cs-CZ" b="1" dirty="0" smtClean="0">
                <a:solidFill>
                  <a:schemeClr val="accent3"/>
                </a:solidFill>
              </a:rPr>
              <a:t>obsah vyjádření.</a:t>
            </a:r>
          </a:p>
          <a:p>
            <a:r>
              <a:rPr lang="cs-CZ" b="1" dirty="0" smtClean="0"/>
              <a:t>Pracujte se slidy </a:t>
            </a:r>
            <a:r>
              <a:rPr lang="cs-CZ" b="1" dirty="0"/>
              <a:t>11, </a:t>
            </a:r>
            <a:r>
              <a:rPr lang="cs-CZ" b="1" dirty="0" smtClean="0"/>
              <a:t>12, 13. </a:t>
            </a:r>
          </a:p>
          <a:p>
            <a:endParaRPr lang="fr-FR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Image 3" descr="Snímek obrazovky 2020-11-23 v 10.10.2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390900"/>
            <a:ext cx="11811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1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fr-FR" dirty="0"/>
              <a:t>DISKUZE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43122" y="2781300"/>
            <a:ext cx="16764000" cy="4862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cs-CZ" sz="3200" dirty="0">
                <a:solidFill>
                  <a:srgbClr val="0A091B"/>
                </a:solidFill>
              </a:rPr>
              <a:t>Budete Rámec a Popisy v praxi potřebovat? V čem vidíte jejich důležitost? </a:t>
            </a:r>
          </a:p>
          <a:p>
            <a:pPr marL="514350" indent="-514350">
              <a:buAutoNum type="arabicParenR"/>
            </a:pPr>
            <a:endParaRPr lang="cs-CZ" sz="3200" dirty="0">
              <a:solidFill>
                <a:srgbClr val="0A091B"/>
              </a:solidFill>
            </a:endParaRPr>
          </a:p>
          <a:p>
            <a:pPr marL="514350" indent="-514350">
              <a:buAutoNum type="arabicParenR"/>
            </a:pPr>
            <a:r>
              <a:rPr lang="cs-CZ" sz="3200" dirty="0">
                <a:solidFill>
                  <a:srgbClr val="0A091B"/>
                </a:solidFill>
              </a:rPr>
              <a:t>Jste obeznámeni se SERRJ? Do jaké hloubky?</a:t>
            </a:r>
          </a:p>
          <a:p>
            <a:pPr marL="514350" indent="-514350">
              <a:buAutoNum type="arabicParenR"/>
            </a:pPr>
            <a:endParaRPr lang="cs-CZ" sz="3200" dirty="0">
              <a:solidFill>
                <a:srgbClr val="0A091B"/>
              </a:solidFill>
            </a:endParaRPr>
          </a:p>
          <a:p>
            <a:pPr marL="514350" indent="-514350">
              <a:buAutoNum type="arabicParenR"/>
            </a:pPr>
            <a:r>
              <a:rPr lang="cs-CZ" sz="3200" dirty="0">
                <a:solidFill>
                  <a:srgbClr val="0A091B"/>
                </a:solidFill>
              </a:rPr>
              <a:t>Je prezentovaný deskriptor srozumitelný? Pokud ne, v čem vidíte nesrozumitelnost?</a:t>
            </a:r>
          </a:p>
          <a:p>
            <a:pPr marL="514350" indent="-514350">
              <a:buAutoNum type="arabicParenR"/>
            </a:pPr>
            <a:endParaRPr lang="cs-CZ" sz="3200" dirty="0">
              <a:solidFill>
                <a:srgbClr val="0A091B"/>
              </a:solidFill>
            </a:endParaRPr>
          </a:p>
          <a:p>
            <a:pPr marL="514350" indent="-514350">
              <a:buAutoNum type="arabicParenR"/>
            </a:pPr>
            <a:r>
              <a:rPr lang="cs-CZ" sz="3200" dirty="0">
                <a:solidFill>
                  <a:srgbClr val="0A091B"/>
                </a:solidFill>
              </a:rPr>
              <a:t>Co konkrétně lze z příkladového deskriptoru přenést do praxe</a:t>
            </a:r>
            <a:r>
              <a:rPr lang="cs-CZ" sz="3200" dirty="0" smtClean="0">
                <a:solidFill>
                  <a:srgbClr val="0A091B"/>
                </a:solidFill>
              </a:rPr>
              <a:t>? Jak byste v praxi mohli využít? </a:t>
            </a:r>
            <a:endParaRPr lang="cs-CZ" sz="3200" dirty="0">
              <a:solidFill>
                <a:srgbClr val="0A091B"/>
              </a:solidFill>
            </a:endParaRPr>
          </a:p>
          <a:p>
            <a:endParaRPr lang="fr-FR" dirty="0">
              <a:solidFill>
                <a:srgbClr val="0A091B"/>
              </a:solidFill>
            </a:endParaRPr>
          </a:p>
          <a:p>
            <a:endParaRPr lang="fr-FR" dirty="0">
              <a:solidFill>
                <a:srgbClr val="0A09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1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4200" y="2558177"/>
            <a:ext cx="11887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Děkujeme za pozornost </a:t>
            </a:r>
          </a:p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a za případnou zpětnou vazbu!</a:t>
            </a:r>
          </a:p>
          <a:p>
            <a:pPr algn="ctr"/>
            <a:endParaRPr lang="en-US" sz="66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03588" y="2558177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4325600" y="7043024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539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1252572" y="7614474"/>
            <a:ext cx="7017367" cy="1200329"/>
            <a:chOff x="1252572" y="7614474"/>
            <a:chExt cx="7017367" cy="1200329"/>
          </a:xfrm>
        </p:grpSpPr>
        <p:pic>
          <p:nvPicPr>
            <p:cNvPr id="2" name="Obrázek 1" descr="C:\Users\martin.kafka\Desktop\Značka NPI-barevné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2572" y="7774429"/>
              <a:ext cx="1367837" cy="88042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ovéPole 4"/>
            <p:cNvSpPr txBox="1"/>
            <p:nvPr/>
          </p:nvSpPr>
          <p:spPr>
            <a:xfrm>
              <a:off x="2968954" y="7731520"/>
              <a:ext cx="530098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Národní pedagogický institut České republiky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Senovážné náměstí 872/15, 110 00 Praha 1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IČO: 45768455</a:t>
              </a:r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2968954" y="7614474"/>
              <a:ext cx="0" cy="120032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ZoneTexte 3"/>
          <p:cNvSpPr txBox="1"/>
          <p:nvPr/>
        </p:nvSpPr>
        <p:spPr>
          <a:xfrm>
            <a:off x="304800" y="2476500"/>
            <a:ext cx="157734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cs-CZ" sz="4000" b="1" dirty="0">
              <a:solidFill>
                <a:srgbClr val="4CCCE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r"/>
            <a:r>
              <a:rPr lang="cs-CZ" sz="4000" b="1" dirty="0">
                <a:solidFill>
                  <a:srgbClr val="4CCCE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Marie Boccou Kestřánková</a:t>
            </a:r>
            <a:endParaRPr lang="fr-FR" sz="4000" dirty="0">
              <a:hlinkClick r:id="rId3"/>
            </a:endParaRPr>
          </a:p>
          <a:p>
            <a:pPr algn="r"/>
            <a:r>
              <a:rPr lang="fr-FR" sz="4000" dirty="0">
                <a:hlinkClick r:id="rId3"/>
              </a:rPr>
              <a:t>marie.kestrankova@npi.cz</a:t>
            </a:r>
            <a:endParaRPr lang="cs-CZ" sz="4000" dirty="0"/>
          </a:p>
          <a:p>
            <a:pPr algn="r"/>
            <a:endParaRPr lang="cs-CZ" sz="4000" dirty="0"/>
          </a:p>
          <a:p>
            <a:pPr algn="r"/>
            <a:r>
              <a:rPr lang="cs-CZ" sz="4000" b="1" dirty="0">
                <a:solidFill>
                  <a:srgbClr val="4CCCE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Jan Andrejsek</a:t>
            </a:r>
          </a:p>
          <a:p>
            <a:pPr algn="r"/>
            <a:r>
              <a:rPr lang="fr-FR" sz="4000" dirty="0">
                <a:hlinkClick r:id="rId3"/>
              </a:rPr>
              <a:t>jan.andrejsek@npi.cz</a:t>
            </a:r>
          </a:p>
          <a:p>
            <a:pPr algn="r"/>
            <a:endParaRPr lang="cs-CZ" sz="4000" dirty="0"/>
          </a:p>
          <a:p>
            <a:pPr algn="r"/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23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2255003"/>
            <a:ext cx="118872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Projekt APIV A</a:t>
            </a:r>
          </a:p>
          <a:p>
            <a:pPr algn="ctr"/>
            <a:r>
              <a:rPr lang="cs-CZ" sz="54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KA 05 – Vytvoření referenčního rámce pro český znakový </a:t>
            </a:r>
            <a:r>
              <a:rPr lang="cs-CZ" sz="54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jazyk</a:t>
            </a:r>
          </a:p>
          <a:p>
            <a:pPr algn="ctr"/>
            <a:r>
              <a:rPr lang="cs-CZ" sz="5400" b="1" dirty="0" smtClean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(FF UK, 19. 11. 2021)</a:t>
            </a:r>
            <a:endParaRPr lang="cs-CZ" sz="44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ctr"/>
            <a:endParaRPr lang="cs-CZ" sz="5400" b="1" dirty="0">
              <a:solidFill>
                <a:srgbClr val="4CCCE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cs-CZ" sz="3600" b="1" dirty="0">
                <a:solidFill>
                  <a:srgbClr val="4CCCE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Marie Boccou </a:t>
            </a:r>
            <a:r>
              <a:rPr lang="cs-CZ" sz="3600" b="1" dirty="0" smtClean="0">
                <a:solidFill>
                  <a:srgbClr val="4CCCE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Kestřánková</a:t>
            </a:r>
          </a:p>
          <a:p>
            <a:pPr algn="ctr"/>
            <a:endParaRPr lang="cs-CZ" sz="3600" b="1" dirty="0">
              <a:solidFill>
                <a:srgbClr val="4CCCE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4600" y="2255003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5088848" y="6862961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>
            <a:grpSpLocks noChangeAspect="1"/>
          </p:cNvGrpSpPr>
          <p:nvPr/>
        </p:nvGrpSpPr>
        <p:grpSpPr>
          <a:xfrm>
            <a:off x="4800600" y="7704433"/>
            <a:ext cx="8830356" cy="1195483"/>
            <a:chOff x="91945" y="-67311"/>
            <a:chExt cx="5655679" cy="733425"/>
          </a:xfrm>
        </p:grpSpPr>
        <p:pic>
          <p:nvPicPr>
            <p:cNvPr id="12" name="image2.jpg"/>
            <p:cNvPicPr/>
            <p:nvPr/>
          </p:nvPicPr>
          <p:blipFill rotWithShape="1">
            <a:blip r:embed="rId3"/>
            <a:srcRect l="1" r="84263" b="17276"/>
            <a:stretch/>
          </p:blipFill>
          <p:spPr bwMode="auto">
            <a:xfrm>
              <a:off x="91945" y="47623"/>
              <a:ext cx="539750" cy="50355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Textové pole 3"/>
            <p:cNvSpPr txBox="1"/>
            <p:nvPr/>
          </p:nvSpPr>
          <p:spPr>
            <a:xfrm>
              <a:off x="775574" y="-67311"/>
              <a:ext cx="4972050" cy="733425"/>
            </a:xfrm>
            <a:prstGeom prst="rect">
              <a:avLst/>
            </a:prstGeom>
            <a:solidFill>
              <a:srgbClr val="F2F2F5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rPr>
                <a:t>„Společné vzdělávání a podpora škol krok za krokem“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rPr>
                <a:t>Implementace Akčního plánu inkluzivního vzdělávání – metodická podpora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cs-CZ" sz="1800" b="0" i="0" u="sng" strike="noStrike" kern="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  <a:hlinkClick r:id="rId4"/>
                </a:rPr>
                <a:t>www.apiva.cz</a:t>
              </a:r>
              <a:r>
                <a:rPr kumimoji="0" 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Times New Roman" panose="02020603050405020304" pitchFamily="18" charset="0"/>
                  <a:cs typeface="Arial"/>
                  <a:sym typeface="Arial"/>
                </a:rPr>
                <a:t> </a:t>
              </a:r>
            </a:p>
          </p:txBody>
        </p:sp>
        <p:cxnSp>
          <p:nvCxnSpPr>
            <p:cNvPr id="14" name="Přímá spojnice 13"/>
            <p:cNvCxnSpPr/>
            <p:nvPr/>
          </p:nvCxnSpPr>
          <p:spPr>
            <a:xfrm>
              <a:off x="766961" y="-67311"/>
              <a:ext cx="8613" cy="733425"/>
            </a:xfrm>
            <a:prstGeom prst="line">
              <a:avLst/>
            </a:prstGeom>
            <a:noFill/>
            <a:ln w="9525" cap="flat" cmpd="sng" algn="ctr">
              <a:solidFill>
                <a:srgbClr val="0A091B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188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fr-FR" dirty="0"/>
              <a:t>STRUKTURA PREZENTACE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43122" y="1792367"/>
            <a:ext cx="1684020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/>
              <a:t>Vybrané informace o projektu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/>
              <a:t>Pracovní týmy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/>
              <a:t>Tvorba deskriptorů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/>
              <a:t>Ukázka vytvářených deskriptorů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/>
              <a:t>Anabáze tvorby</a:t>
            </a:r>
          </a:p>
          <a:p>
            <a:pPr marL="514350" indent="-514350">
              <a:buAutoNum type="arabicParenR"/>
            </a:pPr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 smtClean="0"/>
              <a:t>Diskuze</a:t>
            </a:r>
            <a:endParaRPr lang="cs-CZ" sz="3200" dirty="0"/>
          </a:p>
          <a:p>
            <a:endParaRPr lang="fr-FR" dirty="0"/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endParaRPr lang="fr-FR" dirty="0"/>
          </a:p>
          <a:p>
            <a:pPr marL="514350" indent="-514350">
              <a:buAutoNum type="arabicParenR"/>
            </a:pPr>
            <a:endParaRPr lang="fr-F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3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832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Cílem projektu je:</a:t>
            </a:r>
          </a:p>
          <a:p>
            <a:pPr marL="1143000" lvl="1" indent="-45720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Podpořit zavádění a realizaci společného vzdělávání</a:t>
            </a:r>
          </a:p>
          <a:p>
            <a:pPr marL="1143000" lvl="1" indent="-45720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Zajistit efektivní implementaci určených úkolů Akčního plánu inkluzivního vzdělávání</a:t>
            </a:r>
          </a:p>
          <a:p>
            <a:pPr lvl="1">
              <a:lnSpc>
                <a:spcPct val="114000"/>
              </a:lnSpc>
              <a:spcBef>
                <a:spcPts val="400"/>
              </a:spcBef>
            </a:pPr>
            <a:endParaRPr lang="cs-CZ" alt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Projekt je zaměřen na tři oblasti:</a:t>
            </a:r>
          </a:p>
          <a:p>
            <a:pPr marL="1200150" lvl="1" indent="-514350">
              <a:lnSpc>
                <a:spcPct val="114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Monitorování postupu při zavádění a realizaci společného (inkluzivního) vzdělávání a navrhování a ověřování možností řešení</a:t>
            </a:r>
          </a:p>
          <a:p>
            <a:pPr marL="1200150" lvl="1" indent="-514350">
              <a:lnSpc>
                <a:spcPct val="114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Podpora pedagogických pracovníků při realizaci společného vzdělávání</a:t>
            </a:r>
          </a:p>
          <a:p>
            <a:pPr marL="1200150" lvl="1" indent="-514350">
              <a:lnSpc>
                <a:spcPct val="114000"/>
              </a:lnSpc>
              <a:spcBef>
                <a:spcPts val="400"/>
              </a:spcBef>
              <a:buFont typeface="+mj-lt"/>
              <a:buAutoNum type="arabicPeriod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Specifická podpora společného vzdělávání dětí a žáků</a:t>
            </a:r>
          </a:p>
          <a:p>
            <a:pPr marL="1828800" lvl="2" indent="-45720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cizinců s češtinou jako druhým jazykem</a:t>
            </a:r>
          </a:p>
          <a:p>
            <a:pPr marL="1828800" lvl="2" indent="-457200">
              <a:lnSpc>
                <a:spcPct val="114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používajících český znakový jazyk</a:t>
            </a:r>
          </a:p>
          <a:p>
            <a:pPr marL="1143000" lvl="1" indent="-457200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zaměření projektu APIV A</a:t>
            </a:r>
          </a:p>
        </p:txBody>
      </p:sp>
    </p:spTree>
    <p:extLst>
      <p:ext uri="{BB962C8B-B14F-4D97-AF65-F5344CB8AC3E}">
        <p14:creationId xmlns:p14="http://schemas.microsoft.com/office/powerpoint/2010/main" val="412052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3200" b="1" dirty="0"/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KA 01 Řízení projektu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KA 02 Sledování, plánování, hodnocení společného vzdělávání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KA 03 Příprava programů DVPP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KA 04 Výuka češtiny jako druhého jazyka pro žáky-cizince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KA 05 Vytvoření referenčního rámce pro český znakový jazyk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KA 06 Evaluace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KA 07 Spolupráce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klíčových aktivit projektu</a:t>
            </a:r>
          </a:p>
        </p:txBody>
      </p:sp>
    </p:spTree>
    <p:extLst>
      <p:ext uri="{BB962C8B-B14F-4D97-AF65-F5344CB8AC3E}">
        <p14:creationId xmlns:p14="http://schemas.microsoft.com/office/powerpoint/2010/main" val="9663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943122" y="2265789"/>
            <a:ext cx="1461603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Cíl: podpořit </a:t>
            </a:r>
            <a:r>
              <a:rPr lang="cs-CZ" sz="3200" b="1" dirty="0"/>
              <a:t>pedagogické pracovníky při uskutečňování společného (inkluzivního) vzdělávání</a:t>
            </a:r>
          </a:p>
          <a:p>
            <a:endParaRPr lang="cs-CZ" sz="3200" b="1" dirty="0"/>
          </a:p>
          <a:p>
            <a:pPr>
              <a:lnSpc>
                <a:spcPct val="250000"/>
              </a:lnSpc>
            </a:pP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V procesu realizace: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2 na sebe navazující výcviky českého znakového jazyka pro asistenta pedagoga</a:t>
            </a:r>
          </a:p>
          <a:p>
            <a:pPr marL="1143000" lvl="2" indent="-457200"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 průměru 125 hodin/výcvik</a:t>
            </a:r>
          </a:p>
          <a:p>
            <a:pPr marL="1143000" lvl="2" indent="-457200"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max. 15 účastníků/výcvik</a:t>
            </a:r>
          </a:p>
          <a:p>
            <a:pPr marL="1143000" lvl="2" indent="-457200"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teorie, praktická cvičení i praxe</a:t>
            </a:r>
          </a:p>
          <a:p>
            <a:pPr marL="1143000" lvl="2" indent="-457200"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výstupem jsou pracovní a metodické listy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 03 Příprava programů DVPP</a:t>
            </a:r>
          </a:p>
        </p:txBody>
      </p:sp>
    </p:spTree>
    <p:extLst>
      <p:ext uri="{BB962C8B-B14F-4D97-AF65-F5344CB8AC3E}">
        <p14:creationId xmlns:p14="http://schemas.microsoft.com/office/powerpoint/2010/main" val="183734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943122" y="2552700"/>
            <a:ext cx="15621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  <a:r>
              <a:rPr lang="cs-CZ" sz="3200" b="1" dirty="0" smtClean="0"/>
              <a:t>       Vytvořit </a:t>
            </a:r>
            <a:r>
              <a:rPr lang="cs-CZ" sz="3200" b="1" dirty="0"/>
              <a:t>referenční rámec pro český znakový jazyk</a:t>
            </a:r>
          </a:p>
          <a:p>
            <a:endParaRPr lang="cs-CZ" sz="3200" dirty="0"/>
          </a:p>
          <a:p>
            <a:r>
              <a:rPr lang="cs-CZ" sz="3200" b="1" dirty="0"/>
              <a:t>Vývoj:</a:t>
            </a:r>
          </a:p>
          <a:p>
            <a:r>
              <a:rPr lang="cs-CZ" sz="3200" dirty="0" smtClean="0"/>
              <a:t>- Vyhlášení veřejné zakázky -&gt; v praxi problematické (náročné např. v administraci zakázky)</a:t>
            </a:r>
            <a:r>
              <a:rPr lang="cs-CZ" sz="3200" dirty="0"/>
              <a:t> -&gt; </a:t>
            </a:r>
            <a:r>
              <a:rPr lang="cs-CZ" sz="3200" dirty="0" smtClean="0"/>
              <a:t>nepodání </a:t>
            </a:r>
            <a:r>
              <a:rPr lang="cs-CZ" sz="3200" dirty="0"/>
              <a:t>žádné nabídky</a:t>
            </a:r>
          </a:p>
          <a:p>
            <a:r>
              <a:rPr lang="cs-CZ" sz="3200" dirty="0" smtClean="0"/>
              <a:t>- Komunikace </a:t>
            </a:r>
            <a:r>
              <a:rPr lang="cs-CZ" sz="3200" dirty="0"/>
              <a:t>s odborníky a zjišťování možných variant </a:t>
            </a:r>
            <a:r>
              <a:rPr lang="cs-CZ" sz="3200" dirty="0" smtClean="0"/>
              <a:t>řešení -</a:t>
            </a:r>
            <a:r>
              <a:rPr lang="cs-CZ" sz="3200" dirty="0"/>
              <a:t>&gt; Příprava podstatné změny (</a:t>
            </a:r>
            <a:r>
              <a:rPr lang="cs-CZ" sz="3200" dirty="0" smtClean="0"/>
              <a:t>restrukturalizace KA)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 smtClean="0"/>
              <a:t>Redukovaná doba realizace úkolu: 1. 10. 2019–30. 4. 2022</a:t>
            </a:r>
          </a:p>
          <a:p>
            <a:endParaRPr lang="cs-CZ" sz="3200" b="1" dirty="0"/>
          </a:p>
          <a:p>
            <a:r>
              <a:rPr lang="cs-CZ" sz="3200" b="1" dirty="0"/>
              <a:t>Výstupy: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/>
              <a:t>Referenční rámec pro znakové jazyky (v ČJ i ČZJ)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3200" dirty="0"/>
              <a:t>Popisy ČZJ pro úrovně A1–B2 (v ČJ i ČZJ)</a:t>
            </a:r>
          </a:p>
          <a:p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 05 Vytvoření referenčního rámce pro český znakový jazyk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5870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385961" y="1714500"/>
            <a:ext cx="156210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dirty="0"/>
          </a:p>
          <a:p>
            <a:pPr marL="457200" indent="-457200">
              <a:buFontTx/>
              <a:buChar char="-"/>
            </a:pPr>
            <a:r>
              <a:rPr lang="cs-CZ" sz="3200" b="1" dirty="0"/>
              <a:t>mezioborové nároky -&gt; nutnost několika odborných týmů a jejich těsné spolupráce</a:t>
            </a:r>
          </a:p>
          <a:p>
            <a:endParaRPr lang="cs-CZ" sz="3200" b="1" dirty="0"/>
          </a:p>
          <a:p>
            <a:pPr marL="457200" indent="-457200">
              <a:buFontTx/>
              <a:buChar char="-"/>
            </a:pPr>
            <a:r>
              <a:rPr lang="cs-CZ" sz="3200" dirty="0"/>
              <a:t>týmy: 	lingvistický</a:t>
            </a:r>
          </a:p>
          <a:p>
            <a:r>
              <a:rPr lang="cs-CZ" sz="3200" dirty="0"/>
              <a:t>		odborníci na SERRJ (tzv. „CEFR tým“)</a:t>
            </a:r>
          </a:p>
          <a:p>
            <a:r>
              <a:rPr lang="cs-CZ" sz="3200" dirty="0"/>
              <a:t>		zpětnovazební</a:t>
            </a:r>
          </a:p>
          <a:p>
            <a:r>
              <a:rPr lang="cs-CZ" sz="3200" dirty="0"/>
              <a:t>		tlumočnický </a:t>
            </a:r>
          </a:p>
          <a:p>
            <a:r>
              <a:rPr lang="cs-CZ" sz="3200" dirty="0"/>
              <a:t>		překladatelský </a:t>
            </a:r>
          </a:p>
          <a:p>
            <a:r>
              <a:rPr lang="cs-CZ" sz="3200" dirty="0"/>
              <a:t>		webový </a:t>
            </a:r>
          </a:p>
          <a:p>
            <a:r>
              <a:rPr lang="cs-CZ" sz="3200" dirty="0"/>
              <a:t>		editorsko-korektorský</a:t>
            </a:r>
          </a:p>
          <a:p>
            <a:endParaRPr lang="cs-CZ" sz="3200" dirty="0"/>
          </a:p>
          <a:p>
            <a:pPr marL="457200" indent="-457200">
              <a:buFontTx/>
              <a:buChar char="-"/>
            </a:pPr>
            <a:r>
              <a:rPr lang="cs-CZ" sz="3200" dirty="0"/>
              <a:t>odborný oponent – Mgr. Petr </a:t>
            </a:r>
            <a:r>
              <a:rPr lang="cs-CZ" sz="3200" dirty="0" err="1"/>
              <a:t>Vysuček</a:t>
            </a:r>
            <a:endParaRPr lang="cs-CZ" sz="3200" dirty="0"/>
          </a:p>
          <a:p>
            <a:pPr marL="457200" indent="-457200">
              <a:buFontTx/>
              <a:buChar char="-"/>
            </a:pPr>
            <a:r>
              <a:rPr lang="cs-CZ" sz="3200" dirty="0" smtClean="0"/>
              <a:t>odborní </a:t>
            </a:r>
            <a:r>
              <a:rPr lang="cs-CZ" sz="3200" dirty="0"/>
              <a:t>konzultanti – prof. </a:t>
            </a:r>
            <a:r>
              <a:rPr lang="cs-CZ" sz="3200" dirty="0" smtClean="0"/>
              <a:t>PhDr. Alena Macurová CSc., PhDr</a:t>
            </a:r>
            <a:r>
              <a:rPr lang="cs-CZ" sz="3200" dirty="0"/>
              <a:t>. Klára </a:t>
            </a:r>
            <a:r>
              <a:rPr lang="cs-CZ" sz="3200" dirty="0" smtClean="0"/>
              <a:t>Richterová, </a:t>
            </a:r>
            <a:r>
              <a:rPr lang="cs-CZ" sz="3200" dirty="0"/>
              <a:t>M</a:t>
            </a:r>
            <a:r>
              <a:rPr lang="cs-CZ" sz="3200" dirty="0" smtClean="0"/>
              <a:t>gr. R. Nováková, PhDr. R. Petráňová, Ph.D., Mgr. K. Pešková</a:t>
            </a:r>
          </a:p>
          <a:p>
            <a:pPr marL="457200" indent="-457200">
              <a:buFontTx/>
              <a:buChar char="-"/>
            </a:pP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cs-CZ" dirty="0"/>
              <a:t>DÍLČÍ TÝMY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62786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3122" y="804259"/>
            <a:ext cx="16506678" cy="656590"/>
          </a:xfrm>
        </p:spPr>
        <p:txBody>
          <a:bodyPr/>
          <a:lstStyle/>
          <a:p>
            <a:r>
              <a:rPr lang="fr-FR" dirty="0" smtClean="0"/>
              <a:t>KOMPENDIUM (</a:t>
            </a:r>
            <a:r>
              <a:rPr lang="cs-CZ" dirty="0"/>
              <a:t>Referenční rámec pro znakové </a:t>
            </a:r>
            <a:r>
              <a:rPr lang="cs-CZ" dirty="0" smtClean="0"/>
              <a:t>jazyky)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09601" y="2476501"/>
            <a:ext cx="14096999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dirty="0" smtClean="0"/>
              <a:t>fáze vznikajícího Kompendia </a:t>
            </a:r>
          </a:p>
          <a:p>
            <a:pPr lvl="1"/>
            <a:r>
              <a:rPr lang="cs-CZ" sz="3200" dirty="0"/>
              <a:t>	</a:t>
            </a:r>
            <a:r>
              <a:rPr lang="cs-CZ" sz="3200" dirty="0" smtClean="0"/>
              <a:t>		(nyní RRZJ = Referenční rámec pro znakové jazyky)</a:t>
            </a:r>
          </a:p>
          <a:p>
            <a:pPr marL="457200" indent="-457200">
              <a:buFontTx/>
              <a:buChar char="-"/>
            </a:pPr>
            <a:endParaRPr lang="cs-CZ" sz="3200" dirty="0" smtClean="0"/>
          </a:p>
          <a:p>
            <a:pPr marL="457200" indent="-457200"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řipomínkování, hledání řešení 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-&gt; ustálení konečné struktury (koncepční řešení, styl práce)</a:t>
            </a:r>
          </a:p>
          <a:p>
            <a:endParaRPr lang="cs-CZ" sz="3200" dirty="0" smtClean="0"/>
          </a:p>
          <a:p>
            <a:pPr marL="457200" indent="-457200">
              <a:buFontTx/>
              <a:buChar char="-"/>
            </a:pPr>
            <a:r>
              <a:rPr lang="cs-CZ" sz="3200" dirty="0"/>
              <a:t>v</a:t>
            </a:r>
            <a:r>
              <a:rPr lang="cs-CZ" sz="3200" dirty="0" smtClean="0"/>
              <a:t>znik Kompendia (RRZJ I-III)</a:t>
            </a:r>
          </a:p>
          <a:p>
            <a:endParaRPr lang="cs-CZ" sz="3200" dirty="0" smtClean="0"/>
          </a:p>
          <a:p>
            <a:pPr marL="457200" indent="-457200">
              <a:buFontTx/>
              <a:buChar char="-"/>
            </a:pPr>
            <a:r>
              <a:rPr lang="cs-CZ" sz="3200" dirty="0"/>
              <a:t>P</a:t>
            </a:r>
            <a:r>
              <a:rPr lang="cs-CZ" sz="3200" dirty="0" smtClean="0"/>
              <a:t>opisy A1–B2 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(struktura, obsah Popisů)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6880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12518</TotalTime>
  <Words>688</Words>
  <Application>Microsoft Macintosh PowerPoint</Application>
  <PresentationFormat>Personnalisé</PresentationFormat>
  <Paragraphs>150</Paragraphs>
  <Slides>16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</vt:vector>
  </HeadingPairs>
  <TitlesOfParts>
    <vt:vector size="18" baseType="lpstr">
      <vt:lpstr>GENARAL LAYOUTS</vt:lpstr>
      <vt:lpstr>1_GENARAL LAYOUTS</vt:lpstr>
      <vt:lpstr>Présentation PowerPoint</vt:lpstr>
      <vt:lpstr>Présentation PowerPoint</vt:lpstr>
      <vt:lpstr>STRUKTURA PREZENTACE</vt:lpstr>
      <vt:lpstr>Cíl a zaměření projektu APIV A</vt:lpstr>
      <vt:lpstr>Přehled klíčových aktivit projektu</vt:lpstr>
      <vt:lpstr>KA 03 Příprava programů DVPP</vt:lpstr>
      <vt:lpstr>KA 05 Vytvoření referenčního rámce pro český znakový jazyk</vt:lpstr>
      <vt:lpstr>DÍLČÍ TÝMY</vt:lpstr>
      <vt:lpstr>KOMPENDIUM (Referenční rámec pro znakové jazyky)</vt:lpstr>
      <vt:lpstr>MODELOVÁNÍ DESKRIPTORŮ</vt:lpstr>
      <vt:lpstr>MODELOVÁNÍ DESKRIPTORŮ</vt:lpstr>
      <vt:lpstr>VZOREC (PŘÍKLAD)</vt:lpstr>
      <vt:lpstr>SROVNÁNÍ S ÚROVNÍ A2 (CVIČENÍ, DISKUZE)</vt:lpstr>
      <vt:lpstr>DISKUZE</vt:lpstr>
      <vt:lpstr>Présentation PowerPoint</vt:lpstr>
      <vt:lpstr>Présentation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Marie</cp:lastModifiedBy>
  <cp:revision>1264</cp:revision>
  <cp:lastPrinted>2018-08-27T08:50:25Z</cp:lastPrinted>
  <dcterms:created xsi:type="dcterms:W3CDTF">2015-01-20T11:47:48Z</dcterms:created>
  <dcterms:modified xsi:type="dcterms:W3CDTF">2020-11-23T09:20:16Z</dcterms:modified>
</cp:coreProperties>
</file>