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20" r:id="rId11"/>
    <p:sldId id="315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7" r:id="rId32"/>
    <p:sldId id="336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2" d="100"/>
          <a:sy n="102" d="100"/>
        </p:scale>
        <p:origin x="162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7F2FBD83-E21E-6101-6E05-E32BBEEE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691891B5-01C2-55E3-6E58-7DA74F68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729DAB2F-BB86-AEBD-F066-CA40D36F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8F1DA08F-4DDF-DC33-A6A3-204C323F7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4ED3420A-FCC6-9350-FDFF-9AE36862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F9FE50FD-FA19-7D86-48C6-4D621348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778D346B-56F9-87E3-0D59-C02C3BDE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901B7779-D814-E53E-F8E4-86370E45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8D394D6A-EE13-38D0-E7D2-D13B080E6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D1DE9995-B587-FD69-0317-0EA4AAAF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9FD1A75D-D17B-B78A-69A6-5B0F41B50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95AE3A2B-D1D4-3228-4175-9FF870DC255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F4884C6B-E6AD-3796-3DB1-170B700A421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06271FE2-771A-B587-9E9C-2935A3192D0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020EEFA-48A0-41B5-9B08-FD780CA116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A2F1608F-0CF3-BECF-DDB0-AD37642D15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659C0680-2D51-DA33-D277-82DD097576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CDAD1B-673F-5E43-99FD-54D30B56A4D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8974BD94-E2C9-2F58-9636-0C3951AC57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9D93A5-B165-084A-9839-10E68CF7A0C1}" type="slidenum">
              <a:rPr lang="de-CH" altLang="de-CZ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11E31BAC-50B5-C571-8D59-C51174473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F6AFC55-4116-4258-DAEE-3201F4DF0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4D0AA-27F3-CDB4-026A-AE7B6FD0A7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D8150-3E39-4BED-48D0-1E71BAE357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BD70F-D294-A17F-7C1B-66F9D09B45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0567-54DD-CD42-96BF-57D3EDABE749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4475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9000C-FB91-A28A-507D-215AE9B99A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84C9B-AE7B-8D2F-AD64-DCFA44BA43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DD7EF-5739-6B9E-91CF-5E80FEDFA7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1177D-EAF1-F040-86FC-B92A6A46401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4419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4F275-D3FE-E6D1-E308-43E17040A3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1FD80-6A3D-1188-0125-CF41C279584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DA246-7E59-D9DF-1FFB-994682B097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A9AC-F720-1347-9DAC-75893F3C426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3909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2B70B9-4945-6D5D-5E89-C5C9143D2D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7E40E3-468F-EB0D-5F7B-9A75944CA7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3AB6A-6C15-2CE0-74F0-3635A592284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0A68-3ADA-C243-9C3B-32CB5631C53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4505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EC7105-AD71-9C18-E267-FD34EF76E4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2DF2A-33B8-89D0-5E6F-37852BE620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F2CD5-6577-8E6E-7416-1E664FC040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196E-5100-E44D-BE26-56564A40FE5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02030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7794E3-B720-05D0-21F6-116EA8DB71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D8FFF-713C-ACDB-774E-CCC606DE49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F372D-200E-C5DE-AE31-20B29A1648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A56E-D348-9349-AC6C-E00847B8BDB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610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5B3CF8-13D7-6C5A-BC92-1729EB9C66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3DB0D7-F03C-74C8-EBDB-AAD996BC3C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E060D63-C3D4-981A-76CB-D408A69BAF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6768-70CB-0A48-80DD-50351158032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36423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93B43FF-8EFB-26A0-23AE-A3D8A307FF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E780490-009B-FE41-16C3-66DE65D241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8C18183-C22D-3F55-1D83-8A81C57526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2CE8-AE26-A94B-ABC8-3DD1F6CC7A5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6262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2BA45B-F410-A56E-47DF-20532CEBAD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F71A8-76A2-1987-D6F3-4AA02F4A96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CC7B2-B8A6-B8DA-1FF9-CCB9148D70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DB59-F5BC-3D4F-AC68-04C2C236A15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20523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C2FA960-994E-7565-4BDC-92F1BA0B49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A80BA3-0E51-50DF-4497-3ED0BD18490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607D5D-75EE-62CB-016F-3B74CAD25BE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1461-CEFE-3D44-A78F-9D41BCA50F5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73990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006DED-1301-60B2-1319-8752526D62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9D7092-4B86-AA56-702A-E553F77E02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FF4AEB-31DF-4466-06E9-3E3B98977E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7E3B-116D-6F42-8766-AF2B832A672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494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396612-5B2F-78DE-6C31-B858355A3E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D55913-EE6B-5E86-8C65-25FE3C649B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648382-09B1-56F9-61DF-B19346F564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1905-9C24-D64C-B229-BFCD9369542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631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4A1E499-ADE6-9E8A-CFF6-E04B8464F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8CD2F0-D40F-F53F-E9A8-D484EAB7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2CEEFF5-5379-7C65-9494-72CE3BAB17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65FD84-F785-B07D-C838-BA3592DAE05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46B3A9-E74A-1109-8CB9-3AD4BD93DA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9F6B80-CA7F-4D49-95EF-FC5F3C61723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FBF6912-8C79-534B-77E2-72A7DDD32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CZ">
                <a:latin typeface="Times New Roman" panose="02020603050405020304" pitchFamily="18" charset="0"/>
              </a:rPr>
              <a:t>Lexikologie a slovotvorba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9222345-A13A-731D-EF3E-0AD8A6D9D2C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>
            <a:extLst>
              <a:ext uri="{FF2B5EF4-FFF2-40B4-BE49-F238E27FC236}">
                <a16:creationId xmlns:a16="http://schemas.microsoft.com/office/drawing/2014/main" id="{3CC23918-C627-F52B-6E21-D8180D9D27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Srov. </a:t>
            </a:r>
            <a:r>
              <a:rPr lang="ru-RU" altLang="de-CZ" sz="2800" i="1">
                <a:latin typeface="Times New Roman" panose="02020603050405020304" pitchFamily="18" charset="0"/>
              </a:rPr>
              <a:t>вкусный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chutný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cs-CZ" altLang="ja-JP" sz="2800" i="1">
                <a:latin typeface="Times New Roman" panose="02020603050405020304" pitchFamily="18" charset="0"/>
              </a:rPr>
              <a:t>chuťový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ru-RU" altLang="ja-JP" sz="2800">
                <a:latin typeface="Times New Roman" panose="02020603050405020304" pitchFamily="18" charset="0"/>
              </a:rPr>
              <a:t>вкусовой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cs-CZ" altLang="ja-JP" sz="2800">
                <a:latin typeface="Times New Roman" panose="02020603050405020304" pitchFamily="18" charset="0"/>
              </a:rPr>
              <a:t>přitom ale </a:t>
            </a:r>
            <a:r>
              <a:rPr lang="cs-CZ" altLang="ja-JP" sz="2800" i="1">
                <a:latin typeface="Times New Roman" panose="02020603050405020304" pitchFamily="18" charset="0"/>
              </a:rPr>
              <a:t>chuťové orgány</a:t>
            </a:r>
            <a:r>
              <a:rPr lang="cs-CZ" altLang="ja-JP" sz="2800">
                <a:latin typeface="Times New Roman" panose="02020603050405020304" pitchFamily="18" charset="0"/>
              </a:rPr>
              <a:t> podle Česko-ruského slovníku </a:t>
            </a:r>
            <a:r>
              <a:rPr lang="ru-RU" altLang="ja-JP" sz="2800" i="1">
                <a:latin typeface="Times New Roman" panose="02020603050405020304" pitchFamily="18" charset="0"/>
              </a:rPr>
              <a:t>органы вкуса</a:t>
            </a:r>
            <a:endParaRPr lang="cs-CZ" altLang="ja-JP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§624 sufix -</a:t>
            </a:r>
            <a:r>
              <a:rPr lang="ru-RU" altLang="de-CZ" sz="2800" i="1">
                <a:latin typeface="Times New Roman" panose="02020603050405020304" pitchFamily="18" charset="0"/>
              </a:rPr>
              <a:t>ан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«Прилагательные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ан</a:t>
            </a:r>
            <a:r>
              <a:rPr lang="ru-RU" altLang="de-CZ" sz="2800">
                <a:latin typeface="Times New Roman" panose="02020603050405020304" pitchFamily="18" charset="0"/>
              </a:rPr>
              <a:t>-, 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ян</a:t>
            </a:r>
            <a:r>
              <a:rPr lang="ru-RU" altLang="de-CZ" sz="2800">
                <a:latin typeface="Times New Roman" panose="02020603050405020304" pitchFamily="18" charset="0"/>
              </a:rPr>
              <a:t>-, имеют общее значение "относящийся к тому, что названо мотивирующим словом", обычно конкретизирующееся в следующих значениях: "сделанный из того,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кожаный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глиняный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костяной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земляной</a:t>
            </a:r>
            <a:r>
              <a:rPr lang="ru-RU" altLang="de-CZ" sz="2800">
                <a:latin typeface="Times New Roman" panose="02020603050405020304" pitchFamily="18" charset="0"/>
              </a:rPr>
              <a:t>; это знач. преобладает); "состоящий из того или содержащий то,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масляный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ледяной</a:t>
            </a:r>
            <a:r>
              <a:rPr lang="ru-RU" altLang="de-CZ" sz="2800">
                <a:latin typeface="Times New Roman" panose="02020603050405020304" pitchFamily="18" charset="0"/>
              </a:rPr>
              <a:t>); "предназначенный для помещения того,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платяной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платяной шкаф </a:t>
            </a:r>
            <a:r>
              <a:rPr lang="cs-CZ" altLang="de-CZ" sz="2800">
                <a:latin typeface="Times New Roman" panose="02020603050405020304" pitchFamily="18" charset="0"/>
              </a:rPr>
              <a:t>,šatník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); "работающий на том,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нефтяной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торфяной</a:t>
            </a:r>
            <a:r>
              <a:rPr lang="ru-RU" altLang="de-CZ" sz="2800">
                <a:latin typeface="Times New Roman" panose="02020603050405020304" pitchFamily="18" charset="0"/>
              </a:rPr>
              <a:t>). Мотивирующие существительные - немотивированные, называющие неодушевленные предметы, вещества, материалы; (…).»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>
            <a:extLst>
              <a:ext uri="{FF2B5EF4-FFF2-40B4-BE49-F238E27FC236}">
                <a16:creationId xmlns:a16="http://schemas.microsoft.com/office/drawing/2014/main" id="{9A2884B4-49FF-2DBB-F978-CFF845A2DA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Poměry mezi ruštinou a češtinou mohou být asymetrické, srov. adjektivum </a:t>
            </a:r>
            <a:r>
              <a:rPr lang="ru-RU" altLang="de-CZ" sz="2800" i="1">
                <a:latin typeface="Times New Roman" panose="02020603050405020304" pitchFamily="18" charset="0"/>
              </a:rPr>
              <a:t>водяной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které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VRČS překládá jako ,vodní, vodový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: </a:t>
            </a:r>
            <a:r>
              <a:rPr lang="ru-RU" altLang="ja-JP" sz="2800" i="1">
                <a:latin typeface="Times New Roman" panose="02020603050405020304" pitchFamily="18" charset="0"/>
              </a:rPr>
              <a:t>водяная мельница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vodní mlýn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водяные глаза</a:t>
            </a:r>
            <a:r>
              <a:rPr lang="ru-RU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vodové oči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§626 sufix -</a:t>
            </a:r>
            <a:r>
              <a:rPr lang="ru-RU" altLang="de-CZ" sz="2800" i="1">
                <a:latin typeface="Times New Roman" panose="02020603050405020304" pitchFamily="18" charset="0"/>
              </a:rPr>
              <a:t>абельн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«знач. "дающий то или пригодный для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комфортабельный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рентабельный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коммуникация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(общение) - </a:t>
            </a:r>
            <a:r>
              <a:rPr lang="ru-RU" altLang="de-CZ" sz="2800" i="1">
                <a:latin typeface="Times New Roman" panose="02020603050405020304" pitchFamily="18" charset="0"/>
              </a:rPr>
              <a:t>коммуникабельный</a:t>
            </a:r>
            <a:r>
              <a:rPr lang="ru-RU" altLang="de-CZ" sz="2800">
                <a:latin typeface="Times New Roman" panose="02020603050405020304" pitchFamily="18" charset="0"/>
              </a:rPr>
              <a:t> (книжн.). Продуктивность типа обнаруживается в разг., в частности профессиональной, речи: </a:t>
            </a:r>
            <a:r>
              <a:rPr lang="ru-RU" altLang="de-CZ" sz="2800" i="1">
                <a:latin typeface="Times New Roman" panose="02020603050405020304" pitchFamily="18" charset="0"/>
              </a:rPr>
              <a:t>диссертабельный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 (в речи научных работников); </a:t>
            </a:r>
            <a:r>
              <a:rPr lang="ru-RU" altLang="de-CZ" sz="2800" i="1">
                <a:latin typeface="Times New Roman" panose="02020603050405020304" pitchFamily="18" charset="0"/>
              </a:rPr>
              <a:t>контактабельные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люди</a:t>
            </a:r>
            <a:r>
              <a:rPr lang="ru-RU" altLang="de-CZ" sz="2800">
                <a:latin typeface="Times New Roman" panose="02020603050405020304" pitchFamily="18" charset="0"/>
              </a:rPr>
              <a:t> (газ.), </a:t>
            </a:r>
            <a:r>
              <a:rPr lang="ru-RU" altLang="de-CZ" sz="2800" i="1">
                <a:latin typeface="Times New Roman" panose="02020603050405020304" pitchFamily="18" charset="0"/>
              </a:rPr>
              <a:t>диспутабельный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вопрос</a:t>
            </a:r>
            <a:r>
              <a:rPr lang="ru-RU" altLang="de-CZ" sz="2800">
                <a:latin typeface="Times New Roman" panose="02020603050405020304" pitchFamily="18" charset="0"/>
              </a:rPr>
              <a:t> (устн. речь).»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>
            <a:extLst>
              <a:ext uri="{FF2B5EF4-FFF2-40B4-BE49-F238E27FC236}">
                <a16:creationId xmlns:a16="http://schemas.microsoft.com/office/drawing/2014/main" id="{B422FEF1-A337-F3F1-42C2-259BB578E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§627 sufix -</a:t>
            </a:r>
            <a:r>
              <a:rPr lang="de-DE" altLang="de-CZ" sz="2800" i="1">
                <a:latin typeface="Times New Roman" panose="02020603050405020304" pitchFamily="18" charset="0"/>
              </a:rPr>
              <a:t>ированн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«знач. "наделенный, обладающий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купе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купированный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состоящий из купе (о вагоне поезда)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квалификация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квалифицированный</a:t>
            </a:r>
            <a:r>
              <a:rPr lang="ru-RU" altLang="de-CZ" sz="2800">
                <a:latin typeface="Times New Roman" panose="02020603050405020304" pitchFamily="18" charset="0"/>
              </a:rPr>
              <a:t> (прил.), </a:t>
            </a:r>
            <a:r>
              <a:rPr lang="ru-RU" altLang="de-CZ" sz="2800" i="1">
                <a:latin typeface="Times New Roman" panose="02020603050405020304" pitchFamily="18" charset="0"/>
              </a:rPr>
              <a:t>привилегия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привилегированный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экзальтация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экзальтированный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эрудиция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эрудированный</a:t>
            </a:r>
            <a:r>
              <a:rPr lang="ru-RU" altLang="de-CZ" sz="2800">
                <a:latin typeface="Times New Roman" panose="02020603050405020304" pitchFamily="18" charset="0"/>
              </a:rPr>
              <a:t>. Такие прилагательные подобны по структуре страдат. причастиям прош. вр. глаголов на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ировать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«означают "относящийся к тому или свойственный тому, что названо мотивирующим словом". Мотивирующие - преимущественно неодушевленные существительные с конкретным значением: </a:t>
            </a:r>
            <a:r>
              <a:rPr lang="ru-RU" altLang="de-CZ" sz="2800" i="1">
                <a:latin typeface="Times New Roman" panose="02020603050405020304" pitchFamily="18" charset="0"/>
              </a:rPr>
              <a:t>классовый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тундровый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полевой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апельсиновый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вишнёвый</a:t>
            </a:r>
            <a:r>
              <a:rPr lang="ru-RU" altLang="de-CZ" sz="2800">
                <a:latin typeface="Times New Roman" panose="02020603050405020304" pitchFamily="18" charset="0"/>
              </a:rPr>
              <a:t>. Прилагательные, мотивированные названиями животных, обозначают принадлежность породе, виду животных: </a:t>
            </a:r>
            <a:r>
              <a:rPr lang="ru-RU" altLang="de-CZ" sz="2800" i="1">
                <a:latin typeface="Times New Roman" panose="02020603050405020304" pitchFamily="18" charset="0"/>
              </a:rPr>
              <a:t>слоновый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тигровый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бобровый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китовый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nhaltsplatzhalter 2">
            <a:extLst>
              <a:ext uri="{FF2B5EF4-FFF2-40B4-BE49-F238E27FC236}">
                <a16:creationId xmlns:a16="http://schemas.microsoft.com/office/drawing/2014/main" id="{5159434D-BE07-7C71-E322-A70411843F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такие образования употребительны в естественнонаучной терминологии: </a:t>
            </a:r>
            <a:r>
              <a:rPr lang="ru-RU" altLang="de-CZ" sz="2800" i="1">
                <a:latin typeface="Times New Roman" panose="02020603050405020304" pitchFamily="18" charset="0"/>
              </a:rPr>
              <a:t>сельдевые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карповые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рыбы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sleďovité a kaprovité ryby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/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§630 sufix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«Прилагательные с суффиксом, представленным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еск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ическ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овск</a:t>
            </a:r>
            <a:r>
              <a:rPr lang="ru-RU" altLang="de-CZ" sz="2800">
                <a:latin typeface="Times New Roman" panose="02020603050405020304" pitchFamily="18" charset="0"/>
              </a:rPr>
              <a:t>- и рядом других морфов, оканчивающихся на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-, имеют общее значение "относящийся к тому или свойственный тому,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отцовский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преподавательский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морской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университетский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арифметический</a:t>
            </a:r>
            <a:r>
              <a:rPr lang="ru-RU" altLang="de-CZ" sz="2800">
                <a:latin typeface="Times New Roman" panose="02020603050405020304" pitchFamily="18" charset="0"/>
              </a:rPr>
              <a:t>. Тип высокопродуктивен; мотивирующие существительные - нарицательные со знач. лица и неодушевленного предмета, этнические наименования, а также собственные личные имена и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фамилии, однословные названия партий, обществ, организаций, учреждений, газет.»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28CE8F97-BFD4-6AFC-F8C3-45554ADD6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432925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«Прилагательные, мотивированные словами со знач. лица, способны выражать ряд значений - от принадлежности конкретному лицу до свойственности кругу лиц (</a:t>
            </a:r>
            <a:r>
              <a:rPr lang="ru-RU" altLang="de-CZ" sz="2800" i="1">
                <a:latin typeface="Times New Roman" panose="02020603050405020304" pitchFamily="18" charset="0"/>
              </a:rPr>
              <a:t>отцовский</a:t>
            </a:r>
            <a:r>
              <a:rPr lang="ru-RU" altLang="de-CZ" sz="2800">
                <a:latin typeface="Times New Roman" panose="02020603050405020304" pitchFamily="18" charset="0"/>
              </a:rPr>
              <a:t>) или принадлежности к идеологическому направлению, течению, связанному с данным лицом (</a:t>
            </a:r>
            <a:r>
              <a:rPr lang="ru-RU" altLang="de-CZ" sz="2800" i="1">
                <a:latin typeface="Times New Roman" panose="02020603050405020304" pitchFamily="18" charset="0"/>
              </a:rPr>
              <a:t>ленинский</a:t>
            </a:r>
            <a:r>
              <a:rPr lang="ru-RU" altLang="de-CZ" sz="2800">
                <a:latin typeface="Times New Roman" panose="02020603050405020304" pitchFamily="18" charset="0"/>
              </a:rPr>
              <a:t>). Ср. значения прилагательных этого типа в сочетаниях </a:t>
            </a:r>
            <a:r>
              <a:rPr lang="ru-RU" altLang="de-CZ" sz="2800" i="1">
                <a:latin typeface="Times New Roman" panose="02020603050405020304" pitchFamily="18" charset="0"/>
              </a:rPr>
              <a:t>надеть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отцовский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пиджак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,obléknout otcovo sako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и </a:t>
            </a:r>
            <a:r>
              <a:rPr lang="ru-RU" altLang="ja-JP" sz="2800" i="1">
                <a:latin typeface="Times New Roman" panose="02020603050405020304" pitchFamily="18" charset="0"/>
              </a:rPr>
              <a:t>испытывать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отцовские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чувства</a:t>
            </a:r>
            <a:r>
              <a:rPr lang="cs-CZ" altLang="ja-JP" sz="2800">
                <a:latin typeface="Times New Roman" panose="02020603050405020304" pitchFamily="18" charset="0"/>
              </a:rPr>
              <a:t> ,mít otcovské city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ленинский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кабинет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Кремле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ленинский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курс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партии</a:t>
            </a:r>
            <a:r>
              <a:rPr lang="ru-RU" altLang="ja-JP" sz="2800">
                <a:latin typeface="Times New Roman" panose="02020603050405020304" pitchFamily="18" charset="0"/>
              </a:rPr>
              <a:t>. Поэтому с семантической точки зрения такие прилагательные одновременно мотивируются не только существительными со знач. лица, но и соотносительными существительными, называющими свойство, профессию, род деятельности, общественное и идеологическое течение: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>
            <a:extLst>
              <a:ext uri="{FF2B5EF4-FFF2-40B4-BE49-F238E27FC236}">
                <a16:creationId xmlns:a16="http://schemas.microsoft.com/office/drawing/2014/main" id="{46FFE3F1-708F-7509-38A8-DD3717131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6246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геологический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геолог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геология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материалистический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материалист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материализм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ленинский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Ленин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ленинизм</a:t>
            </a:r>
            <a:r>
              <a:rPr lang="ru-RU" altLang="de-CZ" sz="2800">
                <a:latin typeface="Times New Roman" panose="02020603050405020304" pitchFamily="18" charset="0"/>
              </a:rPr>
              <a:t>). Прилагательные, мотивированные названиями жителей стран, семантически мотивируются также названиями самих стран, а мотивированные названиями стран - также и названиями их жителей: а) </a:t>
            </a:r>
            <a:r>
              <a:rPr lang="ru-RU" altLang="de-CZ" sz="2800" i="1">
                <a:latin typeface="Times New Roman" panose="02020603050405020304" pitchFamily="18" charset="0"/>
              </a:rPr>
              <a:t>узбекский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узбеки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Узбекистан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французский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французы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Франция</a:t>
            </a:r>
            <a:r>
              <a:rPr lang="ru-RU" altLang="de-CZ" sz="2800">
                <a:latin typeface="Times New Roman" panose="02020603050405020304" pitchFamily="18" charset="0"/>
              </a:rPr>
              <a:t>); б) </a:t>
            </a:r>
            <a:r>
              <a:rPr lang="ru-RU" altLang="de-CZ" sz="2800" i="1">
                <a:latin typeface="Times New Roman" panose="02020603050405020304" pitchFamily="18" charset="0"/>
              </a:rPr>
              <a:t>иранский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Иран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иранцы</a:t>
            </a:r>
            <a:r>
              <a:rPr lang="ru-RU" altLang="de-CZ" sz="2800">
                <a:latin typeface="Times New Roman" panose="02020603050405020304" pitchFamily="18" charset="0"/>
              </a:rPr>
              <a:t>).»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V řadě případů zde ovšem je konkurence, srov. </a:t>
            </a:r>
            <a:r>
              <a:rPr lang="ru-RU" altLang="de-CZ" sz="2800" i="1">
                <a:latin typeface="Times New Roman" panose="02020603050405020304" pitchFamily="18" charset="0"/>
              </a:rPr>
              <a:t>финский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финляндский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někdy tomu asi napomáhá i politický vývoj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узбекский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узбекистанский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казахский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казахстанский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 §638 sufix -</a:t>
            </a:r>
            <a:r>
              <a:rPr lang="de-DE" altLang="de-CZ" sz="2800" i="1">
                <a:latin typeface="Times New Roman" panose="02020603050405020304" pitchFamily="18" charset="0"/>
              </a:rPr>
              <a:t>ат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"характеризующийся внешним признаком, названным мотивирующим словом". Мотивирующие существительные - преимущественно со знач. части тела или какого-либо отличительного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3BB391D9-179A-00DF-890E-0902002AEA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577388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телесного признака: </a:t>
            </a:r>
            <a:r>
              <a:rPr lang="ru-RU" altLang="de-CZ" sz="2800" i="1">
                <a:latin typeface="Times New Roman" panose="02020603050405020304" pitchFamily="18" charset="0"/>
              </a:rPr>
              <a:t>зубатый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усатый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бородатый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рогатый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горбатый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волосатый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 обособлены </a:t>
            </a:r>
            <a:r>
              <a:rPr lang="ru-RU" altLang="de-CZ" sz="2800" i="1">
                <a:latin typeface="Times New Roman" panose="02020603050405020304" pitchFamily="18" charset="0"/>
              </a:rPr>
              <a:t>женатый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внучатый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z třetího kolena (</a:t>
            </a:r>
            <a:r>
              <a:rPr lang="ru-RU" altLang="de-CZ" sz="2800" i="1">
                <a:latin typeface="Times New Roman" panose="02020603050405020304" pitchFamily="18" charset="0"/>
              </a:rPr>
              <a:t>внучатый племянник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sestřin nebo bratrův vnuk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= </a:t>
            </a:r>
            <a:r>
              <a:rPr lang="cs-CZ" altLang="ja-JP" sz="2800" i="1">
                <a:latin typeface="Times New Roman" panose="02020603050405020304" pitchFamily="18" charset="0"/>
              </a:rPr>
              <a:t>prasynovec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Podobné, ale expresivnější a/nebo vyjadřující větší intenzitu příznaku jsou sufixy -</a:t>
            </a:r>
            <a:r>
              <a:rPr lang="ru-RU" altLang="de-CZ" sz="2800" i="1">
                <a:latin typeface="Times New Roman" panose="02020603050405020304" pitchFamily="18" charset="0"/>
              </a:rPr>
              <a:t>аст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ru-RU" altLang="de-CZ" sz="2800" i="1">
                <a:latin typeface="Times New Roman" panose="02020603050405020304" pitchFamily="18" charset="0"/>
              </a:rPr>
              <a:t>чат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лобастый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зубастый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коленчатый</a:t>
            </a:r>
            <a:r>
              <a:rPr lang="de-CH" altLang="de-CZ" sz="2800">
                <a:latin typeface="Times New Roman" panose="02020603050405020304" pitchFamily="18" charset="0"/>
              </a:rPr>
              <a:t> ,kolénkatý, kolénkovitý,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бугорчатый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cs-CZ" altLang="de-CZ" sz="2800">
                <a:latin typeface="Times New Roman" panose="02020603050405020304" pitchFamily="18" charset="0"/>
              </a:rPr>
              <a:t>,pahorkatý, hrbolatý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§640 sufix -</a:t>
            </a:r>
            <a:r>
              <a:rPr lang="de-DE" altLang="de-CZ" sz="2800" i="1">
                <a:latin typeface="Times New Roman" panose="02020603050405020304" pitchFamily="18" charset="0"/>
              </a:rPr>
              <a:t>оват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еват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имеют общее значение "характеризующийся отношением к тому, что названо мотивирующим словом". Они делятся на два семантических подтипа: 1) "имеющий свойства того, что названо мотивирующим словом» </a:t>
            </a:r>
            <a:r>
              <a:rPr lang="ru-RU" altLang="de-CZ" sz="2800" i="1">
                <a:latin typeface="Times New Roman" panose="02020603050405020304" pitchFamily="18" charset="0"/>
              </a:rPr>
              <a:t>молодцеватый</a:t>
            </a:r>
            <a:r>
              <a:rPr lang="cs-CZ" altLang="de-CZ" sz="2800">
                <a:latin typeface="Times New Roman" panose="02020603050405020304" pitchFamily="18" charset="0"/>
              </a:rPr>
              <a:t> ,udatný, junácký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плутоватый</a:t>
            </a:r>
            <a:r>
              <a:rPr lang="cs-CZ" altLang="de-CZ" sz="2800">
                <a:latin typeface="Times New Roman" panose="02020603050405020304" pitchFamily="18" charset="0"/>
              </a:rPr>
              <a:t> ,mazaný, podfukářský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дубоватый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,těžkopádný, přihlouplý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;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nhaltsplatzhalter 2">
            <a:extLst>
              <a:ext uri="{FF2B5EF4-FFF2-40B4-BE49-F238E27FC236}">
                <a16:creationId xmlns:a16="http://schemas.microsoft.com/office/drawing/2014/main" id="{81FEF2AE-A6EA-4ACD-0E08-14877EE53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504362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2) "обладающий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кудреватый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,kudrnatý, vyumělkovaný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суковатый</a:t>
            </a:r>
            <a:r>
              <a:rPr lang="cs-CZ" altLang="de-CZ" sz="2800">
                <a:latin typeface="Times New Roman" panose="02020603050405020304" pitchFamily="18" charset="0"/>
              </a:rPr>
              <a:t> ,sukovatý, sukovitý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иногда с оттенком "содержащий в качестве составной части то,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стекловатый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,sklovitý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пылеватый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,prašný (o půdě), práškovitý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игловатый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pichlavý, ostrý (o trávě)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 обособлено </a:t>
            </a:r>
            <a:r>
              <a:rPr lang="ru-RU" altLang="de-CZ" sz="2800" i="1">
                <a:latin typeface="Times New Roman" panose="02020603050405020304" pitchFamily="18" charset="0"/>
              </a:rPr>
              <a:t>виноватый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§641 sufix -</a:t>
            </a:r>
            <a:r>
              <a:rPr lang="de-DE" altLang="de-CZ" sz="2800" i="1">
                <a:latin typeface="Times New Roman" panose="02020603050405020304" pitchFamily="18" charset="0"/>
              </a:rPr>
              <a:t>ов</a:t>
            </a:r>
            <a:r>
              <a:rPr lang="ru-RU" altLang="de-CZ" sz="2800" i="1">
                <a:latin typeface="Times New Roman" panose="02020603050405020304" pitchFamily="18" charset="0"/>
              </a:rPr>
              <a:t>и</a:t>
            </a:r>
            <a:r>
              <a:rPr lang="de-DE" altLang="de-CZ" sz="2800" i="1">
                <a:latin typeface="Times New Roman" panose="02020603050405020304" pitchFamily="18" charset="0"/>
              </a:rPr>
              <a:t>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евит</a:t>
            </a:r>
            <a:r>
              <a:rPr lang="ru-RU" altLang="de-CZ" sz="2800">
                <a:latin typeface="Times New Roman" panose="02020603050405020304" pitchFamily="18" charset="0"/>
              </a:rPr>
              <a:t>-, имеют то же общее значение, что и в предыдущем типе. Это значение конкретизируется в частных значениях: а) "обладающий в большой степени тем, что названо мотивирующим словом" (эта конкретизация преобладает): </a:t>
            </a:r>
            <a:r>
              <a:rPr lang="ru-RU" altLang="de-CZ" sz="2800" i="1">
                <a:latin typeface="Times New Roman" panose="02020603050405020304" pitchFamily="18" charset="0"/>
              </a:rPr>
              <a:t>даровитый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nadaný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плодовитый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plodný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ядовитый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jedovatý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мозговитый</a:t>
            </a:r>
            <a:r>
              <a:rPr lang="ru-RU" altLang="ja-JP" sz="2800">
                <a:latin typeface="Times New Roman" panose="02020603050405020304" pitchFamily="18" charset="0"/>
              </a:rPr>
              <a:t> (прост.)</a:t>
            </a:r>
            <a:r>
              <a:rPr lang="cs-CZ" altLang="ja-JP" sz="2800">
                <a:latin typeface="Times New Roman" panose="02020603050405020304" pitchFamily="18" charset="0"/>
              </a:rPr>
              <a:t> ,chytrý, rozumný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; </a:t>
            </a:r>
            <a:endParaRPr lang="ru-RU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D69282DD-ADFB-6FE5-25F4-C50E4184F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361488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б) "обладающий свойствами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мастеровитый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,достигший высокого мастерства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в) "склонный в большой степени к тому,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деловитый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činorodý, podnikavý, iniciativní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de-DE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домовитый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pečlivý, starostlivý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 Ударение на втором слоге суффикса. Тип проявляет некоторую продуктивность в разг. и художественной речи.»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§642 sufix -</a:t>
            </a:r>
            <a:r>
              <a:rPr lang="ru-RU" altLang="de-CZ" sz="2800" i="1">
                <a:latin typeface="Times New Roman" panose="02020603050405020304" pitchFamily="18" charset="0"/>
              </a:rPr>
              <a:t>ис</a:t>
            </a:r>
            <a:r>
              <a:rPr lang="de-DE" altLang="de-CZ" sz="2800" i="1">
                <a:latin typeface="Times New Roman" panose="02020603050405020304" pitchFamily="18" charset="0"/>
              </a:rPr>
              <a:t>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«общее значение "характеризующийся отношением к тому, что названо мотивирующим словом", с двумя семантическими подтипами. 1) "Обладающий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льдистый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pokrytý ledem, ledový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тенистый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stinný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иногда с оттенком "содержащий в качестве составной части то, что названо этим словом" (часто в химических терминах): </a:t>
            </a:r>
            <a:r>
              <a:rPr lang="ru-RU" altLang="ja-JP" sz="2800" i="1">
                <a:latin typeface="Times New Roman" panose="02020603050405020304" pitchFamily="18" charset="0"/>
              </a:rPr>
              <a:t>сахаристый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sladký jako cukr, cukernatý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Inhaltsplatzhalter 2">
            <a:extLst>
              <a:ext uri="{FF2B5EF4-FFF2-40B4-BE49-F238E27FC236}">
                <a16:creationId xmlns:a16="http://schemas.microsoft.com/office/drawing/2014/main" id="{38528D3B-773E-D2A4-E512-7C81DD7368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361488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серебристый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stříbřitý, stříbrnatý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йодистый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,jódový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Нередко к этому значению присоединяется дополнительная количественная оценка ("обладающий большим количеством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болотистый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bažinatý; bahnitý, blátivý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холмистый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kopcovitý, pahorkatý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пятнистый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strakatý, skvrnitý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мясистый</a:t>
            </a:r>
            <a:r>
              <a:rPr lang="cs-CZ" altLang="de-CZ" sz="2800">
                <a:latin typeface="Times New Roman" panose="02020603050405020304" pitchFamily="18" charset="0"/>
              </a:rPr>
              <a:t> ,masitý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 или качественная положительная характеристика (</a:t>
            </a:r>
            <a:r>
              <a:rPr lang="ru-RU" altLang="de-CZ" sz="2800" i="1">
                <a:latin typeface="Times New Roman" panose="02020603050405020304" pitchFamily="18" charset="0"/>
              </a:rPr>
              <a:t>плечистый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ramenatý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мускулистый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svalnatý, svalovitý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). 2) "Имеющий свойства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змеистый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hadovitý; hadí (pohyb)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творожистый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br>
              <a:rPr lang="cs-CZ" altLang="ja-JP" sz="2800" i="1">
                <a:latin typeface="Times New Roman" panose="02020603050405020304" pitchFamily="18" charset="0"/>
              </a:rPr>
            </a:b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tvarohový, tvarohovitý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пружинистый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pružný, elastický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бархатистый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podobný sametu, hebký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сюда же прилагательные, мотивированные существительными со знач. лица: </a:t>
            </a:r>
            <a:r>
              <a:rPr lang="ru-RU" altLang="ja-JP" sz="2800" i="1">
                <a:latin typeface="Times New Roman" panose="02020603050405020304" pitchFamily="18" charset="0"/>
              </a:rPr>
              <a:t>блондинистый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blond, blonďatý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хулиганистый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chuligánský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 В некоторых прилагательных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Inhaltsplatzhalter 2">
            <a:extLst>
              <a:ext uri="{FF2B5EF4-FFF2-40B4-BE49-F238E27FC236}">
                <a16:creationId xmlns:a16="http://schemas.microsoft.com/office/drawing/2014/main" id="{A50E0A9B-0F95-48B5-C289-00F6918DE8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504362" cy="6913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>
                <a:latin typeface="Times New Roman" panose="02020603050405020304" pitchFamily="18" charset="0"/>
              </a:rPr>
              <a:t>Derivace: sufixy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>
                <a:latin typeface="Times New Roman" panose="02020603050405020304" pitchFamily="18" charset="0"/>
              </a:rPr>
              <a:t>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Desubstantivní sufigovaná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Přivlastňovací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§611 sufix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cs-CZ" altLang="de-CZ" sz="2800">
                <a:latin typeface="Times New Roman" panose="02020603050405020304" pitchFamily="18" charset="0"/>
              </a:rPr>
              <a:t>: omezen, hlavně v pevných spojeních: </a:t>
            </a:r>
            <a:r>
              <a:rPr lang="ru-RU" altLang="de-CZ" sz="2800" i="1">
                <a:latin typeface="Times New Roman" panose="02020603050405020304" pitchFamily="18" charset="0"/>
              </a:rPr>
              <a:t>марксово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учение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эйнштейнова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теория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шекспировы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трагедии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гераклова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сила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сизифов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труд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ахиллесова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пята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крокодиловы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слезы</a:t>
            </a:r>
            <a:r>
              <a:rPr lang="cs-CZ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не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эвклидова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геометрия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рентгеновы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лучи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Берингово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море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Магелланов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пролив</a:t>
            </a:r>
            <a:r>
              <a:rPr lang="cs-CZ" altLang="de-CZ" sz="2800">
                <a:latin typeface="Times New Roman" panose="02020603050405020304" pitchFamily="18" charset="0"/>
              </a:rPr>
              <a:t>; někdy v literatuře jako stylizace mluvenosti: </a:t>
            </a:r>
            <a:r>
              <a:rPr lang="ru-RU" altLang="de-CZ" sz="2800" i="1">
                <a:latin typeface="Times New Roman" panose="02020603050405020304" pitchFamily="18" charset="0"/>
              </a:rPr>
              <a:t>дьяконов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сын</a:t>
            </a:r>
            <a:r>
              <a:rPr lang="ru-RU" altLang="de-CZ" sz="2800">
                <a:latin typeface="Times New Roman" panose="02020603050405020304" pitchFamily="18" charset="0"/>
              </a:rPr>
              <a:t> (Бунин), </a:t>
            </a:r>
            <a:r>
              <a:rPr lang="ru-RU" altLang="de-CZ" sz="2800" i="1">
                <a:latin typeface="Times New Roman" panose="02020603050405020304" pitchFamily="18" charset="0"/>
              </a:rPr>
              <a:t>иностранцев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паспорт</a:t>
            </a:r>
            <a:r>
              <a:rPr lang="ru-RU" altLang="de-CZ" sz="2800">
                <a:latin typeface="Times New Roman" panose="02020603050405020304" pitchFamily="18" charset="0"/>
              </a:rPr>
              <a:t> (Булг.), </a:t>
            </a:r>
            <a:r>
              <a:rPr lang="ru-RU" altLang="de-CZ" sz="2800" i="1">
                <a:latin typeface="Times New Roman" panose="02020603050405020304" pitchFamily="18" charset="0"/>
              </a:rPr>
              <a:t>плотогонова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уха</a:t>
            </a:r>
            <a:r>
              <a:rPr lang="ru-RU" altLang="de-CZ" sz="2800">
                <a:latin typeface="Times New Roman" panose="02020603050405020304" pitchFamily="18" charset="0"/>
              </a:rPr>
              <a:t> (Нагиб.), </a:t>
            </a:r>
            <a:r>
              <a:rPr lang="ru-RU" altLang="de-CZ" sz="2800" i="1">
                <a:latin typeface="Times New Roman" panose="02020603050405020304" pitchFamily="18" charset="0"/>
              </a:rPr>
              <a:t>лесникова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хижина</a:t>
            </a:r>
            <a:r>
              <a:rPr lang="ru-RU" altLang="de-CZ" sz="2800">
                <a:latin typeface="Times New Roman" panose="02020603050405020304" pitchFamily="18" charset="0"/>
              </a:rPr>
              <a:t> (Солоух.), </a:t>
            </a:r>
            <a:r>
              <a:rPr lang="ru-RU" altLang="de-CZ" sz="2800" i="1">
                <a:latin typeface="Times New Roman" panose="02020603050405020304" pitchFamily="18" charset="0"/>
              </a:rPr>
              <a:t>председателева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дочка</a:t>
            </a:r>
            <a:r>
              <a:rPr lang="ru-RU" altLang="de-CZ" sz="2800">
                <a:latin typeface="Times New Roman" panose="02020603050405020304" pitchFamily="18" charset="0"/>
              </a:rPr>
              <a:t> (С. Георгиевская)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94185E0A-4562-3D03-8AFF-74D88E2E7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совмещаются значения обоих подтипов: </a:t>
            </a:r>
            <a:r>
              <a:rPr lang="ru-RU" altLang="de-CZ" sz="2800" i="1">
                <a:latin typeface="Times New Roman" panose="02020603050405020304" pitchFamily="18" charset="0"/>
              </a:rPr>
              <a:t>шквалистый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погода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ветер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 ,nárazový (vítr); doprovázené nárazovými větry (počasí)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перистый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крылья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облака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 ,pernatá křídla; řasová oblaka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Кроме научной терминологии, тип проявляет высокую продуктивность в разг. и художественной речи; окказ.: </a:t>
            </a:r>
            <a:r>
              <a:rPr lang="ru-RU" altLang="ja-JP" sz="2800" i="1">
                <a:latin typeface="Times New Roman" panose="02020603050405020304" pitchFamily="18" charset="0"/>
              </a:rPr>
              <a:t>старался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казаться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грубее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и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мужчинистее</a:t>
            </a:r>
            <a:r>
              <a:rPr lang="ru-RU" altLang="ja-JP" sz="2800">
                <a:latin typeface="Times New Roman" panose="02020603050405020304" pitchFamily="18" charset="0"/>
              </a:rPr>
              <a:t> (В. Конецкий)</a:t>
            </a:r>
            <a:r>
              <a:rPr lang="cs-CZ" altLang="ja-JP" sz="2800">
                <a:latin typeface="Times New Roman" panose="02020603050405020304" pitchFamily="18" charset="0"/>
              </a:rPr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§ 643 </a:t>
            </a: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лив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 «имеют значение "характеризующийся отношением к тому, что названо мотивирующим словом", с двумя семантическими подтипами. 1) "Характеризующийся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дождливый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талантливый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правдивый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фальшивый</a:t>
            </a:r>
            <a:r>
              <a:rPr lang="ru-RU" altLang="de-CZ" sz="2800">
                <a:latin typeface="Times New Roman" panose="02020603050405020304" pitchFamily="18" charset="0"/>
              </a:rPr>
              <a:t>; (…). Слова этого подтипа, мотивированные существительными со знач. действия или состояния, имеют оттенок значения "склонный к тому,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сонливый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конфузливый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Inhaltsplatzhalter 2">
            <a:extLst>
              <a:ext uri="{FF2B5EF4-FFF2-40B4-BE49-F238E27FC236}">
                <a16:creationId xmlns:a16="http://schemas.microsoft.com/office/drawing/2014/main" id="{EFEACCC2-F166-67E5-8D5D-DC24EFF63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05950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завистливый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жалостливый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боязливый</a:t>
            </a:r>
            <a:r>
              <a:rPr lang="ru-RU" altLang="de-CZ" sz="2800">
                <a:latin typeface="Times New Roman" panose="02020603050405020304" pitchFamily="18" charset="0"/>
              </a:rPr>
              <a:t>. 2) "Имеющий свойства того, что названо мотивирующим словом" (последнее - со знач. лица): </a:t>
            </a:r>
            <a:r>
              <a:rPr lang="ru-RU" altLang="de-CZ" sz="2800" i="1">
                <a:latin typeface="Times New Roman" panose="02020603050405020304" pitchFamily="18" charset="0"/>
              </a:rPr>
              <a:t>сиротливый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opuštěný, osamělý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трусливый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bojácný, bázlivý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(…)</a:t>
            </a:r>
            <a:r>
              <a:rPr lang="ru-RU" altLang="ja-JP" sz="2800">
                <a:latin typeface="Times New Roman" panose="02020603050405020304" pitchFamily="18" charset="0"/>
              </a:rPr>
              <a:t>. Морф -</a:t>
            </a:r>
            <a:r>
              <a:rPr lang="ru-RU" altLang="ja-JP" sz="2800" i="1">
                <a:latin typeface="Times New Roman" panose="02020603050405020304" pitchFamily="18" charset="0"/>
              </a:rPr>
              <a:t>лив</a:t>
            </a:r>
            <a:r>
              <a:rPr lang="ru-RU" altLang="ja-JP" sz="2800">
                <a:latin typeface="Times New Roman" panose="02020603050405020304" pitchFamily="18" charset="0"/>
              </a:rPr>
              <a:t>- выступает после парных согласных, в том числе заднеязычных, после шипящих и |j|; морф -</a:t>
            </a:r>
            <a:r>
              <a:rPr lang="ru-RU" altLang="ja-JP" sz="2800" i="1">
                <a:latin typeface="Times New Roman" panose="02020603050405020304" pitchFamily="18" charset="0"/>
              </a:rPr>
              <a:t>ив</a:t>
            </a:r>
            <a:r>
              <a:rPr lang="ru-RU" altLang="ja-JP" sz="2800">
                <a:latin typeface="Times New Roman" panose="02020603050405020304" pitchFamily="18" charset="0"/>
              </a:rPr>
              <a:t>- - после парно-мягких (кроме заднеязычных) и шипящих.»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2">
            <a:extLst>
              <a:ext uri="{FF2B5EF4-FFF2-40B4-BE49-F238E27FC236}">
                <a16:creationId xmlns:a16="http://schemas.microsoft.com/office/drawing/2014/main" id="{73CD50AE-4336-B9C0-3F36-B3DA81318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Deverbální sufigovaná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§646 sufix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význam: </a:t>
            </a:r>
            <a:r>
              <a:rPr lang="ru-RU" altLang="de-CZ" sz="2800">
                <a:latin typeface="Times New Roman" panose="02020603050405020304" pitchFamily="18" charset="0"/>
              </a:rPr>
              <a:t>«"характеризующийся отношением к действию, названному мотивирующим словом"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главным образом в следующих частных словообразовательных значениях: 1) "являющийся субъектом действия или состояния, названного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болеть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больной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склонить</a:t>
            </a:r>
            <a:r>
              <a:rPr lang="ru-RU" altLang="de-CZ" sz="2800">
                <a:latin typeface="Times New Roman" panose="02020603050405020304" pitchFamily="18" charset="0"/>
              </a:rPr>
              <a:t> - </a:t>
            </a:r>
            <a:r>
              <a:rPr lang="ru-RU" altLang="de-CZ" sz="2800" i="1">
                <a:latin typeface="Times New Roman" panose="02020603050405020304" pitchFamily="18" charset="0"/>
              </a:rPr>
              <a:t>склонный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покорить</a:t>
            </a:r>
            <a:r>
              <a:rPr lang="ru-RU" altLang="de-CZ" sz="2800">
                <a:latin typeface="Times New Roman" panose="02020603050405020304" pitchFamily="18" charset="0"/>
              </a:rPr>
              <a:t> - </a:t>
            </a:r>
            <a:r>
              <a:rPr lang="ru-RU" altLang="de-CZ" sz="2800" i="1">
                <a:latin typeface="Times New Roman" panose="02020603050405020304" pitchFamily="18" charset="0"/>
              </a:rPr>
              <a:t>покорный</a:t>
            </a:r>
            <a:r>
              <a:rPr lang="ru-RU" altLang="de-CZ" sz="2800">
                <a:latin typeface="Times New Roman" panose="02020603050405020304" pitchFamily="18" charset="0"/>
              </a:rPr>
              <a:t>; 2) "являющийся объектом действия", обычно с оттенком "способный стать объектом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слышный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видный</a:t>
            </a:r>
            <a:r>
              <a:rPr lang="ru-RU" altLang="de-CZ" sz="2800">
                <a:latin typeface="Times New Roman" panose="02020603050405020304" pitchFamily="18" charset="0"/>
              </a:rPr>
              <a:t> (доступный зрению, видимый), </a:t>
            </a:r>
            <a:r>
              <a:rPr lang="ru-RU" altLang="de-CZ" sz="2800" i="1">
                <a:latin typeface="Times New Roman" panose="02020603050405020304" pitchFamily="18" charset="0"/>
              </a:rPr>
              <a:t>заметный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zjevný, zřejmý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3) "служащий, предназначенный для выполнения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связной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spojovací, spojový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записной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br>
              <a:rPr lang="cs-CZ" altLang="ja-JP" sz="2800">
                <a:latin typeface="Times New Roman" panose="02020603050405020304" pitchFamily="18" charset="0"/>
              </a:rPr>
            </a:b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служащий для записывания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иногда также "способствующий осуществлению действия, состояния": </a:t>
            </a:r>
            <a:r>
              <a:rPr lang="ru-RU" altLang="ja-JP" sz="2800" i="1">
                <a:latin typeface="Times New Roman" panose="02020603050405020304" pitchFamily="18" charset="0"/>
              </a:rPr>
              <a:t>скучный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лётный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лётная погода </a:t>
            </a:r>
            <a:r>
              <a:rPr lang="ru-RU" altLang="ja-JP" sz="2800">
                <a:latin typeface="Times New Roman" panose="02020603050405020304" pitchFamily="18" charset="0"/>
              </a:rPr>
              <a:t>,удобная для полета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Ушаков); 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Inhaltsplatzhalter 2">
            <a:extLst>
              <a:ext uri="{FF2B5EF4-FFF2-40B4-BE49-F238E27FC236}">
                <a16:creationId xmlns:a16="http://schemas.microsoft.com/office/drawing/2014/main" id="{56901BB4-C9AF-FD60-1F4E-A526F5C61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4) "подвергшийся действию, являющийся его результатом": </a:t>
            </a:r>
            <a:r>
              <a:rPr lang="ru-RU" altLang="de-CZ" sz="2800" i="1">
                <a:latin typeface="Times New Roman" panose="02020603050405020304" pitchFamily="18" charset="0"/>
              </a:rPr>
              <a:t>резной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vyřezávaný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запретный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zakázaný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запретная зона, запретный плод</a:t>
            </a:r>
            <a:r>
              <a:rPr lang="cs-CZ" altLang="ja-JP" sz="2800" i="1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. В некоторых прилагательных сочетаются разные частные значения: </a:t>
            </a:r>
            <a:r>
              <a:rPr lang="ru-RU" altLang="ja-JP" sz="2800" i="1">
                <a:latin typeface="Times New Roman" panose="02020603050405020304" pitchFamily="18" charset="0"/>
              </a:rPr>
              <a:t>разрезать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разрезной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нож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азбука</a:t>
            </a:r>
            <a:r>
              <a:rPr lang="ru-RU" altLang="ja-JP" sz="2800">
                <a:latin typeface="Times New Roman" panose="02020603050405020304" pitchFamily="18" charset="0"/>
              </a:rPr>
              <a:t>), </a:t>
            </a:r>
            <a:r>
              <a:rPr lang="ru-RU" altLang="ja-JP" sz="2800" i="1">
                <a:latin typeface="Times New Roman" panose="02020603050405020304" pitchFamily="18" charset="0"/>
              </a:rPr>
              <a:t>крестить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крёстный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отец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сын</a:t>
            </a:r>
            <a:r>
              <a:rPr lang="ru-RU" altLang="ja-JP" sz="2800">
                <a:latin typeface="Times New Roman" panose="02020603050405020304" pitchFamily="18" charset="0"/>
              </a:rPr>
              <a:t>). Имеются также образования, не относящиеся ни к одному из указанных семантических подтипов: </a:t>
            </a:r>
            <a:r>
              <a:rPr lang="ru-RU" altLang="ja-JP" sz="2800" i="1">
                <a:latin typeface="Times New Roman" panose="02020603050405020304" pitchFamily="18" charset="0"/>
              </a:rPr>
              <a:t>спешить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спешный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urychlený, spěšný, naléhavý, nutný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сделать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сдельный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br>
              <a:rPr lang="ru-RU" altLang="ja-JP" sz="2800" i="1">
                <a:latin typeface="Times New Roman" panose="02020603050405020304" pitchFamily="18" charset="0"/>
              </a:rPr>
            </a:br>
            <a:r>
              <a:rPr lang="cs-CZ" altLang="ja-JP" sz="2800">
                <a:latin typeface="Times New Roman" panose="02020603050405020304" pitchFamily="18" charset="0"/>
              </a:rPr>
              <a:t>,úkolový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сдельная работа</a:t>
            </a:r>
            <a:r>
              <a:rPr lang="cs-CZ" altLang="ja-JP" sz="2800" i="1">
                <a:latin typeface="Times New Roman" panose="02020603050405020304" pitchFamily="18" charset="0"/>
              </a:rPr>
              <a:t> - úkolová práce)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3">
            <a:extLst>
              <a:ext uri="{FF2B5EF4-FFF2-40B4-BE49-F238E27FC236}">
                <a16:creationId xmlns:a16="http://schemas.microsoft.com/office/drawing/2014/main" id="{DA8F7DC3-F818-8B00-D638-DAA07D29B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feld 4">
            <a:extLst>
              <a:ext uri="{FF2B5EF4-FFF2-40B4-BE49-F238E27FC236}">
                <a16:creationId xmlns:a16="http://schemas.microsoft.com/office/drawing/2014/main" id="{66B0368C-0457-3CA6-54E0-FAB8BEB2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7119938"/>
            <a:ext cx="26987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>
                <a:solidFill>
                  <a:schemeClr val="tx1"/>
                </a:solidFill>
              </a:rPr>
              <a:t>Разрезная азбука</a:t>
            </a:r>
            <a:endParaRPr lang="de-DE" altLang="de-CZ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39802FE0-8EEA-95BB-D5C9-59F2FDA092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504362" cy="6913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§651 sufix -</a:t>
            </a:r>
            <a:r>
              <a:rPr lang="ru-RU" altLang="de-CZ" sz="2800" i="1">
                <a:latin typeface="Times New Roman" panose="02020603050405020304" pitchFamily="18" charset="0"/>
              </a:rPr>
              <a:t>льн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«в подавляющем большинстве случаев как "предназначенный для выполнения этого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спальный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купальный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купальный сезон, купальный костюм, </a:t>
            </a:r>
            <a:r>
              <a:rPr lang="ru-RU" altLang="de-CZ" sz="2800">
                <a:latin typeface="Times New Roman" panose="02020603050405020304" pitchFamily="18" charset="0"/>
              </a:rPr>
              <a:t>Ушаков), </a:t>
            </a:r>
            <a:r>
              <a:rPr lang="ru-RU" altLang="de-CZ" sz="2800" i="1">
                <a:latin typeface="Times New Roman" panose="02020603050405020304" pitchFamily="18" charset="0"/>
              </a:rPr>
              <a:t>читальный (читальный зал)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стиральный (стиральная машина)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тельн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«Частные словообразовательные значения: 1) "производящий действие", обычно с оттенком "способный его произвести": </a:t>
            </a:r>
            <a:r>
              <a:rPr lang="ru-RU" altLang="de-CZ" sz="2800" i="1">
                <a:latin typeface="Times New Roman" panose="02020603050405020304" pitchFamily="18" charset="0"/>
              </a:rPr>
              <a:t>удовлетворительный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uspokojivý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привлекательный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přitažlivý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2) "являющийся объектом действия", обычно с оттенком "способный им стать": </a:t>
            </a:r>
            <a:r>
              <a:rPr lang="ru-RU" altLang="de-CZ" sz="2800" i="1">
                <a:latin typeface="Times New Roman" panose="02020603050405020304" pitchFamily="18" charset="0"/>
              </a:rPr>
              <a:t>желательный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žádoucí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доказательный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přesvědčivý, průkazný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абельн</a:t>
            </a:r>
            <a:r>
              <a:rPr lang="de-CH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ибельн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«"пригодный, доступный для действия, названного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читабельный</a:t>
            </a:r>
            <a:r>
              <a:rPr lang="ru-RU" altLang="de-CZ" sz="2800">
                <a:latin typeface="Times New Roman" panose="02020603050405020304" pitchFamily="18" charset="0"/>
              </a:rPr>
              <a:t> (разг.),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. Продуктивность типа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61A9650F-BEC8-3624-08F0-8C4F06648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361487" cy="655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обнаруживается в разговорной и профессиональной речи. Здесь употребительны прилагательные, мотивированные глаголами II кл. c отсекаемой финалью -</a:t>
            </a:r>
            <a:r>
              <a:rPr lang="ru-RU" altLang="de-CZ" sz="2800" i="1">
                <a:latin typeface="Times New Roman" panose="02020603050405020304" pitchFamily="18" charset="0"/>
              </a:rPr>
              <a:t>ировать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оперировать</a:t>
            </a:r>
            <a:r>
              <a:rPr lang="ru-RU" altLang="de-CZ" sz="2800">
                <a:latin typeface="Times New Roman" panose="02020603050405020304" pitchFamily="18" charset="0"/>
              </a:rPr>
              <a:t> - (</a:t>
            </a:r>
            <a:r>
              <a:rPr lang="ru-RU" altLang="de-CZ" sz="2800" i="1">
                <a:latin typeface="Times New Roman" panose="02020603050405020304" pitchFamily="18" charset="0"/>
              </a:rPr>
              <a:t>не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операбельный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случай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больной</a:t>
            </a:r>
            <a:r>
              <a:rPr lang="ru-RU" altLang="de-CZ" sz="2800">
                <a:latin typeface="Times New Roman" panose="02020603050405020304" pitchFamily="18" charset="0"/>
              </a:rPr>
              <a:t>, в речи медиков). Образования, мотивированные глаголами на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ать</a:t>
            </a:r>
            <a:r>
              <a:rPr lang="ru-RU" altLang="de-CZ" sz="2800">
                <a:latin typeface="Times New Roman" panose="02020603050405020304" pitchFamily="18" charset="0"/>
              </a:rPr>
              <a:t> I кл., имеют окказиональный и притом подчеркнуто шутливый характер: </a:t>
            </a:r>
            <a:r>
              <a:rPr lang="ru-RU" altLang="de-CZ" sz="2800" i="1">
                <a:latin typeface="Times New Roman" panose="02020603050405020304" pitchFamily="18" charset="0"/>
              </a:rPr>
              <a:t>старик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невыезжабельный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круглый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год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живет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даче</a:t>
            </a:r>
            <a:r>
              <a:rPr lang="ru-RU" altLang="de-CZ" sz="2800">
                <a:latin typeface="Times New Roman" panose="02020603050405020304" pitchFamily="18" charset="0"/>
              </a:rPr>
              <a:t> (газ.); "</a:t>
            </a:r>
            <a:r>
              <a:rPr lang="ru-RU" altLang="de-CZ" sz="2800" i="1">
                <a:latin typeface="Times New Roman" panose="02020603050405020304" pitchFamily="18" charset="0"/>
              </a:rPr>
              <a:t>печатабельная</a:t>
            </a:r>
            <a:r>
              <a:rPr lang="ru-RU" altLang="de-CZ" sz="2800">
                <a:latin typeface="Times New Roman" panose="02020603050405020304" pitchFamily="18" charset="0"/>
              </a:rPr>
              <a:t>" </a:t>
            </a:r>
            <a:r>
              <a:rPr lang="ru-RU" altLang="de-CZ" sz="2800" i="1">
                <a:latin typeface="Times New Roman" panose="02020603050405020304" pitchFamily="18" charset="0"/>
              </a:rPr>
              <a:t>статья</a:t>
            </a:r>
            <a:r>
              <a:rPr lang="ru-RU" altLang="de-CZ" sz="2800">
                <a:latin typeface="Times New Roman" panose="02020603050405020304" pitchFamily="18" charset="0"/>
              </a:rPr>
              <a:t> (журн.).»</a:t>
            </a:r>
            <a:r>
              <a:rPr lang="de-CH" altLang="de-CZ" sz="2800">
                <a:latin typeface="Times New Roman" panose="02020603050405020304" pitchFamily="18" charset="0"/>
              </a:rPr>
              <a:t> =&gt; folie 11 (</a:t>
            </a:r>
            <a:r>
              <a:rPr lang="cs-CZ" altLang="de-CZ" sz="2800">
                <a:latin typeface="Times New Roman" panose="02020603050405020304" pitchFamily="18" charset="0"/>
              </a:rPr>
              <a:t>desubstantivní adjektiva s tímto sufixem)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Patrně výrazné rozdíly mezi ruštinou a češtinou, srov.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vs. </a:t>
            </a:r>
            <a:r>
              <a:rPr lang="cs-CZ" altLang="de-CZ" sz="2800" i="1">
                <a:latin typeface="Times New Roman" panose="02020603050405020304" pitchFamily="18" charset="0"/>
              </a:rPr>
              <a:t>transportabilní</a:t>
            </a:r>
            <a:r>
              <a:rPr lang="cs-CZ" altLang="de-CZ" sz="2800">
                <a:latin typeface="Times New Roman" panose="02020603050405020304" pitchFamily="18" charset="0"/>
              </a:rPr>
              <a:t>: NKRJa vs. ČNK 81: 0, Google 45</a:t>
            </a:r>
            <a:r>
              <a:rPr lang="cs-CZ" altLang="de-DE" sz="2800">
                <a:latin typeface="Times New Roman" panose="02020603050405020304" pitchFamily="18" charset="0"/>
              </a:rPr>
              <a:t>’</a:t>
            </a:r>
            <a:r>
              <a:rPr lang="cs-CZ" altLang="de-CZ" sz="2800">
                <a:latin typeface="Times New Roman" panose="02020603050405020304" pitchFamily="18" charset="0"/>
              </a:rPr>
              <a:t>000: 730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156AF444-D7AE-92C0-59DC-5EC0F8B64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432925" cy="66262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ов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"характеризующийся отношением к действию, названному мотивирующим словом", с наиболее частой конкретизацией "предназначенный для этого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бросовый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špatný, bezcenný, ztrátový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бросовый материал </a:t>
            </a:r>
            <a:r>
              <a:rPr lang="cs-CZ" altLang="de-CZ" sz="2800">
                <a:latin typeface="Times New Roman" panose="02020603050405020304" pitchFamily="18" charset="0"/>
              </a:rPr>
              <a:t>,odpadky, zbytky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скаковой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dostihový (o koních)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исковой</a:t>
            </a:r>
            <a:r>
              <a:rPr lang="ru-RU" altLang="ja-JP" sz="2800">
                <a:latin typeface="Times New Roman" panose="02020603050405020304" pitchFamily="18" charset="0"/>
              </a:rPr>
              <a:t> (о собаке).»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Dále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cs-CZ" altLang="de-CZ" sz="2800">
                <a:latin typeface="Times New Roman" panose="02020603050405020304" pitchFamily="18" charset="0"/>
              </a:rPr>
              <a:t>sufix</a:t>
            </a:r>
            <a:r>
              <a:rPr lang="de-DE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колдовать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колдовской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kouzelnický, čarodějnický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 </a:t>
            </a:r>
            <a:r>
              <a:rPr lang="ru-RU" altLang="de-CZ" sz="2800" i="1">
                <a:latin typeface="Times New Roman" panose="02020603050405020304" pitchFamily="18" charset="0"/>
              </a:rPr>
              <a:t>издеваться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издевательский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posměvačný, uštěpačný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 –</a:t>
            </a:r>
            <a:r>
              <a:rPr lang="cs-CZ" altLang="de-CZ" sz="2800">
                <a:latin typeface="Times New Roman" panose="02020603050405020304" pitchFamily="18" charset="0"/>
              </a:rPr>
              <a:t>  -</a:t>
            </a:r>
            <a:r>
              <a:rPr lang="ru-RU" altLang="de-CZ" sz="2800" i="1">
                <a:latin typeface="Times New Roman" panose="02020603050405020304" pitchFamily="18" charset="0"/>
              </a:rPr>
              <a:t>тельск</a:t>
            </a:r>
            <a:r>
              <a:rPr lang="cs-CZ" altLang="de-CZ" sz="2800">
                <a:latin typeface="Times New Roman" panose="02020603050405020304" pitchFamily="18" charset="0"/>
              </a:rPr>
              <a:t> je považován za alomorf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DE" altLang="de-CZ" sz="2800">
                <a:latin typeface="Times New Roman" panose="02020603050405020304" pitchFamily="18" charset="0"/>
              </a:rPr>
              <a:t>, sufix -</a:t>
            </a:r>
            <a:r>
              <a:rPr lang="ru-RU" altLang="de-CZ" sz="2800" i="1">
                <a:latin typeface="Times New Roman" panose="02020603050405020304" pitchFamily="18" charset="0"/>
              </a:rPr>
              <a:t>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едкий</a:t>
            </a:r>
            <a:r>
              <a:rPr lang="de-DE" altLang="de-CZ" sz="2800" i="1">
                <a:latin typeface="Times New Roman" panose="02020603050405020304" pitchFamily="18" charset="0"/>
              </a:rPr>
              <a:t> </a:t>
            </a:r>
            <a:r>
              <a:rPr lang="de-DE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žíravý (kyselina</a:t>
            </a:r>
            <a:r>
              <a:rPr lang="de-DE" altLang="de-CZ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de-DE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варкий</a:t>
            </a:r>
            <a:r>
              <a:rPr lang="de-DE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dobře vařící, vařivý (potravina)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de-DE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жалкий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жалеть</a:t>
            </a:r>
            <a:r>
              <a:rPr lang="ru-RU" altLang="ja-JP" sz="2800">
                <a:latin typeface="Times New Roman" panose="02020603050405020304" pitchFamily="18" charset="0"/>
              </a:rPr>
              <a:t>)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§657 </a:t>
            </a:r>
            <a:r>
              <a:rPr lang="cs-CZ" altLang="de-CZ" sz="2800">
                <a:latin typeface="Times New Roman" panose="02020603050405020304" pitchFamily="18" charset="0"/>
              </a:rPr>
              <a:t>sufix</a:t>
            </a:r>
            <a:r>
              <a:rPr lang="de-DE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ом/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им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"способный подвергнуться действию, названному мотивирующим словом, или (редко) произвести это действие": </a:t>
            </a:r>
            <a:r>
              <a:rPr lang="ru-RU" altLang="de-CZ" sz="2800" i="1">
                <a:latin typeface="Times New Roman" panose="02020603050405020304" pitchFamily="18" charset="0"/>
              </a:rPr>
              <a:t>ощутимый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citelný, znatelný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применимый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použitelný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допустимый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4B9BCEAF-E2CC-BBD3-B2F4-253C403F66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přípustný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 несколько обособлены прилагательные </a:t>
            </a:r>
            <a:r>
              <a:rPr lang="ru-RU" altLang="de-CZ" sz="2800" i="1">
                <a:latin typeface="Times New Roman" panose="02020603050405020304" pitchFamily="18" charset="0"/>
              </a:rPr>
              <a:t>значимый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зависимый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угрожаемый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hrozivý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весомый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(z)važitelný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близкие по значению к действит. причастиям наст. вр., а также </a:t>
            </a:r>
            <a:r>
              <a:rPr lang="ru-RU" altLang="ja-JP" sz="2800" i="1">
                <a:latin typeface="Times New Roman" panose="02020603050405020304" pitchFamily="18" charset="0"/>
              </a:rPr>
              <a:t>знакомый</a:t>
            </a:r>
            <a:r>
              <a:rPr lang="ru-RU" altLang="ja-JP" sz="2800">
                <a:latin typeface="Times New Roman" panose="02020603050405020304" pitchFamily="18" charset="0"/>
              </a:rPr>
              <a:t> (мотивирующее - </a:t>
            </a:r>
            <a:r>
              <a:rPr lang="ru-RU" altLang="ja-JP" sz="2800" i="1">
                <a:latin typeface="Times New Roman" panose="02020603050405020304" pitchFamily="18" charset="0"/>
              </a:rPr>
              <a:t>знать</a:t>
            </a:r>
            <a:r>
              <a:rPr lang="ru-RU" altLang="ja-JP" sz="2800">
                <a:latin typeface="Times New Roman" panose="02020603050405020304" pitchFamily="18" charset="0"/>
              </a:rPr>
              <a:t>) и </a:t>
            </a:r>
            <a:r>
              <a:rPr lang="ru-RU" altLang="ja-JP" sz="2800" i="1">
                <a:latin typeface="Times New Roman" panose="02020603050405020304" pitchFamily="18" charset="0"/>
              </a:rPr>
              <a:t>обитаемый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,obydlený, obyvatelný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 Тип обнаруживает продуктивность в книжной речи и в научно-технической терминологии: </a:t>
            </a:r>
            <a:r>
              <a:rPr lang="ru-RU" altLang="ja-JP" sz="2800" i="1">
                <a:latin typeface="Times New Roman" panose="02020603050405020304" pitchFamily="18" charset="0"/>
              </a:rPr>
              <a:t>пренебрежимые</a:t>
            </a:r>
            <a:r>
              <a:rPr lang="ru-RU" altLang="ja-JP" sz="2800">
                <a:latin typeface="Times New Roman" panose="02020603050405020304" pitchFamily="18" charset="0"/>
              </a:rPr>
              <a:t> (или </a:t>
            </a:r>
            <a:r>
              <a:rPr lang="ru-RU" altLang="ja-JP" sz="2800" i="1">
                <a:latin typeface="Times New Roman" panose="02020603050405020304" pitchFamily="18" charset="0"/>
              </a:rPr>
              <a:t>пренебрежимо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малые</a:t>
            </a:r>
            <a:r>
              <a:rPr lang="ru-RU" altLang="ja-JP" sz="2800">
                <a:latin typeface="Times New Roman" panose="02020603050405020304" pitchFamily="18" charset="0"/>
              </a:rPr>
              <a:t>) </a:t>
            </a:r>
            <a:r>
              <a:rPr lang="ru-RU" altLang="ja-JP" sz="2800" i="1">
                <a:latin typeface="Times New Roman" panose="02020603050405020304" pitchFamily="18" charset="0"/>
              </a:rPr>
              <a:t>величины</a:t>
            </a:r>
            <a:r>
              <a:rPr lang="ru-RU" altLang="ja-JP" sz="2800">
                <a:latin typeface="Times New Roman" panose="02020603050405020304" pitchFamily="18" charset="0"/>
              </a:rPr>
              <a:t> (в математике, физике: (величины, которыми можно пренебречь)). Ср.: 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проходимый</a:t>
            </a:r>
            <a:r>
              <a:rPr lang="ru-RU" altLang="ja-JP" sz="2800">
                <a:latin typeface="Times New Roman" panose="02020603050405020304" pitchFamily="18" charset="0"/>
              </a:rPr>
              <a:t> (такой, через который можно пройти) (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проходимое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болото</a:t>
            </a:r>
            <a:r>
              <a:rPr lang="ru-RU" altLang="ja-JP" sz="2800">
                <a:latin typeface="Times New Roman" panose="02020603050405020304" pitchFamily="18" charset="0"/>
              </a:rPr>
              <a:t>) и нов. разг. 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проходимый</a:t>
            </a:r>
            <a:r>
              <a:rPr lang="ru-RU" altLang="ja-JP" sz="2800">
                <a:latin typeface="Times New Roman" panose="02020603050405020304" pitchFamily="18" charset="0"/>
              </a:rPr>
              <a:t> (способный пройти (быть принятым, утвержденным где-л.)): 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проходимый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сценарий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диссертация</a:t>
            </a:r>
            <a:r>
              <a:rPr lang="ru-RU" altLang="ja-JP" sz="2800">
                <a:latin typeface="Times New Roman" panose="02020603050405020304" pitchFamily="18" charset="0"/>
              </a:rPr>
              <a:t> (газ.).»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Inhaltsplatzhalter 2">
            <a:extLst>
              <a:ext uri="{FF2B5EF4-FFF2-40B4-BE49-F238E27FC236}">
                <a16:creationId xmlns:a16="http://schemas.microsoft.com/office/drawing/2014/main" id="{754974A4-A5C9-72B2-3D3C-ABA646CFE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913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Dále: sufixy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de-DE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прерывистый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přerušovaný, přerývaný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поджаристый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vypečený, chřupavý, dobře usmažený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чат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взрывчатый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výbušný, třaskavý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размывчатый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lehce rozrušitelný vodou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) – </a:t>
            </a:r>
            <a:r>
              <a:rPr lang="ru-RU" altLang="ja-JP" sz="2800">
                <a:latin typeface="Times New Roman" panose="02020603050405020304" pitchFamily="18" charset="0"/>
              </a:rPr>
              <a:t>«Продуктивность типа ограничена образованиями с корнями глаголов </a:t>
            </a:r>
            <a:r>
              <a:rPr lang="ru-RU" altLang="ja-JP" sz="2800" i="1">
                <a:latin typeface="Times New Roman" panose="02020603050405020304" pitchFamily="18" charset="0"/>
              </a:rPr>
              <a:t>лить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мыть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плыть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рыть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сыпать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§660 sufix -</a:t>
            </a:r>
            <a:r>
              <a:rPr lang="de-DE" altLang="de-CZ" sz="2800" i="1">
                <a:latin typeface="Times New Roman" panose="02020603050405020304" pitchFamily="18" charset="0"/>
              </a:rPr>
              <a:t>уч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ач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"характеризующийся действием, названным мотивирующим словом: </a:t>
            </a:r>
            <a:r>
              <a:rPr lang="ru-RU" altLang="de-CZ" sz="2800" i="1">
                <a:latin typeface="Times New Roman" panose="02020603050405020304" pitchFamily="18" charset="0"/>
              </a:rPr>
              <a:t>жгучий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žhavý, pálivý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плакучий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plačtivý</a:t>
            </a:r>
            <a:r>
              <a:rPr lang="ru-RU" altLang="de-DE" sz="2800" i="1">
                <a:latin typeface="Times New Roman" panose="02020603050405020304" pitchFamily="18" charset="0"/>
              </a:rPr>
              <a:t>‘</a:t>
            </a:r>
            <a:r>
              <a:rPr lang="cs-CZ" altLang="ja-JP" sz="2800" i="1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плакучая ива –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smuteční vrba)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летучий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létavý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везучий</a:t>
            </a:r>
            <a:r>
              <a:rPr lang="ru-RU" altLang="ja-JP" sz="2800">
                <a:latin typeface="Times New Roman" panose="02020603050405020304" pitchFamily="18" charset="0"/>
              </a:rPr>
              <a:t> (такой, которому везёт); </a:t>
            </a:r>
            <a:r>
              <a:rPr lang="ru-RU" altLang="ja-JP" sz="2800" i="1">
                <a:latin typeface="Times New Roman" panose="02020603050405020304" pitchFamily="18" charset="0"/>
              </a:rPr>
              <a:t>висячий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visací, visutý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лежачий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ležící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стоячий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stojací, stojatý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. </a:t>
            </a:r>
            <a:r>
              <a:rPr lang="ru-RU" altLang="ja-JP" sz="2800">
                <a:latin typeface="Times New Roman" panose="02020603050405020304" pitchFamily="18" charset="0"/>
              </a:rPr>
              <a:t>Тип продуктивен в разг. и художественной речи</a:t>
            </a:r>
            <a:r>
              <a:rPr lang="cs-CZ" altLang="ja-JP" sz="2800">
                <a:latin typeface="Times New Roman" panose="02020603050405020304" pitchFamily="18" charset="0"/>
              </a:rPr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Jedná se o původní (vsl.) sufix příčestí přítomného činného, který ve své původní funkci ve spisovné ruštině byl vytlačen csl. sufixem -</a:t>
            </a:r>
            <a:r>
              <a:rPr lang="ru-RU" altLang="de-CZ" sz="2800" i="1">
                <a:latin typeface="Times New Roman" panose="02020603050405020304" pitchFamily="18" charset="0"/>
              </a:rPr>
              <a:t>ущий</a:t>
            </a:r>
            <a:r>
              <a:rPr lang="cs-CZ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ащий</a:t>
            </a:r>
            <a:endParaRPr lang="de-DE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nhaltsplatzhalter 2">
            <a:extLst>
              <a:ext uri="{FF2B5EF4-FFF2-40B4-BE49-F238E27FC236}">
                <a16:creationId xmlns:a16="http://schemas.microsoft.com/office/drawing/2014/main" id="{AE83D89A-C53E-C4CB-D368-A4E024F62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504363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produktivní od substantiv na -</a:t>
            </a:r>
            <a:r>
              <a:rPr lang="ru-RU" altLang="de-CZ" sz="2800" i="1">
                <a:latin typeface="Times New Roman" panose="02020603050405020304" pitchFamily="18" charset="0"/>
              </a:rPr>
              <a:t>а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cs-CZ" altLang="de-CZ" sz="2800">
                <a:latin typeface="Times New Roman" panose="02020603050405020304" pitchFamily="18" charset="0"/>
              </a:rPr>
              <a:t>m. i ž. rodu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мамин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сестрин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материн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бабушкин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ведьмин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дядин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старостин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Иринин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Танин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Володин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Колин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</a:t>
            </a:r>
            <a:r>
              <a:rPr lang="uk-UA" altLang="de-CZ" sz="2800">
                <a:latin typeface="Times New Roman" panose="02020603050405020304" pitchFamily="18" charset="0"/>
              </a:rPr>
              <a:t>Тип продуктивен в разг. и художественной речи: </a:t>
            </a:r>
            <a:r>
              <a:rPr lang="uk-UA" altLang="de-CZ" sz="2800" i="1">
                <a:latin typeface="Times New Roman" panose="02020603050405020304" pitchFamily="18" charset="0"/>
              </a:rPr>
              <a:t>ювелиршина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uk-UA" altLang="de-CZ" sz="2800" i="1">
                <a:latin typeface="Times New Roman" panose="02020603050405020304" pitchFamily="18" charset="0"/>
              </a:rPr>
              <a:t>квартира, </a:t>
            </a:r>
            <a:r>
              <a:rPr lang="ru-RU" altLang="de-CZ" sz="2800" i="1">
                <a:latin typeface="Times New Roman" panose="02020603050405020304" pitchFamily="18" charset="0"/>
              </a:rPr>
              <a:t>медузины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друзья, Мэри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Мэрин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Některá jednotlivá přivlastňovací adjektiva mají 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нин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братнин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мужнин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зятнин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девернин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дочернин</a:t>
            </a:r>
            <a:r>
              <a:rPr lang="ru-RU" altLang="de-CZ" sz="2800">
                <a:latin typeface="Times New Roman" panose="02020603050405020304" pitchFamily="18" charset="0"/>
              </a:rPr>
              <a:t> (устар.)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§614 sufix -</a:t>
            </a:r>
            <a:r>
              <a:rPr lang="de-DE" altLang="de-CZ" sz="2800" i="1">
                <a:latin typeface="Times New Roman" panose="02020603050405020304" pitchFamily="18" charset="0"/>
              </a:rPr>
              <a:t>j</a:t>
            </a:r>
            <a:r>
              <a:rPr lang="de-DE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>
                <a:latin typeface="Times New Roman" panose="02020603050405020304" pitchFamily="18" charset="0"/>
              </a:rPr>
              <a:t>«Прилагательные (…) имеют значение "свойственный, присущий (реже - принадлежащий) тому, кто назван (что названо)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человечий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мужичий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казачий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вдовий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внучий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птичий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бараний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рыбий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«Кроме морфа -</a:t>
            </a:r>
            <a:r>
              <a:rPr lang="ru-RU" altLang="de-CZ" sz="2800" i="1">
                <a:latin typeface="Times New Roman" panose="02020603050405020304" pitchFamily="18" charset="0"/>
              </a:rPr>
              <a:t>ий</a:t>
            </a:r>
            <a:r>
              <a:rPr lang="ru-RU" altLang="de-CZ" sz="2800">
                <a:latin typeface="Times New Roman" panose="02020603050405020304" pitchFamily="18" charset="0"/>
              </a:rPr>
              <a:t> этот суффикс представлен - в словах, мотивированных названиями животных, -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ачий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ичий</a:t>
            </a:r>
            <a:r>
              <a:rPr lang="ru-RU" altLang="de-CZ" sz="2800">
                <a:latin typeface="Times New Roman" panose="02020603050405020304" pitchFamily="18" charset="0"/>
              </a:rPr>
              <a:t> и -</a:t>
            </a:r>
            <a:r>
              <a:rPr lang="ru-RU" altLang="de-CZ" sz="2800" i="1">
                <a:latin typeface="Times New Roman" panose="02020603050405020304" pitchFamily="18" charset="0"/>
              </a:rPr>
              <a:t>овий</a:t>
            </a:r>
            <a:r>
              <a:rPr lang="ru-RU" altLang="de-CZ" sz="2800">
                <a:latin typeface="Times New Roman" panose="02020603050405020304" pitchFamily="18" charset="0"/>
              </a:rPr>
              <a:t>: а) </a:t>
            </a:r>
            <a:r>
              <a:rPr lang="ru-RU" altLang="de-CZ" sz="2800" i="1">
                <a:latin typeface="Times New Roman" panose="02020603050405020304" pitchFamily="18" charset="0"/>
              </a:rPr>
              <a:t>бык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бычачий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кошка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кошачий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 3">
            <a:extLst>
              <a:ext uri="{FF2B5EF4-FFF2-40B4-BE49-F238E27FC236}">
                <a16:creationId xmlns:a16="http://schemas.microsoft.com/office/drawing/2014/main" id="{F8D5075E-171B-4F0B-2036-D893D8E4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56642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feld 5">
            <a:extLst>
              <a:ext uri="{FF2B5EF4-FFF2-40B4-BE49-F238E27FC236}">
                <a16:creationId xmlns:a16="http://schemas.microsoft.com/office/drawing/2014/main" id="{C671EDAA-B194-59D7-98D2-9A4BA15F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6804025"/>
            <a:ext cx="19716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 i="1">
                <a:solidFill>
                  <a:srgbClr val="000000"/>
                </a:solidFill>
                <a:latin typeface="Times New Roman" panose="02020603050405020304" pitchFamily="18" charset="0"/>
              </a:rPr>
              <a:t>плакучая ива </a:t>
            </a:r>
            <a:endParaRPr lang="de-DE" altLang="de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3">
            <a:extLst>
              <a:ext uri="{FF2B5EF4-FFF2-40B4-BE49-F238E27FC236}">
                <a16:creationId xmlns:a16="http://schemas.microsoft.com/office/drawing/2014/main" id="{39CAC9CA-649A-1888-0A0D-8D113209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0079037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feld 4">
            <a:extLst>
              <a:ext uri="{FF2B5EF4-FFF2-40B4-BE49-F238E27FC236}">
                <a16:creationId xmlns:a16="http://schemas.microsoft.com/office/drawing/2014/main" id="{4B69CFBB-09AD-F697-7F1F-10FAD979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7107238"/>
            <a:ext cx="21574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 i="1">
                <a:solidFill>
                  <a:srgbClr val="000000"/>
                </a:solidFill>
                <a:latin typeface="Times New Roman" panose="02020603050405020304" pitchFamily="18" charset="0"/>
              </a:rPr>
              <a:t>летучая</a:t>
            </a:r>
            <a:r>
              <a:rPr lang="cs-CZ" altLang="de-CZ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CZ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CZ" sz="2400" i="1">
                <a:solidFill>
                  <a:srgbClr val="000000"/>
                </a:solidFill>
                <a:latin typeface="Times New Roman" panose="02020603050405020304" pitchFamily="18" charset="0"/>
              </a:rPr>
              <a:t>рыба</a:t>
            </a:r>
            <a:endParaRPr lang="de-DE" altLang="de-CZ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3">
            <a:extLst>
              <a:ext uri="{FF2B5EF4-FFF2-40B4-BE49-F238E27FC236}">
                <a16:creationId xmlns:a16="http://schemas.microsoft.com/office/drawing/2014/main" id="{C563800F-9BA3-1F61-3331-F7AFB76C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23850"/>
            <a:ext cx="7620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feld 4">
            <a:extLst>
              <a:ext uri="{FF2B5EF4-FFF2-40B4-BE49-F238E27FC236}">
                <a16:creationId xmlns:a16="http://schemas.microsoft.com/office/drawing/2014/main" id="{174A6103-027D-6C6F-2519-9995B450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6443663"/>
            <a:ext cx="3324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 i="1">
                <a:solidFill>
                  <a:srgbClr val="000000"/>
                </a:solidFill>
              </a:rPr>
              <a:t>лежачий полицейский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Inhaltsplatzhalter 2">
            <a:extLst>
              <a:ext uri="{FF2B5EF4-FFF2-40B4-BE49-F238E27FC236}">
                <a16:creationId xmlns:a16="http://schemas.microsoft.com/office/drawing/2014/main" id="{60637CA2-803E-CA14-5A52-6C0DB2BD7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466725"/>
            <a:ext cx="9361488" cy="66976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§661 sufix -</a:t>
            </a:r>
            <a:r>
              <a:rPr lang="ru-RU" altLang="de-CZ" sz="2800" i="1">
                <a:latin typeface="Times New Roman" panose="02020603050405020304" pitchFamily="18" charset="0"/>
              </a:rPr>
              <a:t>(</a:t>
            </a:r>
            <a:r>
              <a:rPr lang="de-DE" altLang="de-CZ" sz="2800" i="1">
                <a:latin typeface="Times New Roman" panose="02020603050405020304" pitchFamily="18" charset="0"/>
              </a:rPr>
              <a:t>л</a:t>
            </a:r>
            <a:r>
              <a:rPr lang="ru-RU" altLang="de-CZ" sz="2800" i="1">
                <a:latin typeface="Times New Roman" panose="02020603050405020304" pitchFamily="18" charset="0"/>
              </a:rPr>
              <a:t>)</a:t>
            </a:r>
            <a:r>
              <a:rPr lang="de-DE" altLang="de-CZ" sz="2800" i="1">
                <a:latin typeface="Times New Roman" panose="02020603050405020304" pitchFamily="18" charset="0"/>
              </a:rPr>
              <a:t>ив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чив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"склонный к действию, названному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говорливый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povídavý, hovorný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льстивый, изменчивый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nestálý, proměnlivý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доверчивый</a:t>
            </a:r>
            <a:r>
              <a:rPr lang="cs-CZ" altLang="ja-JP" sz="2800" i="1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důvěřivý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</a:t>
            </a:r>
            <a:r>
              <a:rPr lang="de-DE" altLang="de-CZ" sz="2800">
                <a:latin typeface="Times New Roman" panose="02020603050405020304" pitchFamily="18" charset="0"/>
              </a:rPr>
              <a:t>ufix -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«значение "находящийся в состоянии, возникшем в результате процесса, названного мотивирующим словом". Мотивирующие - непереходные глаголы обоих видов, преимущественно со знач. превращения в состояние: </a:t>
            </a:r>
            <a:r>
              <a:rPr lang="ru-RU" altLang="de-CZ" sz="2800" i="1">
                <a:latin typeface="Times New Roman" panose="02020603050405020304" pitchFamily="18" charset="0"/>
              </a:rPr>
              <a:t>усталый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тухлый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zatuchlý, zkažený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облезлый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olezlý, sešlý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гнилой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поблёклый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vybledlý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обрюзглый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otylý, ztloustlý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позеленелый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ru-RU" altLang="ja-JP" sz="2800">
                <a:latin typeface="Times New Roman" panose="02020603050405020304" pitchFamily="18" charset="0"/>
              </a:rPr>
              <a:t>ставший зеленым; позеленевший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>
                <a:latin typeface="Times New Roman" panose="02020603050405020304" pitchFamily="18" charset="0"/>
              </a:rPr>
              <a:t>Ефремова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; отдельные прилагательные мотивированы глаголами других значений: </a:t>
            </a:r>
            <a:r>
              <a:rPr lang="ru-RU" altLang="ja-JP" sz="2800" i="1">
                <a:latin typeface="Times New Roman" panose="02020603050405020304" pitchFamily="18" charset="0"/>
              </a:rPr>
              <a:t>лежалый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přeleželý (mouka), uleželý (plody), zatvrdlý (země)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умелый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dovedný, šikovný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3AD4AAB8-C18E-76E6-FCEC-AABA442806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288463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служилый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služebný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(hist.; </a:t>
            </a:r>
            <a:r>
              <a:rPr lang="ru-RU" altLang="ja-JP" sz="2800" i="1">
                <a:latin typeface="Times New Roman" panose="02020603050405020304" pitchFamily="18" charset="0"/>
              </a:rPr>
              <a:t>служилые люди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služební lidé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),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бывалый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,zkušený, ostřílený; bývalý, starý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je v češtině produktivnější a konkuruje u části sloves aktivnímu minulému příčestí (zpřídavnělému přechodníku minulému) na -</a:t>
            </a:r>
            <a:r>
              <a:rPr lang="cs-CZ" altLang="de-CZ" sz="2800" i="1">
                <a:latin typeface="Times New Roman" panose="02020603050405020304" pitchFamily="18" charset="0"/>
              </a:rPr>
              <a:t>(v)ší</a:t>
            </a:r>
            <a:r>
              <a:rPr lang="cs-CZ" altLang="de-CZ" sz="2800">
                <a:latin typeface="Times New Roman" panose="02020603050405020304" pitchFamily="18" charset="0"/>
              </a:rPr>
              <a:t>, srov. </a:t>
            </a:r>
            <a:r>
              <a:rPr lang="cs-CZ" altLang="de-CZ" sz="2800" i="1">
                <a:latin typeface="Times New Roman" panose="02020603050405020304" pitchFamily="18" charset="0"/>
              </a:rPr>
              <a:t>zvadlý, padlý, přišlý (přišedší), vzniklý (vzniknuvší), vyběhlý (vyběhnuvší) </a:t>
            </a:r>
            <a:r>
              <a:rPr lang="cs-CZ" altLang="de-CZ" sz="2800">
                <a:latin typeface="Times New Roman" panose="02020603050405020304" pitchFamily="18" charset="0"/>
              </a:rPr>
              <a:t>atd. Jsou nicméně náznaky toho, že současný stav v ruštině je výsledkem postupného omezení tvoření a funkcí (domácího) sufixu -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cs-CZ" altLang="de-CZ" sz="2800">
                <a:latin typeface="Times New Roman" panose="02020603050405020304" pitchFamily="18" charset="0"/>
              </a:rPr>
              <a:t> v prospěch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csl. sufixu -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ший</a:t>
            </a:r>
            <a:r>
              <a:rPr lang="cs-CZ" altLang="de-CZ" sz="2800">
                <a:latin typeface="Times New Roman" panose="02020603050405020304" pitchFamily="18" charset="0"/>
              </a:rPr>
              <a:t> na začátku 19. stol. Není však vyloučeno, že jednotlivé tvary zachovávají participiální funkci, srov. výklad tvaru </a:t>
            </a:r>
            <a:r>
              <a:rPr lang="ru-RU" altLang="de-CZ" sz="2800" i="1">
                <a:latin typeface="Times New Roman" panose="02020603050405020304" pitchFamily="18" charset="0"/>
              </a:rPr>
              <a:t>позеленелый</a:t>
            </a:r>
            <a:r>
              <a:rPr lang="cs-CZ" altLang="de-CZ" sz="2800">
                <a:latin typeface="Times New Roman" panose="02020603050405020304" pitchFamily="18" charset="0"/>
              </a:rPr>
              <a:t> právě příčestím minulým činným na -</a:t>
            </a:r>
            <a:r>
              <a:rPr lang="ru-RU" altLang="de-CZ" sz="2800" i="1">
                <a:latin typeface="Times New Roman" panose="02020603050405020304" pitchFamily="18" charset="0"/>
              </a:rPr>
              <a:t>вший</a:t>
            </a:r>
            <a:r>
              <a:rPr lang="cs-CZ" altLang="de-CZ" sz="2800">
                <a:latin typeface="Times New Roman" panose="02020603050405020304" pitchFamily="18" charset="0"/>
              </a:rPr>
              <a:t>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C6862DB4-70B9-373F-96F0-7E11A9C16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432925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§663 sufix -</a:t>
            </a:r>
            <a:r>
              <a:rPr lang="de-DE" altLang="de-CZ" sz="2800" i="1">
                <a:latin typeface="Times New Roman" panose="02020603050405020304" pitchFamily="18" charset="0"/>
              </a:rPr>
              <a:t>(е)н</a:t>
            </a:r>
            <a:r>
              <a:rPr lang="de-DE" altLang="de-CZ" sz="2800">
                <a:latin typeface="Times New Roman" panose="02020603050405020304" pitchFamily="18" charset="0"/>
              </a:rPr>
              <a:t>-/-</a:t>
            </a:r>
            <a:r>
              <a:rPr lang="de-DE" altLang="de-CZ" sz="2800" i="1">
                <a:latin typeface="Times New Roman" panose="02020603050405020304" pitchFamily="18" charset="0"/>
              </a:rPr>
              <a:t>т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"подвергшийся действию, названному мотивирующим словом, и содержащий результат этого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варёный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жареный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мороженый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краденый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деланый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дрессированный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дутый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крытый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битый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мятый</a:t>
            </a:r>
            <a:r>
              <a:rPr lang="ru-RU" altLang="de-CZ" sz="2800">
                <a:latin typeface="Times New Roman" panose="02020603050405020304" pitchFamily="18" charset="0"/>
              </a:rPr>
              <a:t>. Мотивирующие - глаголы несов. вида, беспрефиксальные (исключения: </a:t>
            </a:r>
            <a:r>
              <a:rPr lang="ru-RU" altLang="de-CZ" sz="2800" i="1">
                <a:latin typeface="Times New Roman" panose="02020603050405020304" pitchFamily="18" charset="0"/>
              </a:rPr>
              <a:t>надёванный</a:t>
            </a:r>
            <a:r>
              <a:rPr lang="ru-RU" altLang="de-CZ" sz="2800">
                <a:latin typeface="Times New Roman" panose="02020603050405020304" pitchFamily="18" charset="0"/>
              </a:rPr>
              <a:t> ,</a:t>
            </a:r>
            <a:r>
              <a:rPr lang="cs-CZ" altLang="de-CZ" sz="2800">
                <a:latin typeface="Times New Roman" panose="02020603050405020304" pitchFamily="18" charset="0"/>
              </a:rPr>
              <a:t>používaný, nošený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- разг., </a:t>
            </a:r>
            <a:r>
              <a:rPr lang="ru-RU" altLang="de-CZ" sz="2800" i="1">
                <a:latin typeface="Times New Roman" panose="02020603050405020304" pitchFamily="18" charset="0"/>
              </a:rPr>
              <a:t>разливанный</a:t>
            </a:r>
            <a:r>
              <a:rPr lang="ru-RU" altLang="de-CZ" sz="2800">
                <a:latin typeface="Times New Roman" panose="02020603050405020304" pitchFamily="18" charset="0"/>
              </a:rPr>
              <a:t> в выражении </a:t>
            </a:r>
            <a:r>
              <a:rPr lang="ru-RU" altLang="de-CZ" sz="2800" i="1">
                <a:latin typeface="Times New Roman" panose="02020603050405020304" pitchFamily="18" charset="0"/>
              </a:rPr>
              <a:t>разливанное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море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,pitka, hýření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), преимущественно переходные</a:t>
            </a:r>
            <a:r>
              <a:rPr lang="cs-CZ" altLang="de-CZ" sz="2800">
                <a:latin typeface="Times New Roman" panose="02020603050405020304" pitchFamily="18" charset="0"/>
              </a:rPr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 О причастиях глаголов несов. вида типа </a:t>
            </a:r>
            <a:r>
              <a:rPr lang="ru-RU" altLang="de-CZ" sz="2800" i="1">
                <a:latin typeface="Times New Roman" panose="02020603050405020304" pitchFamily="18" charset="0"/>
              </a:rPr>
              <a:t>писанный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читанный</a:t>
            </a:r>
            <a:r>
              <a:rPr lang="ru-RU" altLang="de-CZ" sz="2800">
                <a:latin typeface="Times New Roman" panose="02020603050405020304" pitchFamily="18" charset="0"/>
              </a:rPr>
              <a:t> см. § </a:t>
            </a:r>
            <a:r>
              <a:rPr lang="ru-RU" altLang="de-CZ" sz="2800" u="sng">
                <a:latin typeface="Times New Roman" panose="02020603050405020304" pitchFamily="18" charset="0"/>
              </a:rPr>
              <a:t>1580</a:t>
            </a:r>
            <a:r>
              <a:rPr lang="ru-RU" altLang="de-CZ" sz="2800" u="sng"/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«По форме не отличаются от страдат. причастий прош. вр. прилагательные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ённ</a:t>
            </a:r>
            <a:r>
              <a:rPr lang="ru-RU" altLang="de-CZ" sz="2800">
                <a:latin typeface="Times New Roman" panose="02020603050405020304" pitchFamily="18" charset="0"/>
              </a:rPr>
              <a:t>-/-</a:t>
            </a:r>
            <a:r>
              <a:rPr lang="ru-RU" altLang="de-CZ" sz="2800" i="1">
                <a:latin typeface="Times New Roman" panose="02020603050405020304" pitchFamily="18" charset="0"/>
              </a:rPr>
              <a:t>нн</a:t>
            </a:r>
            <a:r>
              <a:rPr lang="ru-RU" altLang="de-CZ" sz="2800">
                <a:latin typeface="Times New Roman" panose="02020603050405020304" pitchFamily="18" charset="0"/>
              </a:rPr>
              <a:t>-. В силу непереходности мотивирующего глагола такие образования не могут рассматриваться как причастия: </a:t>
            </a:r>
            <a:r>
              <a:rPr lang="ru-RU" altLang="de-CZ" sz="2800" i="1">
                <a:latin typeface="Times New Roman" panose="02020603050405020304" pitchFamily="18" charset="0"/>
              </a:rPr>
              <a:t>пресытиться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пресыщенный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убедиться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убеждённый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изнемочь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изнеможённый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088A6F8E-815C-B6AE-F190-14F5389D0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504362" cy="66976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Další, neproduktivní typy §665.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Deadjektivní sufigovaná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§666 sufix -</a:t>
            </a:r>
            <a:r>
              <a:rPr lang="ru-RU" altLang="de-CZ" sz="2800" i="1">
                <a:latin typeface="Times New Roman" panose="02020603050405020304" pitchFamily="18" charset="0"/>
              </a:rPr>
              <a:t>оват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еват</a:t>
            </a:r>
            <a:r>
              <a:rPr lang="ru-RU" altLang="de-CZ" sz="2800">
                <a:latin typeface="Times New Roman" panose="02020603050405020304" pitchFamily="18" charset="0"/>
              </a:rPr>
              <a:t>-, имеют значение "обладающий в смягченной, уменьшенной степени качеством, названным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слабоватый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грубоватый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солоноватый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солёный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солон</a:t>
            </a:r>
            <a:r>
              <a:rPr lang="ru-RU" altLang="de-CZ" sz="2800">
                <a:latin typeface="Times New Roman" panose="02020603050405020304" pitchFamily="18" charset="0"/>
              </a:rPr>
              <a:t>)»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uk-UA" altLang="de-CZ" sz="2800">
                <a:latin typeface="Times New Roman" panose="02020603050405020304" pitchFamily="18" charset="0"/>
              </a:rPr>
              <a:t>-</a:t>
            </a:r>
            <a:r>
              <a:rPr lang="uk-UA" altLang="de-CZ" sz="2800" i="1">
                <a:latin typeface="Times New Roman" panose="02020603050405020304" pitchFamily="18" charset="0"/>
              </a:rPr>
              <a:t>оньк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«орфогр. обычно -</a:t>
            </a:r>
            <a:r>
              <a:rPr lang="ru-RU" altLang="de-CZ" sz="2800" i="1">
                <a:latin typeface="Times New Roman" panose="02020603050405020304" pitchFamily="18" charset="0"/>
              </a:rPr>
              <a:t>еньк</a:t>
            </a:r>
            <a:r>
              <a:rPr lang="ru-RU" altLang="de-CZ" sz="2800">
                <a:latin typeface="Times New Roman" panose="02020603050405020304" pitchFamily="18" charset="0"/>
              </a:rPr>
              <a:t>-, имеют ласкательное значение: </a:t>
            </a:r>
            <a:r>
              <a:rPr lang="ru-RU" altLang="de-CZ" sz="2800" i="1">
                <a:latin typeface="Times New Roman" panose="02020603050405020304" pitchFamily="18" charset="0"/>
              </a:rPr>
              <a:t>бледненький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молоденький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глупенький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высоконький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uk-UA" altLang="de-CZ" sz="2800" i="1">
                <a:latin typeface="Times New Roman" panose="02020603050405020304" pitchFamily="18" charset="0"/>
              </a:rPr>
              <a:t>охоньк</a:t>
            </a:r>
            <a:r>
              <a:rPr lang="uk-UA" altLang="de-CZ" sz="2800">
                <a:latin typeface="Times New Roman" panose="02020603050405020304" pitchFamily="18" charset="0"/>
              </a:rPr>
              <a:t>/-</a:t>
            </a:r>
            <a:r>
              <a:rPr lang="uk-UA" altLang="de-CZ" sz="2800" i="1">
                <a:latin typeface="Times New Roman" panose="02020603050405020304" pitchFamily="18" charset="0"/>
              </a:rPr>
              <a:t>ошеньк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«обозначают усиленную степень качества в сочетании с ласкательностью: </a:t>
            </a:r>
            <a:r>
              <a:rPr lang="ru-RU" altLang="de-CZ" sz="2800" i="1">
                <a:latin typeface="Times New Roman" panose="02020603050405020304" pitchFamily="18" charset="0"/>
              </a:rPr>
              <a:t>сытехонький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сытешенький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здоровехонький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здоровешенький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Снег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ложится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Вся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белешенька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земля</a:t>
            </a:r>
            <a:r>
              <a:rPr lang="ru-RU" altLang="de-CZ" sz="2800">
                <a:latin typeface="Times New Roman" panose="02020603050405020304" pitchFamily="18" charset="0"/>
              </a:rPr>
              <a:t> (Пушк.).»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Inhaltsplatzhalter 2">
            <a:extLst>
              <a:ext uri="{FF2B5EF4-FFF2-40B4-BE49-F238E27FC236}">
                <a16:creationId xmlns:a16="http://schemas.microsoft.com/office/drawing/2014/main" id="{496A8CF9-B7E1-E635-793B-6E00C0D15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359900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Podobně 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усеньк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малюсенький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§671 sufix -</a:t>
            </a:r>
            <a:r>
              <a:rPr lang="ru-RU" altLang="de-CZ" sz="2800" i="1">
                <a:latin typeface="Times New Roman" panose="02020603050405020304" pitchFamily="18" charset="0"/>
              </a:rPr>
              <a:t>ущ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«обозначают усиленную степень качества: </a:t>
            </a:r>
            <a:r>
              <a:rPr lang="ru-RU" altLang="de-CZ" sz="2800" i="1">
                <a:latin typeface="Times New Roman" panose="02020603050405020304" pitchFamily="18" charset="0"/>
              </a:rPr>
              <a:t>большущий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здоровущий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злой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злющий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подлый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подлющий</a:t>
            </a:r>
            <a:r>
              <a:rPr lang="ru-RU" altLang="de-CZ" sz="2800">
                <a:latin typeface="Times New Roman" panose="02020603050405020304" pitchFamily="18" charset="0"/>
              </a:rPr>
              <a:t>. Ударение на суффиксе.»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 </a:t>
            </a:r>
            <a:r>
              <a:rPr lang="ru-RU" altLang="de-CZ" sz="2800">
                <a:latin typeface="Times New Roman" panose="02020603050405020304" pitchFamily="18" charset="0"/>
              </a:rPr>
              <a:t>672 </a:t>
            </a: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de-DE" altLang="de-CZ" sz="2800" i="1">
                <a:latin typeface="Times New Roman" panose="02020603050405020304" pitchFamily="18" charset="0"/>
              </a:rPr>
              <a:t>ейш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айш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«означают высшую степень проявления признака: </a:t>
            </a:r>
            <a:r>
              <a:rPr lang="ru-RU" altLang="de-CZ" sz="2800" i="1">
                <a:latin typeface="Times New Roman" panose="02020603050405020304" pitchFamily="18" charset="0"/>
              </a:rPr>
              <a:t>богатейший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простейший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злейший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новейший</a:t>
            </a:r>
            <a:r>
              <a:rPr lang="ru-RU" altLang="de-CZ" sz="2800">
                <a:latin typeface="Times New Roman" panose="02020603050405020304" pitchFamily="18" charset="0"/>
              </a:rPr>
              <a:t>. Морф -</a:t>
            </a:r>
            <a:r>
              <a:rPr lang="ru-RU" altLang="de-CZ" sz="2800" i="1">
                <a:latin typeface="Times New Roman" panose="02020603050405020304" pitchFamily="18" charset="0"/>
              </a:rPr>
              <a:t>айш</a:t>
            </a:r>
            <a:r>
              <a:rPr lang="ru-RU" altLang="de-CZ" sz="2800">
                <a:latin typeface="Times New Roman" panose="02020603050405020304" pitchFamily="18" charset="0"/>
              </a:rPr>
              <a:t>- выступает после шипящих при чередованиях |к - ч|, |г - ж|, |х - ш|, |з - ж| (см. ниже); в остальных случаях (после согласных) - морф -</a:t>
            </a:r>
            <a:r>
              <a:rPr lang="ru-RU" altLang="de-CZ" sz="2800" i="1">
                <a:latin typeface="Times New Roman" panose="02020603050405020304" pitchFamily="18" charset="0"/>
              </a:rPr>
              <a:t>ейш</a:t>
            </a:r>
            <a:r>
              <a:rPr lang="ru-RU" altLang="de-CZ" sz="2800">
                <a:latin typeface="Times New Roman" panose="02020603050405020304" pitchFamily="18" charset="0"/>
              </a:rPr>
              <a:t>-. Если шипящая фонема, предшествующая суф. морфу, принадлежит уже основе мотивирующего слова, то чаще употребляется морф -</a:t>
            </a:r>
            <a:r>
              <a:rPr lang="ru-RU" altLang="de-CZ" sz="2800" i="1">
                <a:latin typeface="Times New Roman" panose="02020603050405020304" pitchFamily="18" charset="0"/>
              </a:rPr>
              <a:t>ейш</a:t>
            </a:r>
            <a:r>
              <a:rPr lang="ru-RU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 i="1">
                <a:latin typeface="Times New Roman" panose="02020603050405020304" pitchFamily="18" charset="0"/>
              </a:rPr>
              <a:t>рыжейший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горячейший</a:t>
            </a:r>
            <a:r>
              <a:rPr lang="ru-RU" altLang="de-CZ" sz="2800">
                <a:latin typeface="Times New Roman" panose="02020603050405020304" pitchFamily="18" charset="0"/>
              </a:rPr>
              <a:t>. Мотивирующие - качественные прилагательные: немотивированные, а также страдат. прич. прош. вр. в адъективном значении (</a:t>
            </a:r>
            <a:r>
              <a:rPr lang="ru-RU" altLang="de-CZ" sz="2800" i="1">
                <a:latin typeface="Times New Roman" panose="02020603050405020304" pitchFamily="18" charset="0"/>
              </a:rPr>
              <a:t>убеждённейший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одарённейший</a:t>
            </a:r>
            <a:r>
              <a:rPr lang="ru-RU" altLang="de-CZ" sz="2800">
                <a:latin typeface="Times New Roman" panose="02020603050405020304" pitchFamily="18" charset="0"/>
              </a:rPr>
              <a:t>)»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59D44EDD-8F70-73FC-5151-848FA10703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23850"/>
            <a:ext cx="9720263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NB: Jinde často považovány za syntetické tvary stupňování. To odpovídá i jejich původu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§ 673 </a:t>
            </a: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«имеют значение "содержащий то или (реже) сходный с тем, что названо в основе мотивирующего прилагательного»: </a:t>
            </a:r>
            <a:r>
              <a:rPr lang="ru-RU" altLang="de-CZ" sz="2800" i="1">
                <a:latin typeface="Times New Roman" panose="02020603050405020304" pitchFamily="18" charset="0"/>
              </a:rPr>
              <a:t>песчанистый</a:t>
            </a:r>
            <a:r>
              <a:rPr lang="ru-RU" altLang="de-CZ" sz="2800">
                <a:latin typeface="Times New Roman" panose="02020603050405020304" pitchFamily="18" charset="0"/>
              </a:rPr>
              <a:t> (содержащий песок), аналогично </a:t>
            </a:r>
            <a:r>
              <a:rPr lang="ru-RU" altLang="de-CZ" sz="2800" i="1">
                <a:latin typeface="Times New Roman" panose="02020603050405020304" pitchFamily="18" charset="0"/>
              </a:rPr>
              <a:t>водянистый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кровянистый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травянистый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маслянистый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«означают "относящийся к признаку или характеризуемый признаком, названным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легковой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черновой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чистовой</a:t>
            </a:r>
            <a:r>
              <a:rPr lang="ru-RU" altLang="de-CZ" sz="2800">
                <a:latin typeface="Times New Roman" panose="02020603050405020304" pitchFamily="18" charset="0"/>
              </a:rPr>
              <a:t>; мотивированные несклоняемыми прилагательными-цветообозначениями: </a:t>
            </a:r>
            <a:r>
              <a:rPr lang="ru-RU" altLang="de-CZ" sz="2800" i="1">
                <a:latin typeface="Times New Roman" panose="02020603050405020304" pitchFamily="18" charset="0"/>
              </a:rPr>
              <a:t>бежевый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беж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бордовый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бордо</a:t>
            </a:r>
            <a:r>
              <a:rPr lang="ru-RU" altLang="de-CZ" sz="2800">
                <a:latin typeface="Times New Roman" panose="02020603050405020304" pitchFamily="18" charset="0"/>
              </a:rPr>
              <a:t>). Ударение на флексии, кроме </a:t>
            </a:r>
            <a:r>
              <a:rPr lang="ru-RU" altLang="de-CZ" sz="2800" i="1">
                <a:latin typeface="Times New Roman" panose="02020603050405020304" pitchFamily="18" charset="0"/>
              </a:rPr>
              <a:t>б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жевый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борд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вый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§675 několik dalších sufixů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79E843AC-1937-832D-725C-52E915C18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539750"/>
            <a:ext cx="9288462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</a:rPr>
              <a:t>Další</a:t>
            </a:r>
            <a:r>
              <a:rPr lang="de-DE" altLang="de-CZ" sz="2800" dirty="0">
                <a:latin typeface="Times New Roman" panose="02020603050405020304" pitchFamily="18" charset="0"/>
              </a:rPr>
              <a:t> </a:t>
            </a:r>
            <a:r>
              <a:rPr lang="de-DE" altLang="de-CZ" sz="2800" dirty="0" err="1">
                <a:latin typeface="Times New Roman" panose="02020603050405020304" pitchFamily="18" charset="0"/>
              </a:rPr>
              <a:t>adjektiva</a:t>
            </a:r>
            <a:endParaRPr lang="de-DE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</a:rPr>
              <a:t>Denumerální</a:t>
            </a:r>
            <a:r>
              <a:rPr lang="de-DE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i="1" dirty="0">
                <a:latin typeface="Times New Roman" panose="02020603050405020304" pitchFamily="18" charset="0"/>
              </a:rPr>
              <a:t>двойной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тройной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четверной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пятерной </a:t>
            </a:r>
            <a:r>
              <a:rPr lang="de-CH" altLang="de-CZ" sz="2800" i="1" dirty="0">
                <a:latin typeface="Times New Roman" panose="02020603050405020304" pitchFamily="18" charset="0"/>
              </a:rPr>
              <a:t>- </a:t>
            </a:r>
            <a:r>
              <a:rPr lang="ru-RU" altLang="de-CZ" sz="2800" dirty="0">
                <a:latin typeface="Times New Roman" panose="02020603050405020304" pitchFamily="18" charset="0"/>
              </a:rPr>
              <a:t>значение "больший во столько раз или состоящий из стольких однородных частей, сколько названо мотивирующим числительным»</a:t>
            </a:r>
            <a:endParaRPr lang="de-CH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</a:rPr>
              <a:t>Deadverbiální</a:t>
            </a:r>
            <a:r>
              <a:rPr lang="de-DE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i="1" dirty="0">
                <a:latin typeface="Times New Roman" panose="02020603050405020304" pitchFamily="18" charset="0"/>
              </a:rPr>
              <a:t>рано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ранний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прежде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прежний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замуж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замужем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замужняя</a:t>
            </a:r>
            <a:r>
              <a:rPr lang="de-CH" altLang="de-CZ" sz="2800" i="1" dirty="0">
                <a:latin typeface="Times New Roman" panose="02020603050405020304" pitchFamily="18" charset="0"/>
              </a:rPr>
              <a:t>;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внутрь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внутри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внутренний</a:t>
            </a:r>
            <a:r>
              <a:rPr lang="de-CH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вне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внешний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дома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домашний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всегда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всегдашний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тогдашний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вчерашний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завтрашний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сегодняшний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третьего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дня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третьегодняшний</a:t>
            </a:r>
            <a:r>
              <a:rPr lang="ru-RU" altLang="de-CZ" sz="2800" dirty="0">
                <a:latin typeface="Times New Roman" panose="02020603050405020304" pitchFamily="18" charset="0"/>
              </a:rPr>
              <a:t> (устар.);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там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тамошний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теперь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теперешний</a:t>
            </a:r>
            <a:r>
              <a:rPr lang="ru-RU" altLang="de-CZ" sz="2800" dirty="0">
                <a:latin typeface="Times New Roman" panose="02020603050405020304" pitchFamily="18" charset="0"/>
              </a:rPr>
              <a:t>»</a:t>
            </a:r>
            <a:r>
              <a:rPr lang="de-DE" altLang="de-CZ" sz="2800" dirty="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571FD541-C488-3667-3DBE-080B3B72B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288463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медведь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медвежачий</a:t>
            </a:r>
            <a:r>
              <a:rPr lang="ru-RU" altLang="de-CZ" sz="2800">
                <a:latin typeface="Times New Roman" panose="02020603050405020304" pitchFamily="18" charset="0"/>
              </a:rPr>
              <a:t> (прост.), </a:t>
            </a:r>
            <a:r>
              <a:rPr lang="ru-RU" altLang="de-CZ" sz="2800" i="1">
                <a:latin typeface="Times New Roman" panose="02020603050405020304" pitchFamily="18" charset="0"/>
              </a:rPr>
              <a:t>лягушка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лягушачий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утка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утячий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б) </a:t>
            </a:r>
            <a:r>
              <a:rPr lang="ru-RU" altLang="de-CZ" sz="2800" i="1">
                <a:latin typeface="Times New Roman" panose="02020603050405020304" pitchFamily="18" charset="0"/>
              </a:rPr>
              <a:t>белка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беличий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попугай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попугаичий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«Продуктивны морфы -</a:t>
            </a:r>
            <a:r>
              <a:rPr lang="ru-RU" altLang="de-CZ" sz="2800" i="1">
                <a:latin typeface="Times New Roman" panose="02020603050405020304" pitchFamily="18" charset="0"/>
              </a:rPr>
              <a:t>ий</a:t>
            </a:r>
            <a:r>
              <a:rPr lang="ru-RU" altLang="de-CZ" sz="2800">
                <a:latin typeface="Times New Roman" panose="02020603050405020304" pitchFamily="18" charset="0"/>
              </a:rPr>
              <a:t> и -</a:t>
            </a:r>
            <a:r>
              <a:rPr lang="ru-RU" altLang="de-CZ" sz="2800" i="1">
                <a:latin typeface="Times New Roman" panose="02020603050405020304" pitchFamily="18" charset="0"/>
              </a:rPr>
              <a:t>ачий</a:t>
            </a:r>
            <a:r>
              <a:rPr lang="ru-RU" altLang="de-CZ" sz="2800">
                <a:latin typeface="Times New Roman" panose="02020603050405020304" pitchFamily="18" charset="0"/>
              </a:rPr>
              <a:t>. Новообразования (от названий животных, с морфом -</a:t>
            </a:r>
            <a:r>
              <a:rPr lang="ru-RU" altLang="de-CZ" sz="2800" i="1">
                <a:latin typeface="Times New Roman" panose="02020603050405020304" pitchFamily="18" charset="0"/>
              </a:rPr>
              <a:t>ий</a:t>
            </a:r>
            <a:r>
              <a:rPr lang="ru-RU" altLang="de-CZ" sz="2800">
                <a:latin typeface="Times New Roman" panose="02020603050405020304" pitchFamily="18" charset="0"/>
              </a:rPr>
              <a:t> - также от слов со знач. лица) характерны для разг. и художественной речи: [</a:t>
            </a:r>
            <a:r>
              <a:rPr lang="ru-RU" altLang="de-CZ" sz="2800" i="1">
                <a:latin typeface="Times New Roman" panose="02020603050405020304" pitchFamily="18" charset="0"/>
              </a:rPr>
              <a:t>люди</a:t>
            </a:r>
            <a:r>
              <a:rPr lang="ru-RU" altLang="de-CZ" sz="2800">
                <a:latin typeface="Times New Roman" panose="02020603050405020304" pitchFamily="18" charset="0"/>
              </a:rPr>
              <a:t>] </a:t>
            </a:r>
            <a:r>
              <a:rPr lang="ru-RU" altLang="de-CZ" sz="2800" i="1">
                <a:latin typeface="Times New Roman" panose="02020603050405020304" pitchFamily="18" charset="0"/>
              </a:rPr>
              <a:t>с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томными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антилопьими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взглядами</a:t>
            </a:r>
            <a:r>
              <a:rPr lang="ru-RU" altLang="de-CZ" sz="2800">
                <a:latin typeface="Times New Roman" panose="02020603050405020304" pitchFamily="18" charset="0"/>
              </a:rPr>
              <a:t> (Бунин); </a:t>
            </a:r>
            <a:r>
              <a:rPr lang="ru-RU" altLang="de-CZ" sz="2800" i="1">
                <a:latin typeface="Times New Roman" panose="02020603050405020304" pitchFamily="18" charset="0"/>
              </a:rPr>
              <a:t>Как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дружья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улыбка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лице</a:t>
            </a:r>
            <a:r>
              <a:rPr lang="ru-RU" altLang="de-CZ" sz="2800">
                <a:latin typeface="Times New Roman" panose="02020603050405020304" pitchFamily="18" charset="0"/>
              </a:rPr>
              <a:t> (Есен.); </a:t>
            </a:r>
            <a:r>
              <a:rPr lang="ru-RU" altLang="de-CZ" sz="2800" i="1">
                <a:latin typeface="Times New Roman" panose="02020603050405020304" pitchFamily="18" charset="0"/>
              </a:rPr>
              <a:t>Вот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вам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заданье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Белье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партизанье</a:t>
            </a:r>
            <a:r>
              <a:rPr lang="ru-RU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 i="1">
                <a:latin typeface="Times New Roman" panose="02020603050405020304" pitchFamily="18" charset="0"/>
              </a:rPr>
              <a:t>Постирать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погладить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Немного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быт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наладить</a:t>
            </a:r>
            <a:r>
              <a:rPr lang="ru-RU" altLang="de-CZ" sz="2800">
                <a:latin typeface="Times New Roman" panose="02020603050405020304" pitchFamily="18" charset="0"/>
              </a:rPr>
              <a:t> (Боков). В художественной и публицистической речи возможны окказионализмы, мотивированные неодушевленными сущ.: </a:t>
            </a:r>
            <a:r>
              <a:rPr lang="ru-RU" altLang="de-CZ" sz="2800" i="1">
                <a:latin typeface="Times New Roman" panose="02020603050405020304" pitchFamily="18" charset="0"/>
              </a:rPr>
              <a:t>вопли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автомобильи</a:t>
            </a:r>
            <a:r>
              <a:rPr lang="ru-RU" altLang="de-CZ" sz="2800">
                <a:latin typeface="Times New Roman" panose="02020603050405020304" pitchFamily="18" charset="0"/>
              </a:rPr>
              <a:t> (Маяк.), </a:t>
            </a:r>
            <a:r>
              <a:rPr lang="ru-RU" altLang="de-CZ" sz="2800" i="1">
                <a:latin typeface="Times New Roman" panose="02020603050405020304" pitchFamily="18" charset="0"/>
              </a:rPr>
              <a:t>мухоморья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шляпка</a:t>
            </a:r>
            <a:r>
              <a:rPr lang="ru-RU" altLang="de-CZ" sz="2800">
                <a:latin typeface="Times New Roman" panose="02020603050405020304" pitchFamily="18" charset="0"/>
              </a:rPr>
              <a:t> (газ.).»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§616 sufix -</a:t>
            </a:r>
            <a:r>
              <a:rPr lang="ru-RU" altLang="de-CZ" sz="2800" i="1">
                <a:latin typeface="Times New Roman" panose="02020603050405020304" pitchFamily="18" charset="0"/>
              </a:rPr>
              <a:t>ин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ый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«имеют значение "свойственный тому, что названо мотивирующим словом"»: </a:t>
            </a:r>
            <a:r>
              <a:rPr lang="ru-RU" altLang="de-CZ" sz="2800" i="1">
                <a:latin typeface="Times New Roman" panose="02020603050405020304" pitchFamily="18" charset="0"/>
              </a:rPr>
              <a:t>звериный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львиный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лошадиный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воробьиный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змеиный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мышиный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79E843AC-1937-832D-725C-52E915C18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539750"/>
            <a:ext cx="9288462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§679 </a:t>
            </a: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nulový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sufix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konverze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deverbální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вхожий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живут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живой</a:t>
            </a:r>
            <a:r>
              <a:rPr lang="cs-CZ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desubstantivní</a:t>
            </a:r>
            <a:r>
              <a:rPr lang="cs-CZ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орёл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орлий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|л - л'|,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патриарший</a:t>
            </a:r>
            <a:r>
              <a:rPr lang="cs-CZ" sz="2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непродуктивный; относящиеся к нему слова весьма неоднородны и в семантическом, и в стилистическом отношении.»</a:t>
            </a:r>
            <a:endParaRPr lang="de-DE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D26527F4-21F7-91AE-B7DF-075E4B246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250825"/>
            <a:ext cx="9359900" cy="7308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de-CH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>
                <a:latin typeface="Times New Roman" panose="02020603050405020304" pitchFamily="18" charset="0"/>
              </a:rPr>
              <a:t>Прилагательные с суффиксом, представленным морфом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1-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обозначают признак, относящийся к предмету, явлению, названному мотивирующим словом: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хлебный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водный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морковный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инженерный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ведомственный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туберкулезный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стоимостный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глубинный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радостный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массажный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трансляционный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«Для прилагательных этого типа характерны многообразные конкретизации выражаемого в них общего значения отношения к предмету. Конкретизации эти выявляются, как правило, контекстуально. Ср., например, различные контекстуально выявляемые значения прилагательных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в сочетаниях: </a:t>
            </a:r>
            <a:r>
              <a:rPr lang="ru-RU" altLang="de-CZ" sz="2800" i="1">
                <a:latin typeface="Times New Roman" panose="02020603050405020304" pitchFamily="18" charset="0"/>
              </a:rPr>
              <a:t>лесная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чаща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houští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птицы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край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заготовки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kácení lesa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пюре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ботва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nať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поле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завод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цвет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3B0A2CD3-7398-8948-B9E7-B24D848899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648825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«Из конкретизации общего относительного значения следующие являются основными, наиболее распростра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ненными: "</a:t>
            </a:r>
            <a:r>
              <a:rPr lang="ru-RU" altLang="de-CZ" sz="2800" u="sng">
                <a:latin typeface="Times New Roman" panose="02020603050405020304" pitchFamily="18" charset="0"/>
              </a:rPr>
              <a:t>свойственный, принадлежащий тому,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чаща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ботва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цвет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колокольный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звон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колхозные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склерозные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явления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состоящий, сделанный из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пюре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медный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самовар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бархатное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платье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снежная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пелен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pokrývka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"</a:t>
            </a:r>
            <a:r>
              <a:rPr lang="ru-RU" altLang="de-CZ" sz="2800" u="sng">
                <a:latin typeface="Times New Roman" panose="02020603050405020304" pitchFamily="18" charset="0"/>
              </a:rPr>
              <a:t>имеющий, содержащий то, обладающий тем, что названо мотивиру</a:t>
            </a:r>
            <a:r>
              <a:rPr lang="cs-CZ" altLang="de-CZ" sz="2800" u="sng">
                <a:latin typeface="Times New Roman" panose="02020603050405020304" pitchFamily="18" charset="0"/>
              </a:rPr>
              <a:t>-</a:t>
            </a:r>
            <a:r>
              <a:rPr lang="ru-RU" altLang="de-CZ" sz="2800" u="sng">
                <a:latin typeface="Times New Roman" panose="02020603050405020304" pitchFamily="18" charset="0"/>
              </a:rPr>
              <a:t>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край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яблочный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пирог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мясной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суп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парусное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дно</a:t>
            </a:r>
            <a:r>
              <a:rPr lang="ru-RU" altLang="de-CZ" sz="2800">
                <a:latin typeface="Times New Roman" panose="02020603050405020304" pitchFamily="18" charset="0"/>
              </a:rPr>
              <a:t> ,plachetnice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u="sng">
                <a:latin typeface="Times New Roman" panose="02020603050405020304" pitchFamily="18" charset="0"/>
              </a:rPr>
              <a:t>нередко с дополнительным указанием на высокую степень прояв</a:t>
            </a:r>
            <a:r>
              <a:rPr lang="cs-CZ" altLang="de-CZ" sz="2800" u="sng">
                <a:latin typeface="Times New Roman" panose="02020603050405020304" pitchFamily="18" charset="0"/>
              </a:rPr>
              <a:t>-</a:t>
            </a:r>
            <a:r>
              <a:rPr lang="ru-RU" altLang="de-CZ" sz="2800" u="sng">
                <a:latin typeface="Times New Roman" panose="02020603050405020304" pitchFamily="18" charset="0"/>
              </a:rPr>
              <a:t>ления или большое количество того, что названо мотивиру</a:t>
            </a:r>
            <a:r>
              <a:rPr lang="cs-CZ" altLang="de-CZ" sz="2800" u="sng">
                <a:latin typeface="Times New Roman" panose="02020603050405020304" pitchFamily="18" charset="0"/>
              </a:rPr>
              <a:t>-</a:t>
            </a:r>
            <a:r>
              <a:rPr lang="ru-RU" altLang="de-CZ" sz="2800" u="sng">
                <a:latin typeface="Times New Roman" panose="02020603050405020304" pitchFamily="18" charset="0"/>
              </a:rPr>
              <a:t>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качественные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продукты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питания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скорост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вид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масштабный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проект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частотное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явление</a:t>
            </a:r>
            <a:r>
              <a:rPr lang="ru-RU" altLang="de-CZ" sz="2800">
                <a:latin typeface="Times New Roman" panose="02020603050405020304" pitchFamily="18" charset="0"/>
              </a:rPr>
              <a:t> ("характеризующееся высокой частотой");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896F2208-4183-BB98-83CF-3DF6E7C974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0595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"</a:t>
            </a:r>
            <a:r>
              <a:rPr lang="ru-RU" altLang="de-CZ" sz="2800" u="sng">
                <a:latin typeface="Times New Roman" panose="02020603050405020304" pitchFamily="18" charset="0"/>
              </a:rPr>
              <a:t>предназначенный для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книжный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шкаф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футбольный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мяч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праздничное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платье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корабельный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лес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машинное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масло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находящийся в том месте, которое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птицы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лимонная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кислота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древесный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червь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цветочный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нектар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южные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города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существующий в то время, которое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дневной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жар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ночные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страхи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военное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положение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воскресная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прогулка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связанный с производством, изготовлением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заготовки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завод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молочная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ферма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консервная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промышленность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действующий или осуществляемый с помощью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солнечные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часы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карандашная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зарисовка</a:t>
            </a:r>
            <a:r>
              <a:rPr lang="ru-RU" altLang="de-CZ" sz="2800">
                <a:latin typeface="Times New Roman" panose="02020603050405020304" pitchFamily="18" charset="0"/>
              </a:rPr>
              <a:t> ,náčrt, kresba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"</a:t>
            </a:r>
            <a:r>
              <a:rPr lang="ru-RU" altLang="ja-JP" sz="2800" u="sng">
                <a:latin typeface="Times New Roman" panose="02020603050405020304" pitchFamily="18" charset="0"/>
              </a:rPr>
              <a:t>представляющий собой то, являющийся тем, что названо мотивирующим словом</a:t>
            </a:r>
            <a:r>
              <a:rPr lang="ru-RU" altLang="ja-JP" sz="2800">
                <a:latin typeface="Times New Roman" panose="02020603050405020304" pitchFamily="18" charset="0"/>
              </a:rPr>
              <a:t>": </a:t>
            </a:r>
            <a:r>
              <a:rPr lang="ru-RU" altLang="ja-JP" sz="2800" i="1">
                <a:latin typeface="Times New Roman" panose="02020603050405020304" pitchFamily="18" charset="0"/>
              </a:rPr>
              <a:t>мемуарная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литература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трофейное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оружие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шоссейная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дорога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8DAE6AF2-7901-B360-3466-8D327FF91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505950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реставрационный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процесс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похожий на то, напоминающий собой то,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стальные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мускулы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молочный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туман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касающийся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земельный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закон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военная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наука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любовные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стихи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восточный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вопрос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школьные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заботы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«Значительное количество словоупотреблений, однако, не укладывается в приведенные рубрики, например: </a:t>
            </a:r>
            <a:r>
              <a:rPr lang="ru-RU" altLang="de-CZ" sz="2800" i="1">
                <a:latin typeface="Times New Roman" panose="02020603050405020304" pitchFamily="18" charset="0"/>
              </a:rPr>
              <a:t>военные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приготовления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карманный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эксперт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зубной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врач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грибное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удовольствие</a:t>
            </a:r>
            <a:r>
              <a:rPr lang="ru-RU" altLang="de-CZ" sz="2800">
                <a:latin typeface="Times New Roman" panose="02020603050405020304" pitchFamily="18" charset="0"/>
              </a:rPr>
              <a:t> ("удовольствие от сбора грибов", устн. речь). Живая речь, в особенности художественная, содержит неисчерпаемые возможности семантического сцепления слов, отражающиеся на контекстуальной семантике относительных прилагательных.»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52388700-AD60-DDF9-8BC7-EA6E0E43E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«Некоторые прилагательные данного типа являются качественными. Среди них - прилагательные со знач. "содержащий то, характеризующийся тем, что названо мотивирующим словом", иногда с дополнительной качественной или количественной характеристикой (</a:t>
            </a:r>
            <a:r>
              <a:rPr lang="ru-RU" altLang="de-CZ" sz="2800" i="1">
                <a:latin typeface="Times New Roman" panose="02020603050405020304" pitchFamily="18" charset="0"/>
              </a:rPr>
              <a:t>вкусный</a:t>
            </a:r>
            <a:r>
              <a:rPr lang="ru-RU" altLang="de-CZ" sz="2800">
                <a:latin typeface="Times New Roman" panose="02020603050405020304" pitchFamily="18" charset="0"/>
              </a:rPr>
              <a:t> ,имеющий приятный вкус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сильный</a:t>
            </a:r>
            <a:r>
              <a:rPr lang="ru-RU" altLang="de-CZ" sz="2800">
                <a:latin typeface="Times New Roman" panose="02020603050405020304" pitchFamily="18" charset="0"/>
              </a:rPr>
              <a:t> ,обладающий большой силой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жирный</a:t>
            </a:r>
            <a:r>
              <a:rPr lang="ru-RU" altLang="de-CZ" sz="2800">
                <a:latin typeface="Times New Roman" panose="02020603050405020304" pitchFamily="18" charset="0"/>
              </a:rPr>
              <a:t> ,содержащий много жира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людный</a:t>
            </a:r>
            <a:r>
              <a:rPr lang="ru-RU" altLang="de-CZ" sz="2800">
                <a:latin typeface="Times New Roman" panose="02020603050405020304" pitchFamily="18" charset="0"/>
              </a:rPr>
              <a:t> ,с большим количеством людей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шумный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ароматный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авторитетный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полезный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целостный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ритмичный</a:t>
            </a:r>
            <a:r>
              <a:rPr lang="ru-RU" altLang="de-CZ" sz="2800">
                <a:latin typeface="Times New Roman" panose="02020603050405020304" pitchFamily="18" charset="0"/>
              </a:rPr>
              <a:t>), иногда с оттенком "склонный к тому,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ироничный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апатичный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патетичный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эмоциональный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импульсивный</a:t>
            </a:r>
            <a:r>
              <a:rPr lang="ru-RU" altLang="de-CZ" sz="2800">
                <a:latin typeface="Times New Roman" panose="02020603050405020304" pitchFamily="18" charset="0"/>
              </a:rPr>
              <a:t>), а также со знач. "представляющий собой то, что названо мотивирующим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контрастный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типичный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иллюстративный</a:t>
            </a:r>
            <a:r>
              <a:rPr lang="ru-RU" altLang="de-CZ" sz="2800">
                <a:latin typeface="Times New Roman" panose="02020603050405020304" pitchFamily="18" charset="0"/>
              </a:rPr>
              <a:t>).»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4403</Words>
  <Application>Microsoft Macintosh PowerPoint</Application>
  <PresentationFormat>Benutzerdefiniert</PresentationFormat>
  <Paragraphs>92</Paragraphs>
  <Slides>40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Office-Design</vt:lpstr>
      <vt:lpstr>Lexikologie a slovotvorba ruštiny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1032</cp:revision>
  <cp:lastPrinted>2014-04-01T09:02:10Z</cp:lastPrinted>
  <dcterms:created xsi:type="dcterms:W3CDTF">2012-10-11T18:59:19Z</dcterms:created>
  <dcterms:modified xsi:type="dcterms:W3CDTF">2024-04-26T07:12:21Z</dcterms:modified>
</cp:coreProperties>
</file>