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1" r:id="rId9"/>
    <p:sldId id="272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A3EC5-ABC5-48CC-ACB7-00D9B0E08CCF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3D0CDA-1A47-4635-B66E-2779763EB4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1952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9737A6-BBB4-4C8B-A435-24564E966BC0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87358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9737A6-BBB4-4C8B-A435-24564E966BC0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97793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9737A6-BBB4-4C8B-A435-24564E966BC0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46985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9737A6-BBB4-4C8B-A435-24564E966BC0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46670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9737A6-BBB4-4C8B-A435-24564E966BC0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57651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9737A6-BBB4-4C8B-A435-24564E966BC0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333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D260B-1837-452C-A258-B48F6092EA58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362A8-BE90-4015-86E6-7EE86F3E2D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3845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D260B-1837-452C-A258-B48F6092EA58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362A8-BE90-4015-86E6-7EE86F3E2D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6825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D260B-1837-452C-A258-B48F6092EA58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362A8-BE90-4015-86E6-7EE86F3E2D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0720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D260B-1837-452C-A258-B48F6092EA58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362A8-BE90-4015-86E6-7EE86F3E2D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8020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D260B-1837-452C-A258-B48F6092EA58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362A8-BE90-4015-86E6-7EE86F3E2D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763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D260B-1837-452C-A258-B48F6092EA58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362A8-BE90-4015-86E6-7EE86F3E2D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6501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D260B-1837-452C-A258-B48F6092EA58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362A8-BE90-4015-86E6-7EE86F3E2D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4825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D260B-1837-452C-A258-B48F6092EA58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362A8-BE90-4015-86E6-7EE86F3E2D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3958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D260B-1837-452C-A258-B48F6092EA58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362A8-BE90-4015-86E6-7EE86F3E2D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268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D260B-1837-452C-A258-B48F6092EA58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362A8-BE90-4015-86E6-7EE86F3E2D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5694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D260B-1837-452C-A258-B48F6092EA58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362A8-BE90-4015-86E6-7EE86F3E2D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8464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D260B-1837-452C-A258-B48F6092EA58}" type="datetimeFigureOut">
              <a:rPr lang="cs-CZ" smtClean="0"/>
              <a:t>24.02.2021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362A8-BE90-4015-86E6-7EE86F3E2D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9148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d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Prezentace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7370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Umění představit své myšlenky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42D44B9-3DA1-4D8F-91EA-DED6C932CAFD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Přenášky zahraničních odborníků</a:t>
            </a:r>
          </a:p>
          <a:p>
            <a:pPr lvl="1"/>
            <a:r>
              <a:rPr lang="cs-CZ" u="sng" dirty="0">
                <a:hlinkClick r:id="rId3"/>
              </a:rPr>
              <a:t>www.ted.com</a:t>
            </a:r>
            <a:endParaRPr lang="cs-CZ" dirty="0"/>
          </a:p>
          <a:p>
            <a:r>
              <a:rPr lang="cs-CZ" dirty="0"/>
              <a:t>Kolokvia a workshopy </a:t>
            </a:r>
          </a:p>
          <a:p>
            <a:r>
              <a:rPr lang="cs-CZ" dirty="0"/>
              <a:t>Praktické procvičení</a:t>
            </a:r>
          </a:p>
          <a:p>
            <a:pPr lvl="1"/>
            <a:r>
              <a:rPr lang="cs-CZ" dirty="0"/>
              <a:t>Prezentace semestrální práce </a:t>
            </a:r>
          </a:p>
          <a:p>
            <a:pPr lvl="2"/>
            <a:r>
              <a:rPr lang="cs-CZ" dirty="0"/>
              <a:t>30 minut (limit je nutné dodržet)</a:t>
            </a:r>
          </a:p>
          <a:p>
            <a:pPr lvl="2"/>
            <a:r>
              <a:rPr lang="cs-CZ" dirty="0"/>
              <a:t>Vhodné vyzkoušet si nanečisto – pouze taková zkouška umožní odhadnout, co se do prezentace vejde</a:t>
            </a:r>
          </a:p>
        </p:txBody>
      </p:sp>
    </p:spTree>
    <p:extLst>
      <p:ext uri="{BB962C8B-B14F-4D97-AF65-F5344CB8AC3E}">
        <p14:creationId xmlns:p14="http://schemas.microsoft.com/office/powerpoint/2010/main" val="2164813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prezentace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42D44B9-3DA1-4D8F-91EA-DED6C932CAFD}" type="slidenum">
              <a:rPr lang="cs-CZ" smtClean="0"/>
              <a:pPr/>
              <a:t>3</a:t>
            </a:fld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136648" y="1600200"/>
            <a:ext cx="8153400" cy="4925144"/>
          </a:xfrm>
        </p:spPr>
        <p:txBody>
          <a:bodyPr>
            <a:normAutofit lnSpcReduction="10000"/>
          </a:bodyPr>
          <a:lstStyle/>
          <a:p>
            <a:pPr>
              <a:lnSpc>
                <a:spcPct val="124000"/>
              </a:lnSpc>
              <a:spcBef>
                <a:spcPts val="0"/>
              </a:spcBef>
            </a:pPr>
            <a:r>
              <a:rPr lang="cs-CZ" dirty="0"/>
              <a:t>Úvod (10 %)</a:t>
            </a:r>
          </a:p>
          <a:p>
            <a:pPr lvl="1">
              <a:lnSpc>
                <a:spcPct val="124000"/>
              </a:lnSpc>
              <a:spcBef>
                <a:spcPts val="0"/>
              </a:spcBef>
            </a:pPr>
            <a:r>
              <a:rPr lang="cs-CZ" dirty="0"/>
              <a:t>Představení přednášejícího</a:t>
            </a:r>
          </a:p>
          <a:p>
            <a:pPr>
              <a:lnSpc>
                <a:spcPct val="124000"/>
              </a:lnSpc>
              <a:spcBef>
                <a:spcPts val="0"/>
              </a:spcBef>
            </a:pPr>
            <a:r>
              <a:rPr lang="cs-CZ" dirty="0"/>
              <a:t>Hlavní část (70 %)</a:t>
            </a:r>
          </a:p>
          <a:p>
            <a:pPr lvl="1">
              <a:lnSpc>
                <a:spcPct val="124000"/>
              </a:lnSpc>
              <a:spcBef>
                <a:spcPts val="0"/>
              </a:spcBef>
            </a:pPr>
            <a:r>
              <a:rPr lang="cs-CZ" dirty="0"/>
              <a:t>Stanovení/uvedení problému</a:t>
            </a:r>
          </a:p>
          <a:p>
            <a:pPr lvl="1">
              <a:lnSpc>
                <a:spcPct val="124000"/>
              </a:lnSpc>
              <a:spcBef>
                <a:spcPts val="0"/>
              </a:spcBef>
            </a:pPr>
            <a:r>
              <a:rPr lang="cs-CZ" dirty="0"/>
              <a:t>Dosažené výsledky/závěr</a:t>
            </a:r>
          </a:p>
          <a:p>
            <a:pPr lvl="1">
              <a:lnSpc>
                <a:spcPct val="124000"/>
              </a:lnSpc>
              <a:spcBef>
                <a:spcPts val="0"/>
              </a:spcBef>
            </a:pPr>
            <a:r>
              <a:rPr lang="cs-CZ" dirty="0"/>
              <a:t>Představení způsobu řešení</a:t>
            </a:r>
          </a:p>
          <a:p>
            <a:pPr lvl="2">
              <a:lnSpc>
                <a:spcPct val="124000"/>
              </a:lnSpc>
              <a:spcBef>
                <a:spcPts val="0"/>
              </a:spcBef>
            </a:pPr>
            <a:r>
              <a:rPr lang="cs-CZ" dirty="0"/>
              <a:t>Vaše argumentace, její výhody, nevýhody, potenciální rizika</a:t>
            </a:r>
          </a:p>
          <a:p>
            <a:pPr lvl="1">
              <a:lnSpc>
                <a:spcPct val="124000"/>
              </a:lnSpc>
              <a:spcBef>
                <a:spcPts val="0"/>
              </a:spcBef>
            </a:pPr>
            <a:r>
              <a:rPr lang="cs-CZ" dirty="0"/>
              <a:t>Důsledky/implikace dosažených výsledků</a:t>
            </a:r>
          </a:p>
          <a:p>
            <a:pPr lvl="1">
              <a:lnSpc>
                <a:spcPct val="124000"/>
              </a:lnSpc>
              <a:spcBef>
                <a:spcPts val="0"/>
              </a:spcBef>
            </a:pPr>
            <a:r>
              <a:rPr lang="cs-CZ" dirty="0"/>
              <a:t>Ve zbytku času se lze dotknout přehledu literatury, detailů řešení či motivace k práci</a:t>
            </a:r>
          </a:p>
          <a:p>
            <a:pPr>
              <a:lnSpc>
                <a:spcPct val="124000"/>
              </a:lnSpc>
              <a:spcBef>
                <a:spcPts val="0"/>
              </a:spcBef>
            </a:pPr>
            <a:r>
              <a:rPr lang="cs-CZ" dirty="0"/>
              <a:t>Shrnutí hlavních bodů a závěr (20 %)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2116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91544" y="32048"/>
            <a:ext cx="8229600" cy="1143000"/>
          </a:xfrm>
        </p:spPr>
        <p:txBody>
          <a:bodyPr/>
          <a:lstStyle/>
          <a:p>
            <a:r>
              <a:rPr lang="cs-CZ" dirty="0"/>
              <a:t>Co je smyslem prezentace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42D44B9-3DA1-4D8F-91EA-DED6C932CAFD}" type="slidenum">
              <a:rPr lang="cs-CZ" smtClean="0"/>
              <a:pPr/>
              <a:t>4</a:t>
            </a:fld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135560" y="1628800"/>
            <a:ext cx="7941568" cy="496855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cs-CZ" dirty="0"/>
              <a:t>V omezeném časovém prostoru představit hlavní myšlenky svého díla</a:t>
            </a:r>
          </a:p>
          <a:p>
            <a:pPr>
              <a:spcBef>
                <a:spcPts val="0"/>
              </a:spcBef>
            </a:pPr>
            <a:r>
              <a:rPr lang="cs-CZ" dirty="0"/>
              <a:t>Při prezentaci bychom měli uvádět jen hlavní přínos své práce </a:t>
            </a:r>
          </a:p>
          <a:p>
            <a:pPr lvl="1" indent="0">
              <a:spcBef>
                <a:spcPts val="0"/>
              </a:spcBef>
              <a:buNone/>
            </a:pPr>
            <a:r>
              <a:rPr lang="cs-CZ" sz="2800" dirty="0"/>
              <a:t>= nezdržovat se historií, shrnutím relevantní literatury a všemi detaily</a:t>
            </a:r>
          </a:p>
          <a:p>
            <a:pPr>
              <a:spcBef>
                <a:spcPts val="0"/>
              </a:spcBef>
            </a:pPr>
            <a:r>
              <a:rPr lang="cs-CZ" dirty="0"/>
              <a:t>Prezentujete se řešená otázka a ihned pokus o její zodpovězení</a:t>
            </a:r>
          </a:p>
          <a:p>
            <a:pPr lvl="1">
              <a:spcBef>
                <a:spcPts val="0"/>
              </a:spcBef>
            </a:pPr>
            <a:r>
              <a:rPr lang="cs-CZ" sz="2800" dirty="0"/>
              <a:t>Mnoho studentů tráví většinu své prezentace shrnutím literatury či různou typologií</a:t>
            </a:r>
          </a:p>
          <a:p>
            <a:pPr lvl="1">
              <a:spcBef>
                <a:spcPts val="0"/>
              </a:spcBef>
            </a:pPr>
            <a:r>
              <a:rPr lang="cs-CZ" sz="2800" dirty="0"/>
              <a:t>Snažte se využít, nikoli promarnit časový limit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6207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smyslem prezentace II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Vysvětlit vše relevantní, ale příliš se neopakovat</a:t>
            </a:r>
          </a:p>
          <a:p>
            <a:r>
              <a:rPr lang="cs-CZ" dirty="0"/>
              <a:t>Prezentace by měla být v drtivé většině případů lineárním příběhem</a:t>
            </a:r>
          </a:p>
          <a:p>
            <a:pPr lvl="1"/>
            <a:r>
              <a:rPr lang="cs-CZ" dirty="0"/>
              <a:t>Příběh přitáhne největší pozornost a je nejlépe zapamatovatelný</a:t>
            </a:r>
          </a:p>
          <a:p>
            <a:pPr lvl="1"/>
            <a:r>
              <a:rPr lang="cs-CZ" dirty="0"/>
              <a:t>Pointa by měla zaznít co nejdříve</a:t>
            </a:r>
          </a:p>
          <a:p>
            <a:pPr lvl="1"/>
            <a:r>
              <a:rPr lang="cs-CZ" dirty="0"/>
              <a:t>Řetězová logika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0223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91544" y="332656"/>
            <a:ext cx="8208912" cy="778098"/>
          </a:xfrm>
        </p:spPr>
        <p:txBody>
          <a:bodyPr>
            <a:normAutofit fontScale="90000"/>
          </a:bodyPr>
          <a:lstStyle/>
          <a:p>
            <a:r>
              <a:rPr lang="cs-CZ" dirty="0"/>
              <a:t>Základní zásady práce s </a:t>
            </a:r>
            <a:r>
              <a:rPr lang="cs-CZ" dirty="0" err="1"/>
              <a:t>Powerpointem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42D44B9-3DA1-4D8F-91EA-DED6C932CAFD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135560" y="1556792"/>
            <a:ext cx="8136904" cy="5040560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Argument lze rozdělit na více </a:t>
            </a:r>
            <a:r>
              <a:rPr lang="cs-CZ" dirty="0" err="1"/>
              <a:t>slidů</a:t>
            </a:r>
            <a:endParaRPr lang="cs-CZ" dirty="0"/>
          </a:p>
          <a:p>
            <a:pPr lvl="1"/>
            <a:r>
              <a:rPr lang="cs-CZ" dirty="0"/>
              <a:t>Nesnažte se vše „nacpat“ do jednoho</a:t>
            </a:r>
          </a:p>
          <a:p>
            <a:r>
              <a:rPr lang="pl-PL" dirty="0"/>
              <a:t>Na každý slide by měla být vymezena minimálně jedna minuta</a:t>
            </a:r>
          </a:p>
          <a:p>
            <a:r>
              <a:rPr lang="cs-CZ" dirty="0"/>
              <a:t>Neužívejte příliš graficky bohatý a interaktivní styl, podstatný je obsah</a:t>
            </a:r>
          </a:p>
          <a:p>
            <a:pPr lvl="1"/>
            <a:r>
              <a:rPr lang="cs-CZ" dirty="0"/>
              <a:t>Tzn. neužívat více než 3 barvy, velikosti nebo druhy písma, fantaskní pozadí, animace, zvuky atp.</a:t>
            </a:r>
          </a:p>
          <a:p>
            <a:pPr lvl="1"/>
            <a:r>
              <a:rPr lang="cs-CZ" dirty="0"/>
              <a:t>Animace a podobné nástroje užívejte ke zvýšení, nikoli snížení přehlednosti</a:t>
            </a:r>
          </a:p>
          <a:p>
            <a:r>
              <a:rPr lang="cs-CZ" dirty="0"/>
              <a:t>Velikost písma by neměla poklesnout pod 18 bodů</a:t>
            </a:r>
          </a:p>
          <a:p>
            <a:r>
              <a:rPr lang="cs-CZ" dirty="0"/>
              <a:t>Neužívejte výrazně kontrastní barvy (tj. zelené pozadí, modré písmo atp.)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263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Poznámky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42D44B9-3DA1-4D8F-91EA-DED6C932CAFD}" type="slidenum">
              <a:rPr lang="cs-CZ" smtClean="0"/>
              <a:pPr/>
              <a:t>7</a:t>
            </a:fld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Do prezentace nepište vše, co chcete říct, ale jen bodová hesla!</a:t>
            </a:r>
          </a:p>
          <a:p>
            <a:r>
              <a:rPr lang="cs-CZ" dirty="0"/>
              <a:t>Zbytek je vhodné si zaznamenat formou poznámek</a:t>
            </a:r>
          </a:p>
          <a:p>
            <a:pPr lvl="1"/>
            <a:r>
              <a:rPr lang="cs-CZ" dirty="0"/>
              <a:t>Vhodná struktura</a:t>
            </a:r>
          </a:p>
          <a:p>
            <a:pPr lvl="2"/>
            <a:r>
              <a:rPr lang="cs-CZ" dirty="0"/>
              <a:t>Přehlednost</a:t>
            </a:r>
          </a:p>
          <a:p>
            <a:pPr lvl="2"/>
            <a:r>
              <a:rPr lang="cs-CZ" dirty="0"/>
              <a:t>Řazení podle relevance</a:t>
            </a:r>
          </a:p>
          <a:p>
            <a:pPr lvl="1"/>
            <a:r>
              <a:rPr lang="cs-CZ" dirty="0"/>
              <a:t>Vhodný nosič</a:t>
            </a:r>
          </a:p>
          <a:p>
            <a:r>
              <a:rPr lang="cs-CZ" dirty="0"/>
              <a:t>Pravidlo ABC</a:t>
            </a:r>
          </a:p>
          <a:p>
            <a:pPr lvl="1"/>
            <a:r>
              <a:rPr lang="cs-CZ" dirty="0"/>
              <a:t>A – co musí být řečeno</a:t>
            </a:r>
          </a:p>
          <a:p>
            <a:pPr lvl="1"/>
            <a:r>
              <a:rPr lang="cs-CZ" dirty="0"/>
              <a:t>B – co je důležité a mělo by být řečeno</a:t>
            </a:r>
          </a:p>
          <a:p>
            <a:pPr lvl="1"/>
            <a:r>
              <a:rPr lang="cs-CZ" dirty="0"/>
              <a:t>C – zajímavosti, na které může a nemusí zbýt čas</a:t>
            </a:r>
          </a:p>
        </p:txBody>
      </p:sp>
    </p:spTree>
    <p:extLst>
      <p:ext uri="{BB962C8B-B14F-4D97-AF65-F5344CB8AC3E}">
        <p14:creationId xmlns:p14="http://schemas.microsoft.com/office/powerpoint/2010/main" val="3785107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91544" y="44624"/>
            <a:ext cx="8229600" cy="1143000"/>
          </a:xfrm>
        </p:spPr>
        <p:txBody>
          <a:bodyPr/>
          <a:lstStyle/>
          <a:p>
            <a:r>
              <a:rPr lang="cs-CZ" dirty="0"/>
              <a:t>Diskuse a kritika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742D44B9-3DA1-4D8F-91EA-DED6C932CAFD}" type="slidenum">
              <a:rPr lang="cs-CZ" smtClean="0"/>
              <a:pPr/>
              <a:t>8</a:t>
            </a:fld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135560" y="1628800"/>
            <a:ext cx="8075240" cy="4896544"/>
          </a:xfrm>
        </p:spPr>
        <p:txBody>
          <a:bodyPr>
            <a:normAutofit/>
          </a:bodyPr>
          <a:lstStyle/>
          <a:p>
            <a:r>
              <a:rPr lang="cs-CZ" dirty="0"/>
              <a:t>Diskuse (oponentura, kritika) není bojem o sociální dominanci ani hrou s nulovým součtem</a:t>
            </a:r>
          </a:p>
          <a:p>
            <a:pPr lvl="1"/>
            <a:r>
              <a:rPr lang="cs-CZ" dirty="0"/>
              <a:t>Nejde o to vyhrát, ale získat přínosnou zpětnou vazbu, uvědomit si chyby a slabé stránky práce</a:t>
            </a:r>
          </a:p>
          <a:p>
            <a:pPr lvl="1"/>
            <a:r>
              <a:rPr lang="cs-CZ" dirty="0"/>
              <a:t>Teprve z diskuse a oponentury často prezentující pozná, které části práce se mu nepodařilo vysvětlit</a:t>
            </a:r>
          </a:p>
          <a:p>
            <a:pPr lvl="1"/>
            <a:r>
              <a:rPr lang="cs-CZ" dirty="0"/>
              <a:t>Kritika je „služba zdarma“ cílená na zlepšení práce </a:t>
            </a:r>
          </a:p>
          <a:p>
            <a:pPr lvl="1"/>
            <a:r>
              <a:rPr lang="cs-CZ" dirty="0"/>
              <a:t>Kritika není osobní útok </a:t>
            </a:r>
          </a:p>
          <a:p>
            <a:pPr lvl="1"/>
            <a:r>
              <a:rPr lang="cs-CZ" dirty="0"/>
              <a:t>Otázky či námitky mají být vítány, nezaujatě vyslechnuty a v klidu zodpovězeny</a:t>
            </a:r>
          </a:p>
        </p:txBody>
      </p:sp>
    </p:spTree>
    <p:extLst>
      <p:ext uri="{BB962C8B-B14F-4D97-AF65-F5344CB8AC3E}">
        <p14:creationId xmlns:p14="http://schemas.microsoft.com/office/powerpoint/2010/main" val="3009213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Diskuse II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Diskutující by měli být problémem zaujati a předkládat relevantní otázky</a:t>
            </a:r>
          </a:p>
          <a:p>
            <a:pPr lvl="1"/>
            <a:r>
              <a:rPr lang="cs-CZ" dirty="0"/>
              <a:t>Hyperkritičnost ale ani nadměrná „solidarita“ nikomu neposlouží</a:t>
            </a:r>
          </a:p>
          <a:p>
            <a:pPr lvl="1"/>
            <a:r>
              <a:rPr lang="cs-CZ" dirty="0"/>
              <a:t>Nebojte se zeptat – otázkou se ukazuje zájem, nikoli hloupost tazatele</a:t>
            </a:r>
          </a:p>
          <a:p>
            <a:pPr lvl="1"/>
            <a:r>
              <a:rPr lang="cs-CZ" dirty="0"/>
              <a:t>Diskuse je vhodnou příležitostí pro získání informací o využité metodě a potížích výzkumu, které vám pomohou při vašem vlastním zkoumání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3312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508</Words>
  <Application>Microsoft Office PowerPoint</Application>
  <PresentationFormat>Širokoúhlá obrazovka</PresentationFormat>
  <Paragraphs>77</Paragraphs>
  <Slides>9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Motiv Office</vt:lpstr>
      <vt:lpstr>Prezentace</vt:lpstr>
      <vt:lpstr>Umění představit své myšlenky</vt:lpstr>
      <vt:lpstr>Struktura prezentace</vt:lpstr>
      <vt:lpstr>Co je smyslem prezentace</vt:lpstr>
      <vt:lpstr>Co je smyslem prezentace II</vt:lpstr>
      <vt:lpstr>Základní zásady práce s Powerpointem</vt:lpstr>
      <vt:lpstr>Poznámky</vt:lpstr>
      <vt:lpstr>Diskuse a kritika</vt:lpstr>
      <vt:lpstr>Diskuse II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</dc:title>
  <dc:creator>Inna Čábelková</dc:creator>
  <cp:lastModifiedBy>Čábelková Inna</cp:lastModifiedBy>
  <cp:revision>4</cp:revision>
  <dcterms:created xsi:type="dcterms:W3CDTF">2018-02-09T14:29:07Z</dcterms:created>
  <dcterms:modified xsi:type="dcterms:W3CDTF">2021-02-24T14:20:02Z</dcterms:modified>
</cp:coreProperties>
</file>