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2" r:id="rId4"/>
    <p:sldId id="257" r:id="rId5"/>
    <p:sldId id="258" r:id="rId6"/>
    <p:sldId id="260" r:id="rId7"/>
    <p:sldId id="264" r:id="rId8"/>
    <p:sldId id="261" r:id="rId9"/>
    <p:sldId id="263" r:id="rId10"/>
    <p:sldId id="266" r:id="rId11"/>
    <p:sldId id="269" r:id="rId12"/>
    <p:sldId id="271" r:id="rId13"/>
    <p:sldId id="270" r:id="rId14"/>
    <p:sldId id="259" r:id="rId15"/>
    <p:sldId id="267" r:id="rId16"/>
    <p:sldId id="268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450802-5DE3-45A2-A116-8B4A458805A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B6CB383-DA30-4753-835C-B5484F5DF2B9}">
      <dgm:prSet/>
      <dgm:spPr/>
      <dgm:t>
        <a:bodyPr/>
        <a:lstStyle/>
        <a:p>
          <a:r>
            <a:rPr lang="cs-CZ" b="1"/>
            <a:t>Senzitivita testu</a:t>
          </a:r>
          <a:r>
            <a:rPr lang="cs-CZ"/>
            <a:t>, neboli citlivost testu, nabývá hodnot od 0 do 1 (případně 100%) a vyjadřuje </a:t>
          </a:r>
          <a:r>
            <a:rPr lang="cs-CZ" b="1"/>
            <a:t>úspěšnost, s níž test zachytí přítomnost sledovaného stavu (nemoci)</a:t>
          </a:r>
          <a:r>
            <a:rPr lang="cs-CZ"/>
            <a:t> u daného subjektu</a:t>
          </a:r>
          <a:br>
            <a:rPr lang="cs-CZ"/>
          </a:br>
          <a:endParaRPr lang="en-US"/>
        </a:p>
      </dgm:t>
    </dgm:pt>
    <dgm:pt modelId="{24C7FEA6-53BD-46DA-BBA1-D26F70586D07}" type="parTrans" cxnId="{6351DD47-4F66-47AA-8203-BC25160CE293}">
      <dgm:prSet/>
      <dgm:spPr/>
      <dgm:t>
        <a:bodyPr/>
        <a:lstStyle/>
        <a:p>
          <a:endParaRPr lang="en-US"/>
        </a:p>
      </dgm:t>
    </dgm:pt>
    <dgm:pt modelId="{C956A317-F61D-4410-A919-FF6D56B11EF3}" type="sibTrans" cxnId="{6351DD47-4F66-47AA-8203-BC25160CE293}">
      <dgm:prSet/>
      <dgm:spPr/>
      <dgm:t>
        <a:bodyPr/>
        <a:lstStyle/>
        <a:p>
          <a:endParaRPr lang="en-US"/>
        </a:p>
      </dgm:t>
    </dgm:pt>
    <dgm:pt modelId="{6B06D323-122B-461C-9D2B-BADDCF39F59C}">
      <dgm:prSet/>
      <dgm:spPr/>
      <dgm:t>
        <a:bodyPr/>
        <a:lstStyle/>
        <a:p>
          <a:r>
            <a:rPr lang="cs-CZ"/>
            <a:t>V medicíně/klinické praxi: </a:t>
          </a:r>
          <a:r>
            <a:rPr lang="cs-CZ" b="1"/>
            <a:t>Senzitivita testu </a:t>
          </a:r>
          <a:r>
            <a:rPr lang="cs-CZ"/>
            <a:t>je jeho schopnost rozpoznat skutečně nemocné osoby, tedy pravděpodobnost, že test bude pozitivní, když je osoba skutečně nemocná;</a:t>
          </a:r>
          <a:endParaRPr lang="en-US"/>
        </a:p>
      </dgm:t>
    </dgm:pt>
    <dgm:pt modelId="{8611E007-6713-460C-9E39-9100D2929E24}" type="parTrans" cxnId="{F3F00BAB-E505-4809-B3F4-1F22E0179A71}">
      <dgm:prSet/>
      <dgm:spPr/>
      <dgm:t>
        <a:bodyPr/>
        <a:lstStyle/>
        <a:p>
          <a:endParaRPr lang="en-US"/>
        </a:p>
      </dgm:t>
    </dgm:pt>
    <dgm:pt modelId="{A777A7AB-FB53-42F9-B902-DB99BD544BCF}" type="sibTrans" cxnId="{F3F00BAB-E505-4809-B3F4-1F22E0179A71}">
      <dgm:prSet/>
      <dgm:spPr/>
      <dgm:t>
        <a:bodyPr/>
        <a:lstStyle/>
        <a:p>
          <a:endParaRPr lang="en-US"/>
        </a:p>
      </dgm:t>
    </dgm:pt>
    <dgm:pt modelId="{6259FA78-3B7F-4C0C-8307-AB9C9E426D99}" type="pres">
      <dgm:prSet presAssocID="{DC450802-5DE3-45A2-A116-8B4A458805A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4D53565-C449-41DB-8C98-AAE3CB0607D4}" type="pres">
      <dgm:prSet presAssocID="{1B6CB383-DA30-4753-835C-B5484F5DF2B9}" presName="hierRoot1" presStyleCnt="0"/>
      <dgm:spPr/>
    </dgm:pt>
    <dgm:pt modelId="{6A543533-F6B7-4EFF-84F9-EAB422DE96D0}" type="pres">
      <dgm:prSet presAssocID="{1B6CB383-DA30-4753-835C-B5484F5DF2B9}" presName="composite" presStyleCnt="0"/>
      <dgm:spPr/>
    </dgm:pt>
    <dgm:pt modelId="{B4E1C9A3-4B60-430E-B839-97CDC1C03A7F}" type="pres">
      <dgm:prSet presAssocID="{1B6CB383-DA30-4753-835C-B5484F5DF2B9}" presName="background" presStyleLbl="node0" presStyleIdx="0" presStyleCnt="2"/>
      <dgm:spPr/>
    </dgm:pt>
    <dgm:pt modelId="{F4DDC06C-F25D-4B4E-94D2-B4DD4FF55F98}" type="pres">
      <dgm:prSet presAssocID="{1B6CB383-DA30-4753-835C-B5484F5DF2B9}" presName="text" presStyleLbl="fgAcc0" presStyleIdx="0" presStyleCnt="2">
        <dgm:presLayoutVars>
          <dgm:chPref val="3"/>
        </dgm:presLayoutVars>
      </dgm:prSet>
      <dgm:spPr/>
    </dgm:pt>
    <dgm:pt modelId="{CE5E11BF-F1FC-46D0-9560-C86885B093F7}" type="pres">
      <dgm:prSet presAssocID="{1B6CB383-DA30-4753-835C-B5484F5DF2B9}" presName="hierChild2" presStyleCnt="0"/>
      <dgm:spPr/>
    </dgm:pt>
    <dgm:pt modelId="{03610BB3-A379-42E8-95DE-25B3EADDB9EB}" type="pres">
      <dgm:prSet presAssocID="{6B06D323-122B-461C-9D2B-BADDCF39F59C}" presName="hierRoot1" presStyleCnt="0"/>
      <dgm:spPr/>
    </dgm:pt>
    <dgm:pt modelId="{ABF34C96-3FE8-41EC-A804-52B0001EAC39}" type="pres">
      <dgm:prSet presAssocID="{6B06D323-122B-461C-9D2B-BADDCF39F59C}" presName="composite" presStyleCnt="0"/>
      <dgm:spPr/>
    </dgm:pt>
    <dgm:pt modelId="{05BD32F0-BFC9-4DCD-A854-CF81BD00DE84}" type="pres">
      <dgm:prSet presAssocID="{6B06D323-122B-461C-9D2B-BADDCF39F59C}" presName="background" presStyleLbl="node0" presStyleIdx="1" presStyleCnt="2"/>
      <dgm:spPr/>
    </dgm:pt>
    <dgm:pt modelId="{0D8D4D1A-E15E-45B9-B31C-3C6B38264187}" type="pres">
      <dgm:prSet presAssocID="{6B06D323-122B-461C-9D2B-BADDCF39F59C}" presName="text" presStyleLbl="fgAcc0" presStyleIdx="1" presStyleCnt="2">
        <dgm:presLayoutVars>
          <dgm:chPref val="3"/>
        </dgm:presLayoutVars>
      </dgm:prSet>
      <dgm:spPr/>
    </dgm:pt>
    <dgm:pt modelId="{EE588E04-FD7F-4DA9-8882-49A7FBA7D2DC}" type="pres">
      <dgm:prSet presAssocID="{6B06D323-122B-461C-9D2B-BADDCF39F59C}" presName="hierChild2" presStyleCnt="0"/>
      <dgm:spPr/>
    </dgm:pt>
  </dgm:ptLst>
  <dgm:cxnLst>
    <dgm:cxn modelId="{9CA12E35-23D4-411D-980A-59C92E005B05}" type="presOf" srcId="{6B06D323-122B-461C-9D2B-BADDCF39F59C}" destId="{0D8D4D1A-E15E-45B9-B31C-3C6B38264187}" srcOrd="0" destOrd="0" presId="urn:microsoft.com/office/officeart/2005/8/layout/hierarchy1"/>
    <dgm:cxn modelId="{AAA69035-D65D-45C1-8E31-678CF73460CA}" type="presOf" srcId="{1B6CB383-DA30-4753-835C-B5484F5DF2B9}" destId="{F4DDC06C-F25D-4B4E-94D2-B4DD4FF55F98}" srcOrd="0" destOrd="0" presId="urn:microsoft.com/office/officeart/2005/8/layout/hierarchy1"/>
    <dgm:cxn modelId="{6351DD47-4F66-47AA-8203-BC25160CE293}" srcId="{DC450802-5DE3-45A2-A116-8B4A458805A9}" destId="{1B6CB383-DA30-4753-835C-B5484F5DF2B9}" srcOrd="0" destOrd="0" parTransId="{24C7FEA6-53BD-46DA-BBA1-D26F70586D07}" sibTransId="{C956A317-F61D-4410-A919-FF6D56B11EF3}"/>
    <dgm:cxn modelId="{F3F00BAB-E505-4809-B3F4-1F22E0179A71}" srcId="{DC450802-5DE3-45A2-A116-8B4A458805A9}" destId="{6B06D323-122B-461C-9D2B-BADDCF39F59C}" srcOrd="1" destOrd="0" parTransId="{8611E007-6713-460C-9E39-9100D2929E24}" sibTransId="{A777A7AB-FB53-42F9-B902-DB99BD544BCF}"/>
    <dgm:cxn modelId="{541D30F9-9B8F-44DD-9168-82BE2819EAB1}" type="presOf" srcId="{DC450802-5DE3-45A2-A116-8B4A458805A9}" destId="{6259FA78-3B7F-4C0C-8307-AB9C9E426D99}" srcOrd="0" destOrd="0" presId="urn:microsoft.com/office/officeart/2005/8/layout/hierarchy1"/>
    <dgm:cxn modelId="{D95C19D3-63AA-4FCC-A9A1-2CE3C162C0CA}" type="presParOf" srcId="{6259FA78-3B7F-4C0C-8307-AB9C9E426D99}" destId="{74D53565-C449-41DB-8C98-AAE3CB0607D4}" srcOrd="0" destOrd="0" presId="urn:microsoft.com/office/officeart/2005/8/layout/hierarchy1"/>
    <dgm:cxn modelId="{B24486DE-993F-4AD4-9BAB-9461D876922C}" type="presParOf" srcId="{74D53565-C449-41DB-8C98-AAE3CB0607D4}" destId="{6A543533-F6B7-4EFF-84F9-EAB422DE96D0}" srcOrd="0" destOrd="0" presId="urn:microsoft.com/office/officeart/2005/8/layout/hierarchy1"/>
    <dgm:cxn modelId="{29C8C1AD-F559-4CF2-A7D5-B321481DB674}" type="presParOf" srcId="{6A543533-F6B7-4EFF-84F9-EAB422DE96D0}" destId="{B4E1C9A3-4B60-430E-B839-97CDC1C03A7F}" srcOrd="0" destOrd="0" presId="urn:microsoft.com/office/officeart/2005/8/layout/hierarchy1"/>
    <dgm:cxn modelId="{232460CD-79F1-4A71-BB64-48697367D7C2}" type="presParOf" srcId="{6A543533-F6B7-4EFF-84F9-EAB422DE96D0}" destId="{F4DDC06C-F25D-4B4E-94D2-B4DD4FF55F98}" srcOrd="1" destOrd="0" presId="urn:microsoft.com/office/officeart/2005/8/layout/hierarchy1"/>
    <dgm:cxn modelId="{263C84CD-681A-4C4B-BA2F-07E8877B70DA}" type="presParOf" srcId="{74D53565-C449-41DB-8C98-AAE3CB0607D4}" destId="{CE5E11BF-F1FC-46D0-9560-C86885B093F7}" srcOrd="1" destOrd="0" presId="urn:microsoft.com/office/officeart/2005/8/layout/hierarchy1"/>
    <dgm:cxn modelId="{B21410F7-3307-4518-AB3C-480B07A97E78}" type="presParOf" srcId="{6259FA78-3B7F-4C0C-8307-AB9C9E426D99}" destId="{03610BB3-A379-42E8-95DE-25B3EADDB9EB}" srcOrd="1" destOrd="0" presId="urn:microsoft.com/office/officeart/2005/8/layout/hierarchy1"/>
    <dgm:cxn modelId="{144B4A36-8878-4E3A-A8E9-72AA356EF6F0}" type="presParOf" srcId="{03610BB3-A379-42E8-95DE-25B3EADDB9EB}" destId="{ABF34C96-3FE8-41EC-A804-52B0001EAC39}" srcOrd="0" destOrd="0" presId="urn:microsoft.com/office/officeart/2005/8/layout/hierarchy1"/>
    <dgm:cxn modelId="{D47438DF-7363-452C-BD43-A66DA49A3FBE}" type="presParOf" srcId="{ABF34C96-3FE8-41EC-A804-52B0001EAC39}" destId="{05BD32F0-BFC9-4DCD-A854-CF81BD00DE84}" srcOrd="0" destOrd="0" presId="urn:microsoft.com/office/officeart/2005/8/layout/hierarchy1"/>
    <dgm:cxn modelId="{DD6598F1-A1B7-44BD-82C3-DDD478EDA2CA}" type="presParOf" srcId="{ABF34C96-3FE8-41EC-A804-52B0001EAC39}" destId="{0D8D4D1A-E15E-45B9-B31C-3C6B38264187}" srcOrd="1" destOrd="0" presId="urn:microsoft.com/office/officeart/2005/8/layout/hierarchy1"/>
    <dgm:cxn modelId="{FE1CD827-6064-47A6-A0A9-847F62F20B84}" type="presParOf" srcId="{03610BB3-A379-42E8-95DE-25B3EADDB9EB}" destId="{EE588E04-FD7F-4DA9-8882-49A7FBA7D2D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EB174A-FADA-4A32-A785-FE4037A1B52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DBFC683-1EAD-426B-B6D9-C48C913657C8}">
      <dgm:prSet/>
      <dgm:spPr/>
      <dgm:t>
        <a:bodyPr/>
        <a:lstStyle/>
        <a:p>
          <a:r>
            <a:rPr lang="cs-CZ" b="1"/>
            <a:t>Specificita testu</a:t>
          </a:r>
          <a:r>
            <a:rPr lang="cs-CZ"/>
            <a:t> vyjadřuje schopnost testu přesně vybrat případy, u nichž zkoumaný znak (nemoc) nenastává. </a:t>
          </a:r>
          <a:endParaRPr lang="en-US"/>
        </a:p>
      </dgm:t>
    </dgm:pt>
    <dgm:pt modelId="{6C121635-767E-4E4A-830A-E7A2E40CA315}" type="parTrans" cxnId="{5521C92E-EFE9-4547-B680-75D9E513AD13}">
      <dgm:prSet/>
      <dgm:spPr/>
      <dgm:t>
        <a:bodyPr/>
        <a:lstStyle/>
        <a:p>
          <a:endParaRPr lang="en-US"/>
        </a:p>
      </dgm:t>
    </dgm:pt>
    <dgm:pt modelId="{3C7F2B93-C03B-4C2C-A889-108744E3043E}" type="sibTrans" cxnId="{5521C92E-EFE9-4547-B680-75D9E513AD13}">
      <dgm:prSet/>
      <dgm:spPr/>
      <dgm:t>
        <a:bodyPr/>
        <a:lstStyle/>
        <a:p>
          <a:endParaRPr lang="en-US"/>
        </a:p>
      </dgm:t>
    </dgm:pt>
    <dgm:pt modelId="{80B8C91E-4F18-418E-9831-8E28AFC7E33D}">
      <dgm:prSet/>
      <dgm:spPr/>
      <dgm:t>
        <a:bodyPr/>
        <a:lstStyle/>
        <a:p>
          <a:r>
            <a:rPr lang="cs-CZ" b="1"/>
            <a:t>V medicíně/klinické praxi: Specificita testu</a:t>
          </a:r>
          <a:r>
            <a:rPr lang="cs-CZ"/>
            <a:t> je jeho schopnost rozpoznat osoby bez nemoci, tedy pravděpodobnost, že test bude negativní, osoba není nemocná. </a:t>
          </a:r>
          <a:endParaRPr lang="en-US"/>
        </a:p>
      </dgm:t>
    </dgm:pt>
    <dgm:pt modelId="{B17AA1F7-DA27-4618-99CD-87393BBCF521}" type="parTrans" cxnId="{74AE1C4A-8186-441D-80FF-A5DE1E9CCFF3}">
      <dgm:prSet/>
      <dgm:spPr/>
      <dgm:t>
        <a:bodyPr/>
        <a:lstStyle/>
        <a:p>
          <a:endParaRPr lang="en-US"/>
        </a:p>
      </dgm:t>
    </dgm:pt>
    <dgm:pt modelId="{1C6C924C-AAE1-43D6-893D-0CE8902A3085}" type="sibTrans" cxnId="{74AE1C4A-8186-441D-80FF-A5DE1E9CCFF3}">
      <dgm:prSet/>
      <dgm:spPr/>
      <dgm:t>
        <a:bodyPr/>
        <a:lstStyle/>
        <a:p>
          <a:endParaRPr lang="en-US"/>
        </a:p>
      </dgm:t>
    </dgm:pt>
    <dgm:pt modelId="{29C56F7A-11E5-44A2-A7CB-93465DB27EE3}" type="pres">
      <dgm:prSet presAssocID="{81EB174A-FADA-4A32-A785-FE4037A1B52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1E146CA-DFBF-440D-AAFF-4F157D741CFE}" type="pres">
      <dgm:prSet presAssocID="{4DBFC683-1EAD-426B-B6D9-C48C913657C8}" presName="hierRoot1" presStyleCnt="0"/>
      <dgm:spPr/>
    </dgm:pt>
    <dgm:pt modelId="{2464E7B7-2C6D-40BD-AE0F-77462A5DFB9E}" type="pres">
      <dgm:prSet presAssocID="{4DBFC683-1EAD-426B-B6D9-C48C913657C8}" presName="composite" presStyleCnt="0"/>
      <dgm:spPr/>
    </dgm:pt>
    <dgm:pt modelId="{31D6B55F-4F14-47C3-B136-1E10E7068D60}" type="pres">
      <dgm:prSet presAssocID="{4DBFC683-1EAD-426B-B6D9-C48C913657C8}" presName="background" presStyleLbl="node0" presStyleIdx="0" presStyleCnt="2"/>
      <dgm:spPr/>
    </dgm:pt>
    <dgm:pt modelId="{AC99055B-62B2-42FE-AF6E-7F6EBD0A3FB3}" type="pres">
      <dgm:prSet presAssocID="{4DBFC683-1EAD-426B-B6D9-C48C913657C8}" presName="text" presStyleLbl="fgAcc0" presStyleIdx="0" presStyleCnt="2">
        <dgm:presLayoutVars>
          <dgm:chPref val="3"/>
        </dgm:presLayoutVars>
      </dgm:prSet>
      <dgm:spPr/>
    </dgm:pt>
    <dgm:pt modelId="{A5B76B61-59C0-482E-A5FD-9D97FF1F2F6D}" type="pres">
      <dgm:prSet presAssocID="{4DBFC683-1EAD-426B-B6D9-C48C913657C8}" presName="hierChild2" presStyleCnt="0"/>
      <dgm:spPr/>
    </dgm:pt>
    <dgm:pt modelId="{F08B1662-9CD2-43E1-962A-C34B4893CC69}" type="pres">
      <dgm:prSet presAssocID="{80B8C91E-4F18-418E-9831-8E28AFC7E33D}" presName="hierRoot1" presStyleCnt="0"/>
      <dgm:spPr/>
    </dgm:pt>
    <dgm:pt modelId="{B4155E70-C063-4C8B-ADA4-2DAB72A22901}" type="pres">
      <dgm:prSet presAssocID="{80B8C91E-4F18-418E-9831-8E28AFC7E33D}" presName="composite" presStyleCnt="0"/>
      <dgm:spPr/>
    </dgm:pt>
    <dgm:pt modelId="{87BC269A-532E-4839-841D-05F0DEFD4E31}" type="pres">
      <dgm:prSet presAssocID="{80B8C91E-4F18-418E-9831-8E28AFC7E33D}" presName="background" presStyleLbl="node0" presStyleIdx="1" presStyleCnt="2"/>
      <dgm:spPr/>
    </dgm:pt>
    <dgm:pt modelId="{FD31B0DF-A825-4F8B-BCEC-5423625777A3}" type="pres">
      <dgm:prSet presAssocID="{80B8C91E-4F18-418E-9831-8E28AFC7E33D}" presName="text" presStyleLbl="fgAcc0" presStyleIdx="1" presStyleCnt="2">
        <dgm:presLayoutVars>
          <dgm:chPref val="3"/>
        </dgm:presLayoutVars>
      </dgm:prSet>
      <dgm:spPr/>
    </dgm:pt>
    <dgm:pt modelId="{5136B0AB-0E21-4E6C-B68B-FC28545AE8BC}" type="pres">
      <dgm:prSet presAssocID="{80B8C91E-4F18-418E-9831-8E28AFC7E33D}" presName="hierChild2" presStyleCnt="0"/>
      <dgm:spPr/>
    </dgm:pt>
  </dgm:ptLst>
  <dgm:cxnLst>
    <dgm:cxn modelId="{5521C92E-EFE9-4547-B680-75D9E513AD13}" srcId="{81EB174A-FADA-4A32-A785-FE4037A1B524}" destId="{4DBFC683-1EAD-426B-B6D9-C48C913657C8}" srcOrd="0" destOrd="0" parTransId="{6C121635-767E-4E4A-830A-E7A2E40CA315}" sibTransId="{3C7F2B93-C03B-4C2C-A889-108744E3043E}"/>
    <dgm:cxn modelId="{74AE1C4A-8186-441D-80FF-A5DE1E9CCFF3}" srcId="{81EB174A-FADA-4A32-A785-FE4037A1B524}" destId="{80B8C91E-4F18-418E-9831-8E28AFC7E33D}" srcOrd="1" destOrd="0" parTransId="{B17AA1F7-DA27-4618-99CD-87393BBCF521}" sibTransId="{1C6C924C-AAE1-43D6-893D-0CE8902A3085}"/>
    <dgm:cxn modelId="{4D62804F-6EAB-4409-8C9E-F8A8CC35D9E2}" type="presOf" srcId="{81EB174A-FADA-4A32-A785-FE4037A1B524}" destId="{29C56F7A-11E5-44A2-A7CB-93465DB27EE3}" srcOrd="0" destOrd="0" presId="urn:microsoft.com/office/officeart/2005/8/layout/hierarchy1"/>
    <dgm:cxn modelId="{334B127A-1868-446C-9FB0-EBA2F24B9DA8}" type="presOf" srcId="{80B8C91E-4F18-418E-9831-8E28AFC7E33D}" destId="{FD31B0DF-A825-4F8B-BCEC-5423625777A3}" srcOrd="0" destOrd="0" presId="urn:microsoft.com/office/officeart/2005/8/layout/hierarchy1"/>
    <dgm:cxn modelId="{5E4AC7A4-2A25-4ACC-9FBD-FEA1835FD271}" type="presOf" srcId="{4DBFC683-1EAD-426B-B6D9-C48C913657C8}" destId="{AC99055B-62B2-42FE-AF6E-7F6EBD0A3FB3}" srcOrd="0" destOrd="0" presId="urn:microsoft.com/office/officeart/2005/8/layout/hierarchy1"/>
    <dgm:cxn modelId="{919753B1-0E54-43F5-A52C-FEC926B60F41}" type="presParOf" srcId="{29C56F7A-11E5-44A2-A7CB-93465DB27EE3}" destId="{B1E146CA-DFBF-440D-AAFF-4F157D741CFE}" srcOrd="0" destOrd="0" presId="urn:microsoft.com/office/officeart/2005/8/layout/hierarchy1"/>
    <dgm:cxn modelId="{F3CB9A7E-9084-4379-9413-A3A494415427}" type="presParOf" srcId="{B1E146CA-DFBF-440D-AAFF-4F157D741CFE}" destId="{2464E7B7-2C6D-40BD-AE0F-77462A5DFB9E}" srcOrd="0" destOrd="0" presId="urn:microsoft.com/office/officeart/2005/8/layout/hierarchy1"/>
    <dgm:cxn modelId="{ABB68DB4-644F-49B6-9C5E-74A850D4DE10}" type="presParOf" srcId="{2464E7B7-2C6D-40BD-AE0F-77462A5DFB9E}" destId="{31D6B55F-4F14-47C3-B136-1E10E7068D60}" srcOrd="0" destOrd="0" presId="urn:microsoft.com/office/officeart/2005/8/layout/hierarchy1"/>
    <dgm:cxn modelId="{28AD63EA-077C-4A7F-BD46-1D75DF9563B6}" type="presParOf" srcId="{2464E7B7-2C6D-40BD-AE0F-77462A5DFB9E}" destId="{AC99055B-62B2-42FE-AF6E-7F6EBD0A3FB3}" srcOrd="1" destOrd="0" presId="urn:microsoft.com/office/officeart/2005/8/layout/hierarchy1"/>
    <dgm:cxn modelId="{B6BAC253-AB67-4284-BE34-57B1BF8EE5C1}" type="presParOf" srcId="{B1E146CA-DFBF-440D-AAFF-4F157D741CFE}" destId="{A5B76B61-59C0-482E-A5FD-9D97FF1F2F6D}" srcOrd="1" destOrd="0" presId="urn:microsoft.com/office/officeart/2005/8/layout/hierarchy1"/>
    <dgm:cxn modelId="{C5E6834A-B613-4942-9E42-5C27A488A5CD}" type="presParOf" srcId="{29C56F7A-11E5-44A2-A7CB-93465DB27EE3}" destId="{F08B1662-9CD2-43E1-962A-C34B4893CC69}" srcOrd="1" destOrd="0" presId="urn:microsoft.com/office/officeart/2005/8/layout/hierarchy1"/>
    <dgm:cxn modelId="{5D6FB848-58F9-4E48-A511-A5E91C860F3C}" type="presParOf" srcId="{F08B1662-9CD2-43E1-962A-C34B4893CC69}" destId="{B4155E70-C063-4C8B-ADA4-2DAB72A22901}" srcOrd="0" destOrd="0" presId="urn:microsoft.com/office/officeart/2005/8/layout/hierarchy1"/>
    <dgm:cxn modelId="{EB46CCDD-48E7-44BF-BFC4-B5620C97279B}" type="presParOf" srcId="{B4155E70-C063-4C8B-ADA4-2DAB72A22901}" destId="{87BC269A-532E-4839-841D-05F0DEFD4E31}" srcOrd="0" destOrd="0" presId="urn:microsoft.com/office/officeart/2005/8/layout/hierarchy1"/>
    <dgm:cxn modelId="{087013C3-73DE-4F64-A0DF-C875764CE262}" type="presParOf" srcId="{B4155E70-C063-4C8B-ADA4-2DAB72A22901}" destId="{FD31B0DF-A825-4F8B-BCEC-5423625777A3}" srcOrd="1" destOrd="0" presId="urn:microsoft.com/office/officeart/2005/8/layout/hierarchy1"/>
    <dgm:cxn modelId="{C03FBF7A-9D18-4B09-8E0A-450B4D2AD15E}" type="presParOf" srcId="{F08B1662-9CD2-43E1-962A-C34B4893CC69}" destId="{5136B0AB-0E21-4E6C-B68B-FC28545AE8B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E1C9A3-4B60-430E-B839-97CDC1C03A7F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DDC06C-F25D-4B4E-94D2-B4DD4FF55F98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/>
            <a:t>Senzitivita testu</a:t>
          </a:r>
          <a:r>
            <a:rPr lang="cs-CZ" sz="2400" kern="1200"/>
            <a:t>, neboli citlivost testu, nabývá hodnot od 0 do 1 (případně 100%) a vyjadřuje </a:t>
          </a:r>
          <a:r>
            <a:rPr lang="cs-CZ" sz="2400" b="1" kern="1200"/>
            <a:t>úspěšnost, s níž test zachytí přítomnost sledovaného stavu (nemoci)</a:t>
          </a:r>
          <a:r>
            <a:rPr lang="cs-CZ" sz="2400" kern="1200"/>
            <a:t> u daného subjektu</a:t>
          </a:r>
          <a:br>
            <a:rPr lang="cs-CZ" sz="2400" kern="1200"/>
          </a:br>
          <a:endParaRPr lang="en-US" sz="2400" kern="1200"/>
        </a:p>
      </dsp:txBody>
      <dsp:txXfrm>
        <a:off x="696297" y="538547"/>
        <a:ext cx="4171627" cy="2590157"/>
      </dsp:txXfrm>
    </dsp:sp>
    <dsp:sp modelId="{05BD32F0-BFC9-4DCD-A854-CF81BD00DE84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8D4D1A-E15E-45B9-B31C-3C6B38264187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V medicíně/klinické praxi: </a:t>
          </a:r>
          <a:r>
            <a:rPr lang="cs-CZ" sz="2400" b="1" kern="1200"/>
            <a:t>Senzitivita testu </a:t>
          </a:r>
          <a:r>
            <a:rPr lang="cs-CZ" sz="2400" kern="1200"/>
            <a:t>je jeho schopnost rozpoznat skutečně nemocné osoby, tedy pravděpodobnost, že test bude pozitivní, když je osoba skutečně nemocná;</a:t>
          </a:r>
          <a:endParaRPr lang="en-US" sz="2400" kern="1200"/>
        </a:p>
      </dsp:txBody>
      <dsp:txXfrm>
        <a:off x="5991936" y="538547"/>
        <a:ext cx="4171627" cy="25901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6B55F-4F14-47C3-B136-1E10E7068D60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99055B-62B2-42FE-AF6E-7F6EBD0A3FB3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/>
            <a:t>Specificita testu</a:t>
          </a:r>
          <a:r>
            <a:rPr lang="cs-CZ" sz="2400" kern="1200"/>
            <a:t> vyjadřuje schopnost testu přesně vybrat případy, u nichž zkoumaný znak (nemoc) nenastává. </a:t>
          </a:r>
          <a:endParaRPr lang="en-US" sz="2400" kern="1200"/>
        </a:p>
      </dsp:txBody>
      <dsp:txXfrm>
        <a:off x="696297" y="538547"/>
        <a:ext cx="4171627" cy="2590157"/>
      </dsp:txXfrm>
    </dsp:sp>
    <dsp:sp modelId="{87BC269A-532E-4839-841D-05F0DEFD4E31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1B0DF-A825-4F8B-BCEC-5423625777A3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/>
            <a:t>V medicíně/klinické praxi: Specificita testu</a:t>
          </a:r>
          <a:r>
            <a:rPr lang="cs-CZ" sz="2400" kern="1200"/>
            <a:t> je jeho schopnost rozpoznat osoby bez nemoci, tedy pravděpodobnost, že test bude negativní, osoba není nemocná. </a:t>
          </a:r>
          <a:endParaRPr lang="en-US" sz="2400" kern="1200"/>
        </a:p>
      </dsp:txBody>
      <dsp:txXfrm>
        <a:off x="5991936" y="538547"/>
        <a:ext cx="4171627" cy="259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15B91F-D6B1-4FBA-B0CB-3D10A4749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737308-CD56-4A98-B524-B65756D59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C3FA5E-80E9-4E46-B10B-3ED0EAC62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6B99-0FB8-477C-87EA-EE8AF874BFAF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E79169-3978-465E-9657-244470AD3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E0020D-6C75-4EF6-BC77-22C7366F2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E49C-ED42-4778-8F92-E1A0ADCB6A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723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BEC1F-FCB0-474D-A25E-9C32F2178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1F5D89E-E941-4736-8F2F-D8D3AE41D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C79A9E-0E4B-4083-90AE-829C66226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6B99-0FB8-477C-87EA-EE8AF874BFAF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99B0A5-4841-41CA-9988-91FEA933C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461DA5-FF05-447D-93B2-44E4AB23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E49C-ED42-4778-8F92-E1A0ADCB6A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661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B609A07-80E1-4921-9DF6-E168448280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EB38EE6-664F-4594-925F-E53E3D0DA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F96EFF-CE21-40E7-ADEF-E902F01CC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6B99-0FB8-477C-87EA-EE8AF874BFAF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878DCE-DA3A-4F89-991E-E8E7C395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1078EE-557B-473B-ACBA-2C06E4965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E49C-ED42-4778-8F92-E1A0ADCB6A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387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7BB3BB-20E6-4B3D-A0D4-9B9E8F231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510D5-49EA-42E8-9D8D-7682562DA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3227ED-3C80-4078-B075-AA5FCA41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6B99-0FB8-477C-87EA-EE8AF874BFAF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CA3394-4F10-4B51-BADA-872C2909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ECE5D1-F4E6-4D2D-8CF8-38FAD5184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E49C-ED42-4778-8F92-E1A0ADCB6A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0956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704FAB-9281-491B-B04E-8C40822B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6E94679-A886-4E5F-A723-AB9CAFAD0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A2026C-2EB9-4ED2-89A1-257FDEA2D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6B99-0FB8-477C-87EA-EE8AF874BFAF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423AB8-D553-433C-B9B8-3D176AAFB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5D2303-0039-4769-8A61-8057D2752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E49C-ED42-4778-8F92-E1A0ADCB6A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1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4E2081-0C65-4B06-9DF5-69154724F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62D54B-3223-4ECE-A8A3-5F4919437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6F3C484-66DF-4A8D-82E8-7086B0207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A6D45EF-296C-45EC-AF77-683C51DF6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6B99-0FB8-477C-87EA-EE8AF874BFAF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C93FE5E-6FD2-420F-A243-8B3D7DE7C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16D4E01-0393-4926-A578-7B762445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E49C-ED42-4778-8F92-E1A0ADCB6A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192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34C298-910C-490A-B12E-A9F102E27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A546BA-E924-4848-9F51-0E02F18F8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00088C-2058-471E-9FC5-9127D198F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0B312E3-E18A-4646-89EF-E72FF654F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9F467F3-6050-4A0F-9EB0-7F9D06984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FF093CA-2600-4FF2-AA94-FB360580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6B99-0FB8-477C-87EA-EE8AF874BFAF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DC07C2D-3CCA-4D98-9F01-47B568630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73761B0-F639-4D30-A29C-1C3C619DE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E49C-ED42-4778-8F92-E1A0ADCB6A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77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B3758-981B-43C2-9C74-728B202FA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0690433-D328-441B-B621-F859686B1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6B99-0FB8-477C-87EA-EE8AF874BFAF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C550E80-876B-4D79-BA05-232AFD483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C365561-1B6C-47A5-A4BD-3C5AFB23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E49C-ED42-4778-8F92-E1A0ADCB6A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875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03AA87E-FED6-4254-9144-0C2A08180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6B99-0FB8-477C-87EA-EE8AF874BFAF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A844BAE-3945-4B5C-A892-737D95D0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C4E4030-49FE-43E9-9EF4-FB9F4B98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E49C-ED42-4778-8F92-E1A0ADCB6A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6914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76D938-49C1-4A14-909E-85726495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82C679-6757-47F5-8C46-2D4FF9896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F0843E5-CB71-46E2-95C9-2218C95B8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B935A2-EF00-4E2F-A145-BD34518A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6B99-0FB8-477C-87EA-EE8AF874BFAF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0227A90-EBE2-4939-993F-BD35F16B0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0B0E76-FAB3-48C5-853A-CFF93E62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E49C-ED42-4778-8F92-E1A0ADCB6A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41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583207-E10E-42EF-9406-BFB00624D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987EDAA-9205-40E9-9248-838408E4B4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C89465-49BE-4746-A4E5-2A61DC1D7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31C5B4-FC1A-48AE-A174-888CDA586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6B99-0FB8-477C-87EA-EE8AF874BFAF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26FCF4-6A99-477E-BAC9-AC8193FA2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D153FFC-608B-4294-A81F-5507E4F8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9E49C-ED42-4778-8F92-E1A0ADCB6A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38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08FDAB5-306E-4F70-981D-424FF03E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52510E-FED5-467B-86CD-32B41527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47BCBA-F125-4CE9-82D3-261BA6380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B6B99-0FB8-477C-87EA-EE8AF874BFAF}" type="datetimeFigureOut">
              <a:rPr lang="cs-CZ" smtClean="0"/>
              <a:t>04.10.2021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853DA5-C387-4BE5-A80A-5D380AE75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A4CF99-B446-4E42-90E8-4DC5812A7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9E49C-ED42-4778-8F92-E1A0ADCB6A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476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antigenni-testy-covid.cz/realizovana-studi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DGT-OGZzTE&amp;t=0s" TargetMode="External"/><Relationship Id="rId2" Type="http://schemas.openxmlformats.org/officeDocument/2006/relationships/hyperlink" Target="https://portal.matematickabiologie.cz/index.php?pg=aplikovana-analyza-klinickych-a-biologickych-dat--biostatistika-pro-matematickou-biologii--vztah-pravdepodobnosti-statistiky-a-biostatistiky--senzitivita-specificita-a-prediktivni-hodnot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147/PROM.S256828" TargetMode="External"/><Relationship Id="rId2" Type="http://schemas.openxmlformats.org/officeDocument/2006/relationships/hyperlink" Target="https://www.antigenni-testy-covid.cz/realizovana-studi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tatsoft.cz/file1/PDF/newsletter/2014_04_29_StatSoft_Sila_testu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08861F8C-974B-471C-B58F-4A19AD4197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3BB218B-5E20-4C5C-85B7-6AA753C92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cs-CZ" sz="5200" dirty="0">
                <a:solidFill>
                  <a:srgbClr val="FFFFFF"/>
                </a:solidFill>
              </a:rPr>
              <a:t>Senzitivita a specificita v psychometrii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3E5B8B-CD2E-4260-AE83-A5170EA3C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cs-CZ" dirty="0">
                <a:solidFill>
                  <a:srgbClr val="FFFFFF"/>
                </a:solidFill>
              </a:rPr>
              <a:t>Mgr. Lothar Filip Rudorfer</a:t>
            </a:r>
          </a:p>
          <a:p>
            <a:pPr algn="l"/>
            <a:r>
              <a:rPr lang="cs-CZ" dirty="0">
                <a:solidFill>
                  <a:srgbClr val="FFFFFF"/>
                </a:solidFill>
              </a:rPr>
              <a:t>Mgr. Kateřina Lukavská, Ph.D.</a:t>
            </a:r>
          </a:p>
          <a:p>
            <a:pPr algn="l"/>
            <a:r>
              <a:rPr lang="cs-CZ" dirty="0">
                <a:solidFill>
                  <a:srgbClr val="FFFFFF"/>
                </a:solidFill>
              </a:rPr>
              <a:t>OPBP10125A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80338B7F-9769-4FA2-9E0F-2EB32ACB1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73" y="5039332"/>
            <a:ext cx="3013382" cy="19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0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4BAC6-3125-4C8B-AF9B-CF7C2A62F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 statistice/psychometrii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DE6F1A-7E26-42E4-BE18-B5A1DA1D9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C808032-B291-4998-AEA3-C3A391ACE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300" y="1825625"/>
            <a:ext cx="7879119" cy="46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26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E7CE6D-4F06-440E-A193-4EE3A5A3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/>
              <a:t>Statistika a vztah specificity/senzitivity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508350-CAE3-4211-9E5D-6459D69BC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cs-CZ" sz="2200" dirty="0"/>
              <a:t>Ve statistice někdy označováno jako „síla testu“</a:t>
            </a:r>
          </a:p>
          <a:p>
            <a:r>
              <a:rPr lang="cs-CZ" sz="2200" dirty="0"/>
              <a:t>Statistická síla testu binárních hypotéz je pravděpodobnost, že test správně zamítne nulovou hypotézu, v případě, že konkrétní alternativní hypotéza je potvrzena. Běžně se označuje řeckým </a:t>
            </a:r>
            <a:r>
              <a:rPr lang="el-GR" sz="2200" b="1" dirty="0"/>
              <a:t>β</a:t>
            </a:r>
            <a:r>
              <a:rPr lang="el-GR" sz="2200" dirty="0"/>
              <a:t> </a:t>
            </a:r>
            <a:r>
              <a:rPr lang="cs-CZ" sz="2200" dirty="0"/>
              <a:t>a představuje pravděpodobnost „skutečně pozitivní“ detekce podmíněné skutečnou existencí efektu k detekci. </a:t>
            </a:r>
          </a:p>
          <a:p>
            <a:r>
              <a:rPr lang="cs-CZ" sz="2200" dirty="0"/>
              <a:t>Statistická síla se pohybuje v intervalu (0-1) a jak se síla testu zvyšuje, snižuje pravděpodobnost výskytu chyby II typu chybným odmítnutím nulové hypotézy</a:t>
            </a:r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2200" dirty="0"/>
              <a:t>Je možné, že jste se již setkali s tvrzeními, které říkají: </a:t>
            </a:r>
            <a:r>
              <a:rPr lang="cs-CZ" sz="2200" b="1" i="1" dirty="0"/>
              <a:t>tento test je silnější než jiný pro nějakou alternativu</a:t>
            </a:r>
            <a:r>
              <a:rPr lang="cs-CZ" sz="2200" dirty="0"/>
              <a:t>. To úzce souvisí právě se sílou testu. Test je silnější pokud při stejné pravděpodobnosti chyby prvního druhu, má větší sílu testu. </a:t>
            </a:r>
          </a:p>
        </p:txBody>
      </p:sp>
    </p:spTree>
    <p:extLst>
      <p:ext uri="{BB962C8B-B14F-4D97-AF65-F5344CB8AC3E}">
        <p14:creationId xmlns:p14="http://schemas.microsoft.com/office/powerpoint/2010/main" val="3264555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E7CE6D-4F06-440E-A193-4EE3A5A3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Vztah síly testu k chybám I a II typu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508350-CAE3-4211-9E5D-6459D69BC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l-GR" sz="2200" b="1"/>
              <a:t>β</a:t>
            </a:r>
            <a:r>
              <a:rPr lang="el-GR" sz="2200"/>
              <a:t> = </a:t>
            </a:r>
            <a:r>
              <a:rPr lang="cs-CZ" sz="2200"/>
              <a:t>pravděpodobnost </a:t>
            </a:r>
            <a:r>
              <a:rPr lang="cs-CZ" sz="2200" b="1"/>
              <a:t>chyby II typu</a:t>
            </a:r>
            <a:r>
              <a:rPr lang="cs-CZ" sz="2200"/>
              <a:t>, známá jako „falešně negativní“ </a:t>
            </a:r>
          </a:p>
          <a:p>
            <a:r>
              <a:rPr lang="cs-CZ" sz="2200" b="1"/>
              <a:t>1-</a:t>
            </a:r>
            <a:r>
              <a:rPr lang="el-GR" sz="2200" b="1"/>
              <a:t>β</a:t>
            </a:r>
            <a:r>
              <a:rPr lang="el-GR" sz="2200"/>
              <a:t> = </a:t>
            </a:r>
            <a:r>
              <a:rPr lang="cs-CZ" sz="2200"/>
              <a:t>pravděpodobnost „skutečného pozitivu“, který správně odmítá nulovou hypotézu. „1-</a:t>
            </a:r>
            <a:r>
              <a:rPr lang="el-GR" sz="2200"/>
              <a:t>β“ </a:t>
            </a:r>
            <a:r>
              <a:rPr lang="cs-CZ" sz="2200"/>
              <a:t>je také znám jako síla testu. </a:t>
            </a:r>
          </a:p>
          <a:p>
            <a:r>
              <a:rPr lang="el-GR" sz="2200" b="1"/>
              <a:t>α</a:t>
            </a:r>
            <a:r>
              <a:rPr lang="el-GR" sz="2200"/>
              <a:t> = </a:t>
            </a:r>
            <a:r>
              <a:rPr lang="cs-CZ" sz="2200"/>
              <a:t>pravděpodobnost </a:t>
            </a:r>
            <a:r>
              <a:rPr lang="cs-CZ" sz="2200" b="1"/>
              <a:t>chyby I typu</a:t>
            </a:r>
            <a:r>
              <a:rPr lang="cs-CZ" sz="2200"/>
              <a:t>, známá jako „falešně pozitivní“ </a:t>
            </a:r>
          </a:p>
          <a:p>
            <a:r>
              <a:rPr lang="cs-CZ" sz="2200" b="1"/>
              <a:t>1-</a:t>
            </a:r>
            <a:r>
              <a:rPr lang="el-GR" sz="2200" b="1"/>
              <a:t>α</a:t>
            </a:r>
            <a:r>
              <a:rPr lang="el-GR" sz="2200"/>
              <a:t> = </a:t>
            </a:r>
            <a:r>
              <a:rPr lang="cs-CZ" sz="2200"/>
              <a:t>pravděpodobnost „skutečného negativu“, který správně přijímá nulovou hypotézu </a:t>
            </a:r>
          </a:p>
        </p:txBody>
      </p:sp>
    </p:spTree>
    <p:extLst>
      <p:ext uri="{BB962C8B-B14F-4D97-AF65-F5344CB8AC3E}">
        <p14:creationId xmlns:p14="http://schemas.microsoft.com/office/powerpoint/2010/main" val="3762519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DD34DA-17C2-4090-879E-8412EF3BD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5400"/>
              <a:t>Faktory ovlivňující sílu testu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838528-ED8D-4E39-8D08-DA3CCDDA5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cs-CZ" sz="2200" dirty="0"/>
              <a:t>statistická významnosti použité v testu (p, </a:t>
            </a:r>
            <a:r>
              <a:rPr lang="el-GR" sz="2200" i="1" dirty="0"/>
              <a:t>α</a:t>
            </a:r>
            <a:r>
              <a:rPr lang="cs-CZ" sz="2200" dirty="0"/>
              <a:t>)</a:t>
            </a:r>
          </a:p>
          <a:p>
            <a:r>
              <a:rPr lang="cs-CZ" sz="2200" dirty="0"/>
              <a:t>velikost účinku v populaci (Cohen d, r)</a:t>
            </a:r>
          </a:p>
          <a:p>
            <a:r>
              <a:rPr lang="cs-CZ" sz="2200" dirty="0"/>
              <a:t>velikost vzorku použitého k detekci účinku</a:t>
            </a:r>
          </a:p>
          <a:p>
            <a:endParaRPr lang="cs-CZ" sz="2200" dirty="0"/>
          </a:p>
          <a:p>
            <a:r>
              <a:rPr lang="cs-CZ" sz="2200" dirty="0"/>
              <a:t>typ zvoleného testu</a:t>
            </a:r>
          </a:p>
          <a:p>
            <a:r>
              <a:rPr lang="cs-CZ" sz="2200" dirty="0"/>
              <a:t>vzorek dat reprezentující populaci</a:t>
            </a:r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B409E07-BD4E-4086-8EA7-1DBF98C0D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72" r="12020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0CC6934-98E2-40E3-B6B4-816119DB4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9101">
            <a:off x="5220568" y="3542185"/>
            <a:ext cx="24669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82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437AED-8B74-425D-A100-9D40F554F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cs-CZ" sz="4000"/>
              <a:t>Příklady z praxe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C3521A-3FC5-4583-A599-100A3385F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cs-CZ" sz="1700"/>
              <a:t>Senzitivita/specificita antigenních testů COVID-19</a:t>
            </a:r>
          </a:p>
          <a:p>
            <a:pPr marL="0" indent="0">
              <a:buNone/>
            </a:pPr>
            <a:r>
              <a:rPr lang="cs-CZ" sz="1700">
                <a:hlinkClick r:id="rId2"/>
              </a:rPr>
              <a:t>https://www.antigenni-testy-covid.cz/realizovana-studie</a:t>
            </a:r>
            <a:endParaRPr lang="cs-CZ" sz="1700"/>
          </a:p>
          <a:p>
            <a:r>
              <a:rPr lang="cs-CZ" sz="1700"/>
              <a:t>Použití diskriminační analýzy pro výběr zaměstnanců</a:t>
            </a:r>
          </a:p>
          <a:p>
            <a:pPr marL="0" indent="0">
              <a:buNone/>
            </a:pPr>
            <a:r>
              <a:rPr lang="cs-CZ" sz="1700"/>
              <a:t>Ze 100 pracovníků vykonávající stejný druh práce bylo vybráno 20 s nejlep. A 20 s nejhoršími výsledky</a:t>
            </a:r>
          </a:p>
          <a:p>
            <a:pPr marL="0" indent="0">
              <a:buNone/>
            </a:pPr>
            <a:r>
              <a:rPr lang="cs-CZ" sz="1700"/>
              <a:t>Těchto 40 (outliers) vyplnilo dotazník</a:t>
            </a:r>
          </a:p>
          <a:p>
            <a:pPr marL="0" indent="0">
              <a:buNone/>
            </a:pPr>
            <a:r>
              <a:rPr lang="cs-CZ" sz="1700"/>
              <a:t>Výsledky byly zpracovány a byl vytvořen predikční model</a:t>
            </a:r>
          </a:p>
          <a:p>
            <a:pPr marL="0" indent="0">
              <a:buNone/>
            </a:pPr>
            <a:r>
              <a:rPr lang="cs-CZ" sz="1700"/>
              <a:t>Díky tomu firma dokáže s určitou pravděpodobností zařadit kandidáty do kategorie úspěšných/neúspěšných</a:t>
            </a:r>
            <a:br>
              <a:rPr lang="cs-CZ" sz="1700"/>
            </a:br>
            <a:endParaRPr lang="cs-CZ" sz="17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1A5A90-700B-4878-B625-2211F614B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06" b="2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osoba&#10;&#10;Popis byl vytvořen automaticky">
            <a:extLst>
              <a:ext uri="{FF2B5EF4-FFF2-40B4-BE49-F238E27FC236}">
                <a16:creationId xmlns:a16="http://schemas.microsoft.com/office/drawing/2014/main" id="{A128E6B5-13B4-4D3B-B3CF-243E59147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155"/>
          <a:stretch/>
        </p:blipFill>
        <p:spPr>
          <a:xfrm rot="21600000"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2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08E9A0-794F-4DED-A486-D67482E99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Příklady z praxe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D7E219-8CEE-466B-B97A-5775BB1F2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r>
              <a:rPr lang="cs-CZ" sz="2000" dirty="0"/>
              <a:t>Senzitivita a specificita testů HIV</a:t>
            </a:r>
            <a:br>
              <a:rPr lang="cs-CZ" sz="2000" dirty="0"/>
            </a:br>
            <a:r>
              <a:rPr lang="cs-CZ" sz="2000" dirty="0">
                <a:hlinkClick r:id="rId2"/>
              </a:rPr>
              <a:t>https://portal.matematickabiologie.cz/index.php?pg=aplikovana-analyza-klinickych-a-biologickych-dat--biostatistika-pro-matematickou-biologii--vztah-pravdepodobnosti-statistiky-a-biostatistiky--senzitivita-specificita-a-prediktivni-hodnoty</a:t>
            </a:r>
            <a:endParaRPr lang="cs-CZ" sz="2000" dirty="0"/>
          </a:p>
          <a:p>
            <a:r>
              <a:rPr lang="cs-CZ" sz="2000" dirty="0"/>
              <a:t>Modelování průběhu epidemií</a:t>
            </a:r>
          </a:p>
          <a:p>
            <a:pPr marL="0" indent="0">
              <a:buNone/>
            </a:pPr>
            <a:r>
              <a:rPr lang="cs-CZ" sz="2000" dirty="0">
                <a:hlinkClick r:id="rId3"/>
              </a:rPr>
              <a:t>https://www.youtube.com/watch?v=GDGT-OGZzTE&amp;t=0s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Obrázek 4">
            <a:extLst>
              <a:ext uri="{FF2B5EF4-FFF2-40B4-BE49-F238E27FC236}">
                <a16:creationId xmlns:a16="http://schemas.microsoft.com/office/drawing/2014/main" id="{D05B7933-0F8D-4998-A1C9-08D6EF4F9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20" y="2108602"/>
            <a:ext cx="6253212" cy="367376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877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2BF936-285B-4BF1-8490-09C341C7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8EBC9C-1A6A-4D2D-BE1C-DEA431B4F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143" y="1523621"/>
            <a:ext cx="10515600" cy="4351338"/>
          </a:xfrm>
        </p:spPr>
        <p:txBody>
          <a:bodyPr>
            <a:normAutofit/>
          </a:bodyPr>
          <a:lstStyle/>
          <a:p>
            <a:r>
              <a:rPr lang="en-US" sz="1600" dirty="0" err="1"/>
              <a:t>Trevethan</a:t>
            </a:r>
            <a:r>
              <a:rPr lang="en-US" sz="1600" dirty="0"/>
              <a:t>, R. (2017). Sensitivity, Specificity, and Predictive Values: Foundations, </a:t>
            </a:r>
            <a:r>
              <a:rPr lang="en-US" sz="1600" dirty="0" err="1"/>
              <a:t>Pliabilities</a:t>
            </a:r>
            <a:r>
              <a:rPr lang="en-US" sz="1600" dirty="0"/>
              <a:t>, and Pitfalls in Research and Practice. Frontiers in Public Health, 5. https://doi.org/10.3389/fpubh.2017.00307 </a:t>
            </a:r>
            <a:endParaRPr lang="cs-CZ" sz="1600" dirty="0"/>
          </a:p>
          <a:p>
            <a:r>
              <a:rPr lang="cs-CZ" sz="1600" dirty="0"/>
              <a:t>Vlček et. Al. (2020). Ověření parametrů spolehlivosti antigenních testů na průkaz viru SARS-CoV-2. Závěrečná zpráva – souhrn. Ověření parametrů spolehlivosti antigenních testů </a:t>
            </a:r>
            <a:r>
              <a:rPr lang="cs-CZ" sz="1600" dirty="0" err="1"/>
              <a:t>Wantai</a:t>
            </a:r>
            <a:r>
              <a:rPr lang="cs-CZ" sz="1600" dirty="0"/>
              <a:t> SARS-CoV-2 Rapid Antigen Test (FIA). Dostupné z web. </a:t>
            </a:r>
            <a:r>
              <a:rPr lang="cs-CZ" sz="1600" dirty="0">
                <a:hlinkClick r:id="rId2"/>
              </a:rPr>
              <a:t>https://www.antigenni-testy-covid.cz/realizovana-studie</a:t>
            </a:r>
            <a:endParaRPr lang="cs-CZ" sz="1600" dirty="0"/>
          </a:p>
          <a:p>
            <a:r>
              <a:rPr lang="cs-CZ" sz="1600" dirty="0"/>
              <a:t>hynekcigler.shinyapps.io/kalkulačka</a:t>
            </a:r>
          </a:p>
          <a:p>
            <a:r>
              <a:rPr lang="cs-CZ" sz="1600" b="0" i="0" u="none" strike="noStrike" dirty="0">
                <a:solidFill>
                  <a:srgbClr val="000000"/>
                </a:solidFill>
                <a:effectLst/>
              </a:rPr>
              <a:t>Dudek, F. J. (1979). </a:t>
            </a:r>
            <a:r>
              <a:rPr lang="cs-CZ" sz="16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sz="1600" b="0" i="0" u="none" strike="noStrike" dirty="0" err="1">
                <a:solidFill>
                  <a:srgbClr val="000000"/>
                </a:solidFill>
                <a:effectLst/>
              </a:rPr>
              <a:t>continuing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sz="1600" b="0" i="0" u="none" strike="noStrike" dirty="0" err="1">
                <a:solidFill>
                  <a:srgbClr val="000000"/>
                </a:solidFill>
                <a:effectLst/>
              </a:rPr>
              <a:t>misinterpretation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sz="16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</a:rPr>
              <a:t>  </a:t>
            </a:r>
            <a:r>
              <a:rPr lang="cs-CZ" sz="16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</a:rPr>
              <a:t> standard </a:t>
            </a:r>
            <a:r>
              <a:rPr lang="cs-CZ" sz="1600" b="0" i="0" u="none" strike="noStrike" dirty="0" err="1">
                <a:solidFill>
                  <a:srgbClr val="000000"/>
                </a:solidFill>
                <a:effectLst/>
              </a:rPr>
              <a:t>error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sz="16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sz="1600" b="0" i="0" u="none" strike="noStrike" dirty="0" err="1">
                <a:solidFill>
                  <a:srgbClr val="000000"/>
                </a:solidFill>
                <a:effectLst/>
              </a:rPr>
              <a:t>measurement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cs-CZ" sz="1600" b="0" i="1" u="none" strike="noStrike" dirty="0" err="1">
                <a:solidFill>
                  <a:srgbClr val="000000"/>
                </a:solidFill>
                <a:effectLst/>
              </a:rPr>
              <a:t>Psychological</a:t>
            </a:r>
            <a:r>
              <a:rPr lang="cs-CZ" sz="1600" b="0" i="1" u="none" strike="noStrike" dirty="0">
                <a:solidFill>
                  <a:srgbClr val="000000"/>
                </a:solidFill>
                <a:effectLst/>
              </a:rPr>
              <a:t>  Bulletin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cs-CZ" sz="1600" b="0" i="1" u="none" strike="noStrike" dirty="0">
                <a:solidFill>
                  <a:srgbClr val="000000"/>
                </a:solidFill>
                <a:effectLst/>
              </a:rPr>
              <a:t>86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</a:rPr>
              <a:t>(2), 335–337. </a:t>
            </a:r>
            <a:r>
              <a:rPr lang="cs-CZ" sz="1600" b="0" i="0" u="sng" dirty="0">
                <a:solidFill>
                  <a:srgbClr val="0563C1"/>
                </a:solidFill>
                <a:effectLst/>
              </a:rPr>
              <a:t>https://doi.org/10.1037/0033-</a:t>
            </a:r>
            <a:r>
              <a:rPr lang="cs-CZ" sz="1600" b="0" i="0" u="none" strike="noStrike" dirty="0">
                <a:solidFill>
                  <a:srgbClr val="0563C1"/>
                </a:solidFill>
                <a:effectLst/>
              </a:rPr>
              <a:t> </a:t>
            </a:r>
            <a:r>
              <a:rPr lang="cs-CZ" sz="1600" b="0" i="0" u="sng" dirty="0">
                <a:solidFill>
                  <a:srgbClr val="0563C1"/>
                </a:solidFill>
                <a:effectLst/>
              </a:rPr>
              <a:t>2909.86.2.335</a:t>
            </a:r>
            <a:r>
              <a:rPr lang="cs-CZ" sz="1600" b="0" i="0" u="none" strike="noStrike" dirty="0">
                <a:solidFill>
                  <a:srgbClr val="0563C1"/>
                </a:solidFill>
                <a:effectLst/>
              </a:rPr>
              <a:t> </a:t>
            </a:r>
          </a:p>
          <a:p>
            <a:r>
              <a:rPr lang="cs-CZ" sz="1600" b="0" i="0" u="none" strike="noStrike" dirty="0">
                <a:solidFill>
                  <a:srgbClr val="000000"/>
                </a:solidFill>
                <a:effectLst/>
              </a:rPr>
              <a:t>Cígler, H., &amp; Šmíra, M. (2015). Chyba měření a odhad  pravého skóru: Připomenutí některých postupů Klasické  testové teorie. </a:t>
            </a:r>
            <a:r>
              <a:rPr lang="cs-CZ" sz="1600" b="0" i="1" u="none" strike="noStrike" dirty="0">
                <a:solidFill>
                  <a:srgbClr val="000000"/>
                </a:solidFill>
                <a:effectLst/>
              </a:rPr>
              <a:t>TESTFÓRUM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cs-CZ" sz="1600" b="0" i="1" u="none" strike="noStrike" dirty="0">
                <a:solidFill>
                  <a:srgbClr val="000000"/>
                </a:solidFill>
                <a:effectLst/>
              </a:rPr>
              <a:t>4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</a:rPr>
              <a:t>(6), 67–84.  </a:t>
            </a:r>
            <a:r>
              <a:rPr lang="cs-CZ" sz="1600" b="0" i="0" u="sng" dirty="0">
                <a:solidFill>
                  <a:srgbClr val="0563C1"/>
                </a:solidFill>
                <a:effectLst/>
              </a:rPr>
              <a:t>https://doi.org/10.5817/TF2015-6-104</a:t>
            </a:r>
            <a:r>
              <a:rPr lang="cs-CZ" sz="1600" b="0" i="0" u="none" strike="noStrike" dirty="0">
                <a:solidFill>
                  <a:srgbClr val="0563C1"/>
                </a:solidFill>
                <a:effectLst/>
              </a:rPr>
              <a:t> </a:t>
            </a:r>
          </a:p>
          <a:p>
            <a:r>
              <a:rPr lang="en-US" sz="1600" dirty="0">
                <a:effectLst/>
              </a:rPr>
              <a:t>Takahashi, S. (2016). The Manga guide to regression analysis. No Starch Press.</a:t>
            </a:r>
            <a:r>
              <a:rPr lang="cs-CZ" sz="1600" dirty="0">
                <a:effectLst/>
              </a:rPr>
              <a:t> ISBN13: 9781593277284.</a:t>
            </a:r>
          </a:p>
          <a:p>
            <a:r>
              <a:rPr lang="cs-CZ" sz="1600" dirty="0" err="1">
                <a:effectLst/>
              </a:rPr>
              <a:t>Taule</a:t>
            </a:r>
            <a:r>
              <a:rPr lang="cs-CZ" sz="1600" dirty="0">
                <a:effectLst/>
              </a:rPr>
              <a:t> T, </a:t>
            </a:r>
            <a:r>
              <a:rPr lang="cs-CZ" sz="1600" dirty="0" err="1">
                <a:effectLst/>
              </a:rPr>
              <a:t>Søvik</a:t>
            </a:r>
            <a:r>
              <a:rPr lang="cs-CZ" sz="1600" dirty="0">
                <a:effectLst/>
              </a:rPr>
              <a:t> M, </a:t>
            </a:r>
            <a:r>
              <a:rPr lang="cs-CZ" sz="1600" dirty="0" err="1">
                <a:effectLst/>
              </a:rPr>
              <a:t>Lein</a:t>
            </a:r>
            <a:r>
              <a:rPr lang="cs-CZ" sz="1600" dirty="0">
                <a:effectLst/>
              </a:rPr>
              <a:t> RK, </a:t>
            </a:r>
            <a:r>
              <a:rPr lang="cs-CZ" sz="1600" dirty="0" err="1">
                <a:effectLst/>
              </a:rPr>
              <a:t>Wehling</a:t>
            </a:r>
            <a:r>
              <a:rPr lang="cs-CZ" sz="1600" dirty="0">
                <a:effectLst/>
              </a:rPr>
              <a:t> E, </a:t>
            </a:r>
            <a:r>
              <a:rPr lang="cs-CZ" sz="1600" dirty="0" err="1">
                <a:effectLst/>
              </a:rPr>
              <a:t>Aßmus</a:t>
            </a:r>
            <a:r>
              <a:rPr lang="cs-CZ" sz="1600" dirty="0">
                <a:effectLst/>
              </a:rPr>
              <a:t> J, </a:t>
            </a:r>
            <a:r>
              <a:rPr lang="cs-CZ" sz="1600" dirty="0" err="1">
                <a:effectLst/>
              </a:rPr>
              <a:t>Rekand</a:t>
            </a:r>
            <a:r>
              <a:rPr lang="cs-CZ" sz="1600" dirty="0">
                <a:effectLst/>
              </a:rPr>
              <a:t> T. </a:t>
            </a:r>
            <a:r>
              <a:rPr lang="cs-CZ" sz="1600" dirty="0" err="1">
                <a:effectLst/>
              </a:rPr>
              <a:t>Psychometric</a:t>
            </a:r>
            <a:r>
              <a:rPr lang="cs-CZ" sz="1600" dirty="0">
                <a:effectLst/>
              </a:rPr>
              <a:t> </a:t>
            </a:r>
            <a:r>
              <a:rPr lang="cs-CZ" sz="1600" dirty="0" err="1">
                <a:effectLst/>
              </a:rPr>
              <a:t>Properties</a:t>
            </a:r>
            <a:r>
              <a:rPr lang="cs-CZ" sz="1600" dirty="0">
                <a:effectLst/>
              </a:rPr>
              <a:t> </a:t>
            </a:r>
            <a:r>
              <a:rPr lang="cs-CZ" sz="1600" dirty="0" err="1">
                <a:effectLst/>
              </a:rPr>
              <a:t>of</a:t>
            </a:r>
            <a:r>
              <a:rPr lang="cs-CZ" sz="1600" dirty="0">
                <a:effectLst/>
              </a:rPr>
              <a:t> </a:t>
            </a:r>
            <a:r>
              <a:rPr lang="cs-CZ" sz="1600" dirty="0" err="1">
                <a:effectLst/>
              </a:rPr>
              <a:t>Cognitive</a:t>
            </a:r>
            <a:r>
              <a:rPr lang="cs-CZ" sz="1600" dirty="0">
                <a:effectLst/>
              </a:rPr>
              <a:t> </a:t>
            </a:r>
            <a:r>
              <a:rPr lang="cs-CZ" sz="1600" dirty="0" err="1">
                <a:effectLst/>
              </a:rPr>
              <a:t>Assessment</a:t>
            </a:r>
            <a:r>
              <a:rPr lang="cs-CZ" sz="1600" dirty="0">
                <a:effectLst/>
              </a:rPr>
              <a:t> in </a:t>
            </a:r>
            <a:r>
              <a:rPr lang="cs-CZ" sz="1600" dirty="0" err="1">
                <a:effectLst/>
              </a:rPr>
              <a:t>Amyotrophic</a:t>
            </a:r>
            <a:r>
              <a:rPr lang="cs-CZ" sz="1600" dirty="0">
                <a:effectLst/>
              </a:rPr>
              <a:t> </a:t>
            </a:r>
            <a:r>
              <a:rPr lang="cs-CZ" sz="1600" dirty="0" err="1">
                <a:effectLst/>
              </a:rPr>
              <a:t>Lateral</a:t>
            </a:r>
            <a:r>
              <a:rPr lang="cs-CZ" sz="1600" dirty="0">
                <a:effectLst/>
              </a:rPr>
              <a:t> </a:t>
            </a:r>
            <a:r>
              <a:rPr lang="cs-CZ" sz="1600" dirty="0" err="1">
                <a:effectLst/>
              </a:rPr>
              <a:t>Sclerosis</a:t>
            </a:r>
            <a:r>
              <a:rPr lang="cs-CZ" sz="1600" dirty="0">
                <a:effectLst/>
              </a:rPr>
              <a:t>: A </a:t>
            </a:r>
            <a:r>
              <a:rPr lang="cs-CZ" sz="1600" dirty="0" err="1">
                <a:effectLst/>
              </a:rPr>
              <a:t>Systematic</a:t>
            </a:r>
            <a:r>
              <a:rPr lang="cs-CZ" sz="1600" dirty="0">
                <a:effectLst/>
              </a:rPr>
              <a:t> </a:t>
            </a:r>
            <a:r>
              <a:rPr lang="cs-CZ" sz="1600" dirty="0" err="1">
                <a:effectLst/>
              </a:rPr>
              <a:t>Review</a:t>
            </a:r>
            <a:r>
              <a:rPr lang="cs-CZ" sz="1600" dirty="0">
                <a:effectLst/>
              </a:rPr>
              <a:t>. </a:t>
            </a:r>
            <a:r>
              <a:rPr lang="cs-CZ" sz="1600" dirty="0" err="1">
                <a:effectLst/>
              </a:rPr>
              <a:t>Patient</a:t>
            </a:r>
            <a:r>
              <a:rPr lang="cs-CZ" sz="1600" dirty="0">
                <a:effectLst/>
              </a:rPr>
              <a:t> </a:t>
            </a:r>
            <a:r>
              <a:rPr lang="cs-CZ" sz="1600" dirty="0" err="1">
                <a:effectLst/>
              </a:rPr>
              <a:t>Relat</a:t>
            </a:r>
            <a:r>
              <a:rPr lang="cs-CZ" sz="1600" dirty="0">
                <a:effectLst/>
              </a:rPr>
              <a:t> </a:t>
            </a:r>
            <a:r>
              <a:rPr lang="cs-CZ" sz="1600" dirty="0" err="1">
                <a:effectLst/>
              </a:rPr>
              <a:t>Outcome</a:t>
            </a:r>
            <a:r>
              <a:rPr lang="cs-CZ" sz="1600" dirty="0">
                <a:effectLst/>
              </a:rPr>
              <a:t> </a:t>
            </a:r>
            <a:r>
              <a:rPr lang="cs-CZ" sz="1600" dirty="0" err="1">
                <a:effectLst/>
              </a:rPr>
              <a:t>Meas</a:t>
            </a:r>
            <a:r>
              <a:rPr lang="cs-CZ" sz="1600" dirty="0">
                <a:effectLst/>
              </a:rPr>
              <a:t>. 2020;11:181-19. </a:t>
            </a:r>
            <a:r>
              <a:rPr lang="cs-CZ" sz="1600" dirty="0">
                <a:effectLst/>
                <a:hlinkClick r:id="rId3"/>
              </a:rPr>
              <a:t>https://doi.org/10.2147/PROM.S256828</a:t>
            </a:r>
            <a:endParaRPr lang="cs-CZ" sz="1600" dirty="0">
              <a:effectLst/>
            </a:endParaRPr>
          </a:p>
          <a:p>
            <a:r>
              <a:rPr lang="cs-CZ" sz="1600" dirty="0">
                <a:effectLst/>
                <a:hlinkClick r:id="rId4"/>
              </a:rPr>
              <a:t>http://www.statsoft.cz/file1/PDF/newsletter/2014_04_29_StatSoft_Sila_testu.pdf</a:t>
            </a:r>
            <a:endParaRPr lang="cs-CZ" sz="1600" dirty="0"/>
          </a:p>
          <a:p>
            <a:endParaRPr lang="cs-CZ" sz="1600" dirty="0">
              <a:effectLst/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1332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text, interiér, vzdálené, hra&#10;&#10;Popis byl vytvořen automaticky">
            <a:extLst>
              <a:ext uri="{FF2B5EF4-FFF2-40B4-BE49-F238E27FC236}">
                <a16:creationId xmlns:a16="http://schemas.microsoft.com/office/drawing/2014/main" id="{227F9E13-C90C-4AF5-951E-E8310ACD7B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8" r="-1" b="-1"/>
          <a:stretch/>
        </p:blipFill>
        <p:spPr>
          <a:xfrm rot="21600000"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235356E-EA3E-4C67-985B-A4426CF42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ECDC TECHNICAL REPORT Considerations on the use of self-tests for COVID-19 in the EU/EEA</a:t>
            </a:r>
            <a:endParaRPr lang="cs-CZ" b="1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E0A59F-59B8-431A-98A9-73905726F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Sensitivity of self-testing was compared with the gold 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standard method (RT-PCR), which involved a specimen being collected by a healthcare worker and sent to a 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laboratory for testing. The </a:t>
            </a:r>
            <a:r>
              <a:rPr lang="en-US" sz="2000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sensitivity was found to be 75.5% </a:t>
            </a:r>
            <a:r>
              <a:rPr lang="en-US" sz="200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(95%CI: 66.6-82.6) for the BD RADT and 80.1% 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(95%CI: 72.7-86.0) for the Roche RDT. Both RADTs demonstrated </a:t>
            </a:r>
            <a:r>
              <a:rPr lang="en-US" sz="2000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very high specificity &gt;99% </a:t>
            </a:r>
            <a:r>
              <a:rPr lang="en-US" sz="200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(BD RADT: 99.7% 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(95%CI: 99.2-99.9); Roche RADT: 99.1% (95%CI: 98.5-99.5)).</a:t>
            </a:r>
            <a:endParaRPr lang="cs-CZ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874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B7B9700-F50E-4B18-AD3D-E87D57DE5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82" y="417841"/>
            <a:ext cx="11139854" cy="12333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cs-CZ" sz="5400" dirty="0">
                <a:solidFill>
                  <a:srgbClr val="FFFFFF"/>
                </a:solidFill>
              </a:rPr>
              <a:t>K čemu mi to je? Chci být jen terapeut/klinik/být v HR </a:t>
            </a:r>
            <a:r>
              <a:rPr lang="cs-CZ" sz="5400" dirty="0">
                <a:solidFill>
                  <a:srgbClr val="FFFFFF"/>
                </a:solidFill>
                <a:sym typeface="Wingdings" panose="05000000000000000000" pitchFamily="2" charset="2"/>
              </a:rPr>
              <a:t>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B62642DD-62A4-463F-A96C-F336AEC0B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" y="2475146"/>
            <a:ext cx="5455917" cy="3900980"/>
          </a:xfrm>
          <a:prstGeom prst="rect">
            <a:avLst/>
          </a:prstGeom>
        </p:spPr>
      </p:pic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7D1FAF2-DAFF-48D1-A2E6-EFA0B915D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3327633"/>
            <a:ext cx="5455917" cy="2196006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F3C78CBD-8E8A-4834-B780-992EB799781F}"/>
              </a:ext>
            </a:extLst>
          </p:cNvPr>
          <p:cNvSpPr txBox="1"/>
          <p:nvPr/>
        </p:nvSpPr>
        <p:spPr>
          <a:xfrm>
            <a:off x="6116278" y="6070827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http://upacr.cz/dokumenty/upa-cr-a-color-association-o-p-s/</a:t>
            </a:r>
          </a:p>
        </p:txBody>
      </p:sp>
    </p:spTree>
    <p:extLst>
      <p:ext uri="{BB962C8B-B14F-4D97-AF65-F5344CB8AC3E}">
        <p14:creationId xmlns:p14="http://schemas.microsoft.com/office/powerpoint/2010/main" val="2316873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62A06C-269C-40D6-A1A0-7A5BC3A8E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cs-CZ" sz="4800" dirty="0"/>
              <a:t>Senzitivita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C285DC6-FB7A-47A5-8827-58E6C43694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024000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867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EFECB-76C8-4D4E-B0D3-4701E3FB6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F1CEF295-5D07-464E-A0FC-3E5636398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62" y="2295408"/>
            <a:ext cx="6365985" cy="4351338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4468BF-1B5A-46D0-A8D8-1498D8D7B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906035"/>
            <a:ext cx="541972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48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8C699F-0F84-4147-A062-FFBDC2FD4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cs-CZ" sz="4800" dirty="0"/>
              <a:t>Specificita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B3F9D72-750A-400A-8790-02D23ECF57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2993616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5387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C4FE33-B6A1-43EF-A37C-8F87D9235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Specificita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79B980-3F3C-4C76-80A1-C4D9E9577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08B500-4857-41B0-95ED-E0D45265A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426" y="2520630"/>
            <a:ext cx="6440110" cy="90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22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2F02A8-2197-4250-B978-D510DC68F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6600" dirty="0"/>
              <a:t>Vztah senzitivity a specificity</a:t>
            </a:r>
            <a:endParaRPr lang="en-US" sz="6600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B0DD511-CCD6-4608-A6CB-29DCB2450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2698021"/>
            <a:ext cx="5614416" cy="3494973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7260F4E-68B7-4BCF-8BEB-45906F399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2866453"/>
            <a:ext cx="5614416" cy="315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53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0E7F4-4075-4647-AFFA-FCE90BFD4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Vztah senzitivity a specificity</a:t>
            </a:r>
            <a:endParaRPr lang="cs-CZ" dirty="0"/>
          </a:p>
        </p:txBody>
      </p:sp>
      <p:pic>
        <p:nvPicPr>
          <p:cNvPr id="5" name="Zástupný obsah 4" descr="Obsah obrázku stůl&#10;&#10;Popis byl vytvořen automaticky">
            <a:extLst>
              <a:ext uri="{FF2B5EF4-FFF2-40B4-BE49-F238E27FC236}">
                <a16:creationId xmlns:a16="http://schemas.microsoft.com/office/drawing/2014/main" id="{B7156048-C414-4C61-AEA2-9CDE087DF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43" y="2433751"/>
            <a:ext cx="5972175" cy="325755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D617ECE-9E89-445C-A18F-EDEAA54E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597" y="2433751"/>
            <a:ext cx="45434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7823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929</Words>
  <Application>Microsoft Office PowerPoint</Application>
  <PresentationFormat>Širokoúhlá obrazovka</PresentationFormat>
  <Paragraphs>63</Paragraphs>
  <Slides>16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Senzitivita a specificita v psychometrii</vt:lpstr>
      <vt:lpstr>ECDC TECHNICAL REPORT Considerations on the use of self-tests for COVID-19 in the EU/EEA</vt:lpstr>
      <vt:lpstr>K čemu mi to je? Chci být jen terapeut/klinik/být v HR </vt:lpstr>
      <vt:lpstr>Senzitivita</vt:lpstr>
      <vt:lpstr>Prezentace aplikace PowerPoint</vt:lpstr>
      <vt:lpstr>Specificita</vt:lpstr>
      <vt:lpstr>Specificita</vt:lpstr>
      <vt:lpstr>Vztah senzitivity a specificity</vt:lpstr>
      <vt:lpstr>Vztah senzitivity a specificity</vt:lpstr>
      <vt:lpstr>Ve statistice/psychometrii</vt:lpstr>
      <vt:lpstr>Statistika a vztah specificity/senzitivity</vt:lpstr>
      <vt:lpstr>Vztah síly testu k chybám I a II typu</vt:lpstr>
      <vt:lpstr>Faktory ovlivňující sílu testu</vt:lpstr>
      <vt:lpstr>Příklady z praxe</vt:lpstr>
      <vt:lpstr>Příklady z praxe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Senzitivita a specificita v psychoemtrii</dc:title>
  <dc:creator>Lothar Rudorfer</dc:creator>
  <cp:lastModifiedBy>Lothar Rudorfer</cp:lastModifiedBy>
  <cp:revision>12</cp:revision>
  <dcterms:created xsi:type="dcterms:W3CDTF">2021-10-04T14:01:57Z</dcterms:created>
  <dcterms:modified xsi:type="dcterms:W3CDTF">2021-10-04T15:25:16Z</dcterms:modified>
</cp:coreProperties>
</file>