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49" r:id="rId3"/>
    <p:sldId id="319" r:id="rId4"/>
    <p:sldId id="367" r:id="rId5"/>
    <p:sldId id="364" r:id="rId6"/>
    <p:sldId id="345" r:id="rId7"/>
    <p:sldId id="365" r:id="rId8"/>
    <p:sldId id="371" r:id="rId9"/>
    <p:sldId id="362" r:id="rId10"/>
    <p:sldId id="368" r:id="rId11"/>
    <p:sldId id="369" r:id="rId12"/>
    <p:sldId id="3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364" autoAdjust="0"/>
  </p:normalViewPr>
  <p:slideViewPr>
    <p:cSldViewPr>
      <p:cViewPr varScale="1">
        <p:scale>
          <a:sx n="55" d="100"/>
          <a:sy n="55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3D165-107A-4C4A-8884-9656ED3A928A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04669-A6A3-475C-92B1-F913CC7C71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18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Předpokládalo se, že se bude vybírat jen jedna varianta, jedno opatření. </a:t>
            </a:r>
          </a:p>
          <a:p>
            <a:r>
              <a:rPr lang="cs-CZ" dirty="0"/>
              <a:t>Proces tvorby je v mnoha podstatně složitější.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04669-A6A3-475C-92B1-F913CC7C716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67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00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30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02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49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71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15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09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03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59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1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0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noProof="0" dirty="0"/>
              <a:t>Proces tvorby politiky </a:t>
            </a:r>
            <a:br>
              <a:rPr lang="cs-CZ" noProof="0" dirty="0"/>
            </a:br>
            <a:r>
              <a:rPr lang="cs-CZ" noProof="0" dirty="0"/>
              <a:t>(</a:t>
            </a:r>
            <a:r>
              <a:rPr lang="cs-CZ" noProof="0" dirty="0" err="1"/>
              <a:t>policy</a:t>
            </a:r>
            <a:r>
              <a:rPr lang="cs-CZ" noProof="0" dirty="0"/>
              <a:t> design)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/>
          <a:lstStyle/>
          <a:p>
            <a:r>
              <a:rPr lang="cs-CZ" noProof="0" dirty="0"/>
              <a:t>Doporučený postup pro kurzy na KVSP</a:t>
            </a:r>
          </a:p>
        </p:txBody>
      </p:sp>
    </p:spTree>
    <p:extLst>
      <p:ext uri="{BB962C8B-B14F-4D97-AF65-F5344CB8AC3E}">
        <p14:creationId xmlns:p14="http://schemas.microsoft.com/office/powerpoint/2010/main" val="1906313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94756-5844-4252-B157-AF406C1E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Vyhodnocení opatření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9FF1B6-6BE3-41BA-BCBC-2A1F95BF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Prognózování</a:t>
            </a:r>
          </a:p>
          <a:p>
            <a:r>
              <a:rPr lang="cs-CZ" dirty="0"/>
              <a:t>CBA a další ekonomické metody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252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22D75-321A-432E-A97D-3C54D035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5. Vytvoření trsů nebo balíčků opatření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97033A-8DC6-450C-BB85-96266B6C1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Efektivní politika zpravidla vyžaduje řadu opatření, které na sebe navazují a které se doplňují</a:t>
            </a:r>
          </a:p>
          <a:p>
            <a:r>
              <a:rPr lang="cs-CZ" dirty="0"/>
              <a:t>Příklad: zavedení nové služby si vyžaduje vyšší personální a finanční náklady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3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CD1A2-37F1-46FE-A1A7-16C981A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6. Vyhodnocení variant dílčích opatření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555AAD-8F4F-4FA7-AD0B-A13CB5F32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máme některá opatření ve </a:t>
            </a:r>
            <a:r>
              <a:rPr lang="cs-CZ"/>
              <a:t>formě variant</a:t>
            </a:r>
          </a:p>
          <a:p>
            <a:r>
              <a:rPr lang="cs-CZ" dirty="0"/>
              <a:t>U konkrétních opatření, komplexní trsy opatření nelze vyhodnocovat prostřednictvím hodnocení variant</a:t>
            </a:r>
          </a:p>
          <a:p>
            <a:r>
              <a:rPr lang="cs-CZ" dirty="0"/>
              <a:t>Může být realizováno již před krokem 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93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A9495-CF24-44BE-8847-B55AE307B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10C20-683D-4DD4-BD8E-3273C5287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Policy</a:t>
            </a:r>
            <a:r>
              <a:rPr lang="cs-CZ" dirty="0"/>
              <a:t> design v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/>
              <a:t>Doporučený postup (kroky)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68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>
                <a:cs typeface="Arial" charset="0"/>
              </a:rPr>
              <a:t>Základní aktivity </a:t>
            </a:r>
            <a:r>
              <a:rPr lang="cs-CZ" altLang="en-US" dirty="0" err="1">
                <a:cs typeface="Arial" charset="0"/>
              </a:rPr>
              <a:t>policy</a:t>
            </a:r>
            <a:r>
              <a:rPr lang="cs-CZ" altLang="en-US" dirty="0">
                <a:cs typeface="Arial" charset="0"/>
              </a:rPr>
              <a:t> </a:t>
            </a:r>
            <a:r>
              <a:rPr lang="cs-CZ" altLang="en-US" dirty="0" err="1">
                <a:cs typeface="Arial" charset="0"/>
              </a:rPr>
              <a:t>analysis</a:t>
            </a:r>
            <a:endParaRPr lang="cs-CZ" altLang="en-US" dirty="0"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3" y="1556792"/>
            <a:ext cx="6408712" cy="4767808"/>
          </a:xfrm>
        </p:spPr>
        <p:txBody>
          <a:bodyPr>
            <a:normAutofit fontScale="92500" lnSpcReduction="20000"/>
          </a:bodyPr>
          <a:lstStyle/>
          <a:p>
            <a:pPr marL="609600" indent="-609600" algn="just" eaLnBrk="1" hangingPunct="1">
              <a:buFontTx/>
              <a:buAutoNum type="arabicPeriod"/>
            </a:pPr>
            <a:r>
              <a:rPr lang="cs-CZ" altLang="en-US" dirty="0">
                <a:cs typeface="Arial" charset="0"/>
              </a:rPr>
              <a:t>Strukturace problému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cs-CZ" altLang="en-US" dirty="0">
                <a:cs typeface="Arial" charset="0"/>
              </a:rPr>
              <a:t>Stanovení cílů</a:t>
            </a:r>
          </a:p>
          <a:p>
            <a:pPr marL="609600" indent="-609600" algn="just" eaLnBrk="1" hangingPunct="1">
              <a:buFontTx/>
              <a:buAutoNum type="arabicPeriod"/>
            </a:pPr>
            <a:endParaRPr lang="cs-CZ" altLang="en-US" dirty="0">
              <a:cs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cs-CZ" altLang="en-US" dirty="0">
                <a:cs typeface="Arial" charset="0"/>
              </a:rPr>
              <a:t>Formulace možných řešení                a opatření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en-US" dirty="0">
                <a:cs typeface="Arial" charset="0"/>
              </a:rPr>
              <a:t>Prognóza různých možných řešení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en-US" dirty="0">
                <a:cs typeface="Arial" charset="0"/>
              </a:rPr>
              <a:t>Identifikace variantních politik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en-US" dirty="0">
                <a:cs typeface="Arial" charset="0"/>
              </a:rPr>
              <a:t>Výběr mezi variantami a návrh doporučení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en-US" dirty="0">
                <a:cs typeface="Arial" charset="0"/>
              </a:rPr>
              <a:t>Návrh monitorování a evaluace navržené varianty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444208" y="1700808"/>
            <a:ext cx="2587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>
                <a:solidFill>
                  <a:srgbClr val="FF0000"/>
                </a:solidFill>
              </a:rPr>
              <a:t>Co chceme řešit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740856" y="3933056"/>
            <a:ext cx="24160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i="1" dirty="0">
                <a:solidFill>
                  <a:srgbClr val="FF0000"/>
                </a:solidFill>
              </a:rPr>
              <a:t>Jak to chceme </a:t>
            </a:r>
          </a:p>
          <a:p>
            <a:pPr algn="ctr"/>
            <a:r>
              <a:rPr lang="cs-CZ" sz="2800" b="1" i="1" dirty="0">
                <a:solidFill>
                  <a:srgbClr val="FF0000"/>
                </a:solidFill>
              </a:rPr>
              <a:t>řešit </a:t>
            </a:r>
          </a:p>
          <a:p>
            <a:pPr algn="ctr"/>
            <a:r>
              <a:rPr lang="cs-CZ" sz="2800" b="1" i="1" dirty="0">
                <a:solidFill>
                  <a:srgbClr val="FF0000"/>
                </a:solidFill>
              </a:rPr>
              <a:t>(</a:t>
            </a:r>
            <a:r>
              <a:rPr lang="cs-CZ" sz="2800" b="1" i="1" dirty="0" err="1">
                <a:solidFill>
                  <a:srgbClr val="FF0000"/>
                </a:solidFill>
              </a:rPr>
              <a:t>policy</a:t>
            </a:r>
            <a:r>
              <a:rPr lang="cs-CZ" sz="2800" b="1" i="1" dirty="0">
                <a:solidFill>
                  <a:srgbClr val="FF0000"/>
                </a:solidFill>
              </a:rPr>
              <a:t> design)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Pravá složená závorka 2"/>
          <p:cNvSpPr/>
          <p:nvPr/>
        </p:nvSpPr>
        <p:spPr>
          <a:xfrm>
            <a:off x="4860032" y="1700808"/>
            <a:ext cx="576064" cy="64807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Pravá složená závorka 7"/>
          <p:cNvSpPr/>
          <p:nvPr/>
        </p:nvSpPr>
        <p:spPr>
          <a:xfrm>
            <a:off x="6177330" y="3140968"/>
            <a:ext cx="576064" cy="302433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4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62F81-D60D-4B1B-A919-1113EAD49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postup </a:t>
            </a:r>
            <a:r>
              <a:rPr lang="cs-CZ" dirty="0" err="1"/>
              <a:t>policy</a:t>
            </a:r>
            <a:r>
              <a:rPr lang="cs-CZ" dirty="0"/>
              <a:t> designu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685A7-3B34-4A81-B358-EF6193D1B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Určení rámce, ve kterém se budeme pohybovat (rozsah intervence)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Pochopení problému, logika intervence, teorie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Formulace co nejvíce možných opatření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Předběžné vyhodnocení efektů dílčích opatření a jejich výběr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trsů či balíčků opatření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Vyhodnocení dílčích variant opatření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49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18EC6-CCD9-45B2-8F0E-C100E95C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Zvolit rámec intervence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B6496-1185-4B8A-B777-28F208B3C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Podle kontextu rozhodnout se pro míru a rozsah preferované změny (časová náročnost, časový horizont, komplexnost, inkrementální versus holistický přístup) → určení rámce diskusí a výsledného dokumentu (návrh zákona versus komplexní strategický dokument)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35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Rozhodněte se, v jakém časovém horizontu budete pracovat a zdali budete uvažovat spíše o menší (inkrementální) nebo zásadnější intervenci.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013DE-E3D2-47C9-96DA-30A725E2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Logika intervence a teorie změny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13305F-5D17-4250-B06C-9BB419D6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Pochopení problému</a:t>
            </a:r>
          </a:p>
          <a:p>
            <a:r>
              <a:rPr lang="cs-CZ" dirty="0"/>
              <a:t>Kauzální model, teorie změny (možno využít strom problému)</a:t>
            </a:r>
          </a:p>
          <a:p>
            <a:r>
              <a:rPr lang="cs-CZ" dirty="0"/>
              <a:t>Logika intervence, co je potřeba nejvíce ovlivnit?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62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 dochází k problému na každodenní úrovni? Zkuste vytvořit jednoduchý kauzální model.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 faktor (proměnná) by se měl změnit veřejnou politikou, aby došlo k pozitivní změně?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8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F8EB1C6D-2752-4596-8AC7-425C3264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274638"/>
            <a:ext cx="8785225" cy="1143000"/>
          </a:xfrm>
        </p:spPr>
        <p:txBody>
          <a:bodyPr>
            <a:normAutofit/>
          </a:bodyPr>
          <a:lstStyle/>
          <a:p>
            <a:r>
              <a:rPr lang="cs-CZ" altLang="cs-CZ" dirty="0"/>
              <a:t>3. Formulace možných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6F15AD-3E27-4BFE-AF10-CE36DF5AA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dirty="0"/>
              <a:t>Generace co nejvíce možných opatření</a:t>
            </a:r>
            <a:endParaRPr lang="en-GB" dirty="0"/>
          </a:p>
          <a:p>
            <a:pPr marL="0" indent="0">
              <a:buFont typeface="Arial" charset="0"/>
              <a:buNone/>
              <a:defRPr/>
            </a:pPr>
            <a:r>
              <a:rPr lang="cs-CZ" dirty="0"/>
              <a:t>Vycházíme z: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en-US" dirty="0">
                <a:cs typeface="Arial" charset="0"/>
              </a:rPr>
              <a:t>Dosavadní zkušenosti, řešení problému v minulosti;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en-US" dirty="0">
                <a:cs typeface="Arial" charset="0"/>
              </a:rPr>
              <a:t>Řešení podobných problémů v zahraničí (existující politiky);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en-US" dirty="0">
                <a:cs typeface="Arial" charset="0"/>
              </a:rPr>
              <a:t>Tvořivost a vlastní invence.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en-US" dirty="0">
                <a:cs typeface="Arial" charset="0"/>
              </a:rPr>
              <a:t>Poznatky z teorie veřejné politiky (nástroje veřejné politiky);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6229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389</Words>
  <Application>Microsoft Office PowerPoint</Application>
  <PresentationFormat>Předvádění na obrazovce (4:3)</PresentationFormat>
  <Paragraphs>56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Proces tvorby politiky  (policy design)</vt:lpstr>
      <vt:lpstr>Struktura prezentace</vt:lpstr>
      <vt:lpstr>Základní aktivity policy analysis</vt:lpstr>
      <vt:lpstr>Doporučený postup policy designu</vt:lpstr>
      <vt:lpstr>1. Zvolit rámec intervence</vt:lpstr>
      <vt:lpstr>Cvičení</vt:lpstr>
      <vt:lpstr>2. Logika intervence a teorie změny</vt:lpstr>
      <vt:lpstr>Cvičení</vt:lpstr>
      <vt:lpstr>3. Formulace možných opatření</vt:lpstr>
      <vt:lpstr>4. Vyhodnocení opatření</vt:lpstr>
      <vt:lpstr>5. Vytvoření trsů nebo balíčků opatření</vt:lpstr>
      <vt:lpstr>6. Vyhodnocení variant dílčích opatření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tvorby politiky  (policy design)</dc:title>
  <dc:creator>AV</dc:creator>
  <cp:lastModifiedBy>Arnošt Veselý</cp:lastModifiedBy>
  <cp:revision>92</cp:revision>
  <dcterms:created xsi:type="dcterms:W3CDTF">2017-10-27T11:59:29Z</dcterms:created>
  <dcterms:modified xsi:type="dcterms:W3CDTF">2020-09-28T07:51:03Z</dcterms:modified>
</cp:coreProperties>
</file>