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2" r:id="rId7"/>
    <p:sldId id="270" r:id="rId8"/>
    <p:sldId id="266" r:id="rId9"/>
    <p:sldId id="264" r:id="rId10"/>
    <p:sldId id="265" r:id="rId11"/>
    <p:sldId id="261" r:id="rId12"/>
    <p:sldId id="268" r:id="rId13"/>
    <p:sldId id="263" r:id="rId14"/>
    <p:sldId id="269" r:id="rId15"/>
    <p:sldId id="271" r:id="rId16"/>
    <p:sldId id="272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785BB-36A2-429C-8CEF-D5F9ED6C5D1A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663ED-025B-4472-982B-260F3318B9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540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785BB-36A2-429C-8CEF-D5F9ED6C5D1A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663ED-025B-4472-982B-260F3318B9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905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785BB-36A2-429C-8CEF-D5F9ED6C5D1A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663ED-025B-4472-982B-260F3318B9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924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785BB-36A2-429C-8CEF-D5F9ED6C5D1A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663ED-025B-4472-982B-260F3318B9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79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785BB-36A2-429C-8CEF-D5F9ED6C5D1A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663ED-025B-4472-982B-260F3318B9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73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785BB-36A2-429C-8CEF-D5F9ED6C5D1A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663ED-025B-4472-982B-260F3318B9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95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785BB-36A2-429C-8CEF-D5F9ED6C5D1A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663ED-025B-4472-982B-260F3318B9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601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785BB-36A2-429C-8CEF-D5F9ED6C5D1A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663ED-025B-4472-982B-260F3318B9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245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785BB-36A2-429C-8CEF-D5F9ED6C5D1A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663ED-025B-4472-982B-260F3318B9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82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785BB-36A2-429C-8CEF-D5F9ED6C5D1A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663ED-025B-4472-982B-260F3318B9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267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785BB-36A2-429C-8CEF-D5F9ED6C5D1A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663ED-025B-4472-982B-260F3318B9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433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785BB-36A2-429C-8CEF-D5F9ED6C5D1A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663ED-025B-4472-982B-260F3318B9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80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Komunikativní a kulturní paměť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Politiky paměti</a:t>
            </a:r>
          </a:p>
          <a:p>
            <a:r>
              <a:rPr lang="cs-CZ" dirty="0" smtClean="0"/>
              <a:t>Hedvika Novotná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3907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paměť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korpus textů, obrazů a rituálů typických pro určitou epochu</a:t>
            </a:r>
          </a:p>
          <a:p>
            <a:pPr lvl="1"/>
            <a:r>
              <a:rPr lang="cs-CZ" dirty="0" smtClean="0"/>
              <a:t>fixovaný, kodifikovaný a institucionalizovaný obraz minulosti</a:t>
            </a:r>
          </a:p>
          <a:p>
            <a:pPr lvl="1"/>
            <a:r>
              <a:rPr lang="cs-CZ" dirty="0" smtClean="0"/>
              <a:t>reprodukován prostřednictvím institucí </a:t>
            </a:r>
          </a:p>
          <a:p>
            <a:r>
              <a:rPr lang="cs-CZ" i="1" dirty="0" smtClean="0"/>
              <a:t>příběhy</a:t>
            </a:r>
            <a:r>
              <a:rPr lang="cs-CZ" dirty="0" smtClean="0"/>
              <a:t>, které jsou danou společností v dané době přijaté za vlastní</a:t>
            </a:r>
          </a:p>
          <a:p>
            <a:pPr lvl="1"/>
            <a:r>
              <a:rPr lang="cs-CZ" dirty="0" smtClean="0"/>
              <a:t>fixace, přenos a reprodukce kulturního smyslu</a:t>
            </a:r>
          </a:p>
          <a:p>
            <a:r>
              <a:rPr lang="cs-CZ" dirty="0" smtClean="0"/>
              <a:t>autorita vědy a společenský konsenzus stran „symbolických figur“ (</a:t>
            </a:r>
            <a:r>
              <a:rPr lang="cs-CZ" dirty="0" err="1" smtClean="0"/>
              <a:t>ibid</a:t>
            </a:r>
            <a:r>
              <a:rPr lang="cs-CZ" dirty="0" smtClean="0"/>
              <a:t>.) → sdílený historický </a:t>
            </a:r>
            <a:r>
              <a:rPr lang="cs-CZ" dirty="0" err="1" smtClean="0"/>
              <a:t>narativ</a:t>
            </a:r>
            <a:endParaRPr lang="cs-CZ" dirty="0" smtClean="0"/>
          </a:p>
          <a:p>
            <a:r>
              <a:rPr lang="cs-CZ" altLang="cs-CZ" sz="2600" dirty="0" smtClean="0"/>
              <a:t>ostatní formy paměti do ní přecházejí</a:t>
            </a:r>
          </a:p>
          <a:p>
            <a:pPr lvl="1"/>
            <a:r>
              <a:rPr lang="cs-CZ" altLang="cs-CZ" sz="2200" dirty="0" smtClean="0"/>
              <a:t>mimetické rutiny → rituály</a:t>
            </a:r>
          </a:p>
          <a:p>
            <a:pPr lvl="1"/>
            <a:r>
              <a:rPr lang="cs-CZ" altLang="cs-CZ" sz="2200" dirty="0" smtClean="0"/>
              <a:t>věci → symboly, ikony, reprezentace</a:t>
            </a:r>
          </a:p>
          <a:p>
            <a:pPr lvl="2"/>
            <a:r>
              <a:rPr lang="cs-CZ" altLang="cs-CZ" sz="1800" dirty="0" smtClean="0"/>
              <a:t>implicitní index času → explicitní</a:t>
            </a:r>
          </a:p>
          <a:p>
            <a:pPr lvl="1"/>
            <a:r>
              <a:rPr lang="cs-CZ" altLang="cs-CZ" sz="2200" dirty="0" err="1" smtClean="0"/>
              <a:t>komunik</a:t>
            </a:r>
            <a:r>
              <a:rPr lang="cs-CZ" altLang="cs-CZ" sz="2200" dirty="0" smtClean="0"/>
              <a:t>. paměť → konstrukce a udržování kolektivních identit (jak definovat „my“?)</a:t>
            </a:r>
          </a:p>
          <a:p>
            <a:pPr lvl="2"/>
            <a:endParaRPr lang="cs-CZ" altLang="cs-CZ" sz="1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6776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paměť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institucionalizovaná, formalizovaná</a:t>
            </a:r>
          </a:p>
          <a:p>
            <a:pPr lvl="1"/>
            <a:r>
              <a:rPr lang="cs-CZ" dirty="0" err="1" smtClean="0"/>
              <a:t>externalizovaná</a:t>
            </a:r>
            <a:endParaRPr lang="cs-CZ" dirty="0" smtClean="0"/>
          </a:p>
          <a:p>
            <a:pPr lvl="1"/>
            <a:r>
              <a:rPr lang="cs-CZ" dirty="0" smtClean="0"/>
              <a:t>stabilní symbolické formy, figury – v nich minulost periodicky připomínaná</a:t>
            </a:r>
          </a:p>
          <a:p>
            <a:pPr lvl="2"/>
            <a:r>
              <a:rPr lang="cs-CZ" dirty="0" smtClean="0"/>
              <a:t>osvětlují příslušnou situaci</a:t>
            </a:r>
          </a:p>
          <a:p>
            <a:pPr lvl="1"/>
            <a:r>
              <a:rPr lang="cs-CZ" dirty="0" smtClean="0"/>
              <a:t>mytické / fundující dějiny</a:t>
            </a:r>
          </a:p>
          <a:p>
            <a:pPr lvl="2"/>
            <a:r>
              <a:rPr lang="cs-CZ" dirty="0" smtClean="0"/>
              <a:t>podstatné historické vzpomínky, ne historie faktická</a:t>
            </a:r>
          </a:p>
          <a:p>
            <a:pPr lvl="1"/>
            <a:r>
              <a:rPr lang="cs-CZ" dirty="0" smtClean="0"/>
              <a:t>ceremoniální až sakrální charakter</a:t>
            </a:r>
          </a:p>
        </p:txBody>
      </p:sp>
    </p:spTree>
    <p:extLst>
      <p:ext uri="{BB962C8B-B14F-4D97-AF65-F5344CB8AC3E}">
        <p14:creationId xmlns:p14="http://schemas.microsoft.com/office/powerpoint/2010/main" val="548466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komunikativní x kulturní paměť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komunikativní</a:t>
            </a:r>
          </a:p>
          <a:p>
            <a:pPr lvl="1"/>
            <a:r>
              <a:rPr lang="cs-CZ" dirty="0" smtClean="0"/>
              <a:t>difuze účastníků spol., </a:t>
            </a:r>
            <a:r>
              <a:rPr lang="cs-CZ" dirty="0" err="1" smtClean="0"/>
              <a:t>kt</a:t>
            </a:r>
            <a:r>
              <a:rPr lang="cs-CZ" dirty="0" smtClean="0"/>
              <a:t>. jsou si co do kompetencí rovni i přes rozdílnou minulost, vědění či dosah biografické paměti</a:t>
            </a:r>
          </a:p>
          <a:p>
            <a:r>
              <a:rPr lang="cs-CZ" dirty="0" smtClean="0"/>
              <a:t>kulturní</a:t>
            </a:r>
          </a:p>
          <a:p>
            <a:pPr lvl="1"/>
            <a:r>
              <a:rPr lang="cs-CZ" dirty="0" smtClean="0"/>
              <a:t>vždy diferencovaný podíl aktérů ( … MOC … viz později)</a:t>
            </a:r>
          </a:p>
          <a:p>
            <a:pPr lvl="1"/>
            <a:r>
              <a:rPr lang="cs-CZ" dirty="0" err="1" smtClean="0"/>
              <a:t>spec</a:t>
            </a:r>
            <a:r>
              <a:rPr lang="cs-CZ" dirty="0" smtClean="0"/>
              <a:t>. nositelé / vykladači</a:t>
            </a:r>
          </a:p>
          <a:p>
            <a:pPr lvl="1"/>
            <a:r>
              <a:rPr lang="cs-CZ" dirty="0" smtClean="0"/>
              <a:t>povinná pro všechny – nutnost „zasvěcení“</a:t>
            </a:r>
            <a:r>
              <a:rPr lang="cs-CZ" altLang="cs-CZ" dirty="0" smtClean="0"/>
              <a:t>→</a:t>
            </a:r>
          </a:p>
          <a:p>
            <a:pPr lvl="1"/>
            <a:r>
              <a:rPr lang="cs-CZ" dirty="0" smtClean="0"/>
              <a:t>hranice: aktivní nositelé x šiřitelé x pasivní recipienti</a:t>
            </a:r>
          </a:p>
          <a:p>
            <a:pPr lvl="1"/>
            <a:r>
              <a:rPr lang="cs-CZ" dirty="0" smtClean="0"/>
              <a:t>systém kontroly šíření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202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řítomná x vzdálená minulost, </a:t>
            </a:r>
            <a:r>
              <a:rPr lang="cs-CZ" dirty="0" err="1" smtClean="0"/>
              <a:t>floating</a:t>
            </a:r>
            <a:r>
              <a:rPr lang="cs-CZ" dirty="0" smtClean="0"/>
              <a:t> gap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komunikativní </a:t>
            </a:r>
            <a:r>
              <a:rPr lang="cs-CZ" dirty="0"/>
              <a:t>paměť </a:t>
            </a:r>
            <a:r>
              <a:rPr lang="cs-CZ" dirty="0" smtClean="0"/>
              <a:t>= sociální paměť: odráží </a:t>
            </a:r>
            <a:r>
              <a:rPr lang="cs-CZ" i="1" dirty="0"/>
              <a:t>přítomnou </a:t>
            </a:r>
            <a:r>
              <a:rPr lang="cs-CZ" i="1" dirty="0" smtClean="0"/>
              <a:t>minulost</a:t>
            </a:r>
          </a:p>
          <a:p>
            <a:endParaRPr lang="cs-CZ" i="1" dirty="0"/>
          </a:p>
          <a:p>
            <a:r>
              <a:rPr lang="en-US" i="1" dirty="0"/>
              <a:t>Jan </a:t>
            </a:r>
            <a:r>
              <a:rPr lang="en-US" i="1" dirty="0" err="1"/>
              <a:t>Vansina</a:t>
            </a:r>
            <a:r>
              <a:rPr lang="en-US" i="1" dirty="0"/>
              <a:t> </a:t>
            </a:r>
            <a:r>
              <a:rPr lang="en-US" i="1" dirty="0" smtClean="0"/>
              <a:t>(</a:t>
            </a:r>
            <a:r>
              <a:rPr lang="cs-CZ" dirty="0"/>
              <a:t>1985: 24</a:t>
            </a:r>
            <a:r>
              <a:rPr lang="en-US" dirty="0" smtClean="0"/>
              <a:t>):</a:t>
            </a:r>
            <a:r>
              <a:rPr lang="en-US" i="1" dirty="0" smtClean="0"/>
              <a:t> </a:t>
            </a:r>
            <a:r>
              <a:rPr lang="en-US" i="1" dirty="0"/>
              <a:t>Oral Tradition. A Study in Historical Methodology.</a:t>
            </a:r>
          </a:p>
          <a:p>
            <a:pPr lvl="1"/>
            <a:r>
              <a:rPr lang="cs-CZ" dirty="0" smtClean="0"/>
              <a:t>„</a:t>
            </a:r>
            <a:r>
              <a:rPr lang="cs-CZ" dirty="0" err="1" smtClean="0"/>
              <a:t>floating</a:t>
            </a:r>
            <a:r>
              <a:rPr lang="cs-CZ" dirty="0" smtClean="0"/>
              <a:t> gap“ (plovoucí mezera) = čas, kdy přítomná minulost v důsledku odúmrti svědků pozbývá významnosti ve prospěch vzdálené minulosti, ztělesněné do sdílených historických </a:t>
            </a:r>
            <a:r>
              <a:rPr lang="cs-CZ" dirty="0" err="1" smtClean="0"/>
              <a:t>narativů</a:t>
            </a:r>
            <a:endParaRPr lang="cs-CZ" dirty="0"/>
          </a:p>
          <a:p>
            <a:pPr lvl="1"/>
            <a:r>
              <a:rPr lang="cs-CZ" dirty="0"/>
              <a:t>p</a:t>
            </a:r>
            <a:r>
              <a:rPr lang="cs-CZ" dirty="0" smtClean="0"/>
              <a:t>řítomná minulost (max. 3 generace) ↔ </a:t>
            </a:r>
            <a:r>
              <a:rPr lang="cs-CZ" dirty="0" err="1" smtClean="0"/>
              <a:t>floating</a:t>
            </a:r>
            <a:r>
              <a:rPr lang="cs-CZ" dirty="0" smtClean="0"/>
              <a:t> gap </a:t>
            </a:r>
            <a:r>
              <a:rPr lang="cs-CZ" dirty="0"/>
              <a:t>↔</a:t>
            </a:r>
            <a:r>
              <a:rPr lang="cs-CZ" dirty="0" smtClean="0"/>
              <a:t> vzdálená minulost</a:t>
            </a:r>
          </a:p>
          <a:p>
            <a:pPr lvl="1"/>
            <a:endParaRPr lang="cs-CZ" dirty="0"/>
          </a:p>
          <a:p>
            <a:r>
              <a:rPr lang="cs-CZ" dirty="0" smtClean="0"/>
              <a:t>s nastolením kulturní paměti nastává </a:t>
            </a:r>
            <a:r>
              <a:rPr lang="cs-CZ" i="1" dirty="0" smtClean="0"/>
              <a:t>minulost vzdálená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79034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předávání kulturního smyslu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opakování + zpřítomnění</a:t>
            </a:r>
          </a:p>
          <a:p>
            <a:r>
              <a:rPr lang="cs-CZ" dirty="0" smtClean="0"/>
              <a:t>orální + psaná kult. (od rituální k textové konvenci)</a:t>
            </a:r>
          </a:p>
          <a:p>
            <a:pPr lvl="1"/>
            <a:r>
              <a:rPr lang="cs-CZ" dirty="0" smtClean="0"/>
              <a:t>rituální – žádné variace (</a:t>
            </a:r>
            <a:r>
              <a:rPr lang="cs-CZ" altLang="cs-CZ" dirty="0" smtClean="0"/>
              <a:t>→ stabilnější než: )</a:t>
            </a:r>
          </a:p>
          <a:p>
            <a:pPr lvl="1"/>
            <a:r>
              <a:rPr lang="cs-CZ" dirty="0" smtClean="0"/>
              <a:t>textová – možné variace</a:t>
            </a:r>
          </a:p>
          <a:p>
            <a:pPr lvl="1"/>
            <a:r>
              <a:rPr lang="cs-CZ" dirty="0" smtClean="0"/>
              <a:t>kánon</a:t>
            </a:r>
          </a:p>
          <a:p>
            <a:pPr lvl="2"/>
            <a:r>
              <a:rPr lang="cs-CZ" dirty="0" smtClean="0"/>
              <a:t>aktivní připomínání</a:t>
            </a:r>
          </a:p>
          <a:p>
            <a:pPr lvl="3"/>
            <a:r>
              <a:rPr lang="cs-CZ" dirty="0" smtClean="0"/>
              <a:t>toho, co prošlo náročným výběrem</a:t>
            </a:r>
          </a:p>
          <a:p>
            <a:pPr lvl="3"/>
            <a:r>
              <a:rPr lang="cs-CZ" dirty="0" smtClean="0"/>
              <a:t>vědomě – hodné vědění – úcta</a:t>
            </a:r>
          </a:p>
          <a:p>
            <a:pPr lvl="3"/>
            <a:r>
              <a:rPr lang="cs-CZ" dirty="0" smtClean="0"/>
              <a:t>živá součást přítomnosti</a:t>
            </a:r>
          </a:p>
          <a:p>
            <a:pPr lvl="1"/>
            <a:r>
              <a:rPr lang="cs-CZ" dirty="0" smtClean="0"/>
              <a:t>archiv</a:t>
            </a:r>
          </a:p>
          <a:p>
            <a:pPr lvl="2"/>
            <a:r>
              <a:rPr lang="cs-CZ" dirty="0" smtClean="0"/>
              <a:t>minulost = minulost</a:t>
            </a:r>
          </a:p>
          <a:p>
            <a:pPr lvl="2"/>
            <a:r>
              <a:rPr lang="cs-CZ" dirty="0" smtClean="0"/>
              <a:t>profesionální zachovávání</a:t>
            </a:r>
          </a:p>
          <a:p>
            <a:r>
              <a:rPr lang="cs-CZ" dirty="0" smtClean="0"/>
              <a:t>rozštěpení kult. paměti</a:t>
            </a:r>
          </a:p>
          <a:p>
            <a:pPr lvl="1"/>
            <a:r>
              <a:rPr lang="cs-CZ" dirty="0" smtClean="0"/>
              <a:t>vršení masy variací, interpretací, komentářů</a:t>
            </a:r>
          </a:p>
          <a:p>
            <a:pPr lvl="1"/>
            <a:r>
              <a:rPr lang="cs-CZ" dirty="0" smtClean="0"/>
              <a:t>množství výkladů přesáhne únosnou mez pro jejich oběh</a:t>
            </a:r>
          </a:p>
          <a:p>
            <a:r>
              <a:rPr lang="cs-CZ" dirty="0" smtClean="0"/>
              <a:t>zapomínání: aktivní i pasivní forma (moc – cenzura, tabu, bezcenné vzpomínky)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1614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r>
              <a:rPr lang="cs-CZ" dirty="0" smtClean="0"/>
              <a:t>: obývaná x neobývaná paměť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historie a paměť = 2 mody vzpomínání, které se nemusí vylučovat ani vytlačovat</a:t>
            </a:r>
          </a:p>
          <a:p>
            <a:r>
              <a:rPr lang="cs-CZ" dirty="0" smtClean="0"/>
              <a:t>obývaná p. = funkční</a:t>
            </a:r>
          </a:p>
          <a:p>
            <a:pPr lvl="1"/>
            <a:r>
              <a:rPr lang="cs-CZ" dirty="0" smtClean="0"/>
              <a:t>smyslem nabité prvky, konfigurované do příběhu</a:t>
            </a:r>
          </a:p>
          <a:p>
            <a:r>
              <a:rPr lang="cs-CZ" dirty="0" smtClean="0"/>
              <a:t>neobývaná p. = úložiště</a:t>
            </a:r>
          </a:p>
          <a:p>
            <a:pPr lvl="1"/>
            <a:r>
              <a:rPr lang="cs-CZ" dirty="0" smtClean="0"/>
              <a:t>amorfní masa hodnotově neutrálních prvků bez vazby k současnosti</a:t>
            </a:r>
          </a:p>
          <a:p>
            <a:pPr lvl="1"/>
            <a:r>
              <a:rPr lang="cs-CZ" dirty="0" smtClean="0"/>
              <a:t>instituce (muzea, archivy)</a:t>
            </a:r>
          </a:p>
          <a:p>
            <a:pPr lvl="1"/>
            <a:r>
              <a:rPr lang="cs-CZ" dirty="0" smtClean="0"/>
              <a:t>zdroj kulturního vědění</a:t>
            </a:r>
          </a:p>
          <a:p>
            <a:pPr lvl="1"/>
            <a:r>
              <a:rPr lang="cs-CZ" dirty="0" smtClean="0"/>
              <a:t>korektiv aktuálních funkčních pamětí </a:t>
            </a:r>
          </a:p>
          <a:p>
            <a:r>
              <a:rPr lang="cs-CZ" dirty="0" smtClean="0"/>
              <a:t>obývaná ↔ neobývaná</a:t>
            </a:r>
          </a:p>
          <a:p>
            <a:pPr lvl="1"/>
            <a:r>
              <a:rPr lang="cs-CZ" dirty="0" smtClean="0"/>
              <a:t>← background pro funkční paměť</a:t>
            </a:r>
          </a:p>
          <a:p>
            <a:pPr lvl="1"/>
            <a:r>
              <a:rPr lang="cs-CZ" dirty="0" smtClean="0"/>
              <a:t>← korektiv, verifikace</a:t>
            </a:r>
          </a:p>
          <a:p>
            <a:pPr lvl="1"/>
            <a:r>
              <a:rPr lang="cs-CZ" dirty="0" smtClean="0"/>
              <a:t>→ motivace, orientace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9012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politická paměť </a:t>
            </a:r>
          </a:p>
          <a:p>
            <a:pPr lvl="1"/>
            <a:r>
              <a:rPr lang="cs-CZ" dirty="0" smtClean="0"/>
              <a:t>x kulturní paměť (závislá na </a:t>
            </a:r>
            <a:r>
              <a:rPr lang="cs-CZ" dirty="0" err="1" smtClean="0"/>
              <a:t>spec</a:t>
            </a:r>
            <a:r>
              <a:rPr lang="cs-CZ" dirty="0" smtClean="0"/>
              <a:t>. nosičích, záměrně vytvářená…)</a:t>
            </a:r>
          </a:p>
          <a:p>
            <a:pPr lvl="2"/>
            <a:r>
              <a:rPr lang="cs-CZ" dirty="0" smtClean="0"/>
              <a:t>explicitní, institucionalizovaná, shora šířená</a:t>
            </a:r>
          </a:p>
          <a:p>
            <a:pPr lvl="1"/>
            <a:r>
              <a:rPr lang="cs-CZ" dirty="0" smtClean="0"/>
              <a:t>spjatá s polit. </a:t>
            </a:r>
            <a:r>
              <a:rPr lang="cs-CZ" dirty="0" err="1" smtClean="0"/>
              <a:t>inst</a:t>
            </a:r>
            <a:r>
              <a:rPr lang="cs-CZ" dirty="0" smtClean="0"/>
              <a:t>. a </a:t>
            </a:r>
            <a:r>
              <a:rPr lang="cs-CZ" dirty="0" err="1" smtClean="0"/>
              <a:t>org</a:t>
            </a:r>
            <a:r>
              <a:rPr lang="cs-CZ" dirty="0" smtClean="0"/>
              <a:t>. </a:t>
            </a:r>
          </a:p>
          <a:p>
            <a:pPr lvl="1"/>
            <a:r>
              <a:rPr lang="cs-CZ" dirty="0" smtClean="0"/>
              <a:t>→ homogennější, </a:t>
            </a:r>
            <a:r>
              <a:rPr lang="cs-CZ" dirty="0" err="1" smtClean="0"/>
              <a:t>apelativnější</a:t>
            </a:r>
            <a:r>
              <a:rPr lang="cs-CZ" dirty="0" smtClean="0"/>
              <a:t>, </a:t>
            </a:r>
            <a:r>
              <a:rPr lang="cs-CZ" dirty="0" err="1" smtClean="0"/>
              <a:t>aktivističtější</a:t>
            </a:r>
            <a:r>
              <a:rPr lang="cs-CZ" dirty="0" smtClean="0"/>
              <a:t> než kult. p.</a:t>
            </a:r>
          </a:p>
          <a:p>
            <a:pPr lvl="1"/>
            <a:r>
              <a:rPr lang="cs-CZ" dirty="0" smtClean="0"/>
              <a:t>vytvářená shora x činnosti, artefakty a interpretace zespodu</a:t>
            </a:r>
          </a:p>
          <a:p>
            <a:pPr lvl="2"/>
            <a:r>
              <a:rPr lang="cs-CZ" dirty="0" smtClean="0"/>
              <a:t>postupně se usazují jako její inherentní součást</a:t>
            </a:r>
          </a:p>
          <a:p>
            <a:pPr lvl="2"/>
            <a:r>
              <a:rPr lang="cs-CZ" dirty="0" smtClean="0"/>
              <a:t>nemá archiv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6935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 Kontexty II: (via </a:t>
            </a:r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Goff</a:t>
            </a:r>
            <a:r>
              <a:rPr lang="cs-CZ" dirty="0" smtClean="0"/>
              <a:t> 1992)</a:t>
            </a:r>
          </a:p>
          <a:p>
            <a:pPr marL="1296988" lvl="2" indent="-495300">
              <a:buFont typeface="Wingdings" panose="05000000000000000000" pitchFamily="2" charset="2"/>
              <a:buAutoNum type="arabicPeriod"/>
            </a:pPr>
            <a:r>
              <a:rPr lang="cs-CZ" altLang="cs-CZ" sz="1800" dirty="0" smtClean="0"/>
              <a:t>etnická paměť (</a:t>
            </a:r>
            <a:r>
              <a:rPr lang="cs-CZ" sz="1600" dirty="0" smtClean="0"/>
              <a:t>m</a:t>
            </a:r>
            <a:r>
              <a:rPr lang="cs-CZ" altLang="cs-CZ" sz="1600" dirty="0" smtClean="0"/>
              <a:t>ýty, genealogie, legendy</a:t>
            </a:r>
            <a:r>
              <a:rPr lang="cs-CZ" altLang="cs-CZ" sz="1800" dirty="0" smtClean="0"/>
              <a:t>)</a:t>
            </a:r>
          </a:p>
          <a:p>
            <a:pPr marL="1296988" lvl="2" indent="-495300">
              <a:buFont typeface="Wingdings" panose="05000000000000000000" pitchFamily="2" charset="2"/>
              <a:buAutoNum type="arabicPeriod"/>
            </a:pPr>
            <a:r>
              <a:rPr lang="cs-CZ" altLang="cs-CZ" sz="1800" i="1" dirty="0" err="1" smtClean="0"/>
              <a:t>Ars</a:t>
            </a:r>
            <a:r>
              <a:rPr lang="cs-CZ" altLang="cs-CZ" sz="1800" i="1" dirty="0" smtClean="0"/>
              <a:t> </a:t>
            </a:r>
            <a:r>
              <a:rPr lang="cs-CZ" altLang="cs-CZ" sz="1800" i="1" dirty="0" err="1" smtClean="0"/>
              <a:t>memoria</a:t>
            </a:r>
            <a:r>
              <a:rPr lang="cs-CZ" altLang="cs-CZ" sz="1800" i="1" dirty="0" smtClean="0"/>
              <a:t> </a:t>
            </a:r>
            <a:r>
              <a:rPr lang="cs-CZ" altLang="cs-CZ" sz="1800" dirty="0" smtClean="0"/>
              <a:t>(pravěk – starověk)</a:t>
            </a:r>
          </a:p>
          <a:p>
            <a:pPr marL="1296988" lvl="2" indent="-495300">
              <a:buFont typeface="Wingdings" panose="05000000000000000000" pitchFamily="2" charset="2"/>
              <a:buAutoNum type="arabicPeriod"/>
            </a:pPr>
            <a:r>
              <a:rPr lang="cs-CZ" altLang="cs-CZ" sz="1800" dirty="0" err="1" smtClean="0"/>
              <a:t>Preindustrální</a:t>
            </a:r>
            <a:r>
              <a:rPr lang="cs-CZ" altLang="cs-CZ" sz="1800" dirty="0" smtClean="0"/>
              <a:t> Evropa (středověk)</a:t>
            </a:r>
          </a:p>
          <a:p>
            <a:pPr marL="1296988" lvl="2" indent="-495300">
              <a:buFont typeface="Wingdings" panose="05000000000000000000" pitchFamily="2" charset="2"/>
              <a:buAutoNum type="arabicPeriod"/>
            </a:pPr>
            <a:r>
              <a:rPr lang="cs-CZ" altLang="cs-CZ" sz="1800" b="1" dirty="0" smtClean="0"/>
              <a:t>Od novověku… </a:t>
            </a:r>
            <a:r>
              <a:rPr lang="cs-CZ" altLang="cs-CZ" sz="1800" dirty="0" smtClean="0"/>
              <a:t>(raný novověk, osvícenství)</a:t>
            </a:r>
          </a:p>
          <a:p>
            <a:pPr marL="1296988" lvl="2" indent="-495300">
              <a:buFont typeface="Wingdings" panose="05000000000000000000" pitchFamily="2" charset="2"/>
              <a:buAutoNum type="arabicPeriod"/>
            </a:pPr>
            <a:r>
              <a:rPr lang="cs-CZ" altLang="cs-CZ" sz="1800" dirty="0" smtClean="0"/>
              <a:t>Současnost…</a:t>
            </a:r>
          </a:p>
          <a:p>
            <a:pPr marL="382588" indent="-495300"/>
            <a:r>
              <a:rPr lang="cs-CZ" dirty="0" smtClean="0"/>
              <a:t>Jan </a:t>
            </a:r>
            <a:r>
              <a:rPr lang="cs-CZ" dirty="0" err="1" smtClean="0"/>
              <a:t>Assmann</a:t>
            </a:r>
            <a:endParaRPr lang="cs-CZ" dirty="0" smtClean="0"/>
          </a:p>
          <a:p>
            <a:pPr marL="382588" indent="-495300"/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121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Kontexty II. – sociokulturní 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dosud NZ primárně ústně (vyjma „</a:t>
            </a:r>
            <a:r>
              <a:rPr lang="cs-CZ" dirty="0" smtClean="0"/>
              <a:t>expertů“)</a:t>
            </a:r>
            <a:endParaRPr lang="cs-CZ" dirty="0"/>
          </a:p>
          <a:p>
            <a:r>
              <a:rPr lang="cs-CZ" dirty="0" smtClean="0"/>
              <a:t>Knihtisk (1447/8) → překlady Bible </a:t>
            </a:r>
          </a:p>
          <a:p>
            <a:pPr lvl="1"/>
            <a:r>
              <a:rPr lang="cs-CZ" dirty="0" err="1" smtClean="0"/>
              <a:t>Giesecke</a:t>
            </a:r>
            <a:r>
              <a:rPr lang="cs-CZ" dirty="0" smtClean="0"/>
              <a:t> 1991: nahrazení „římsko-latinského centrálního počítače“ “decentralizovanými národními úložnými systémy“</a:t>
            </a:r>
          </a:p>
          <a:p>
            <a:pPr lvl="1"/>
            <a:r>
              <a:rPr lang="cs-CZ" dirty="0" smtClean="0"/>
              <a:t>Müller 1996: 15./16. stol.: znásobení stávajícího písemnictví (množství titulů, náklady … knihovny, knižní trh) – akumulace vědění na základě písma</a:t>
            </a:r>
          </a:p>
        </p:txBody>
      </p:sp>
    </p:spTree>
    <p:extLst>
      <p:ext uri="{BB962C8B-B14F-4D97-AF65-F5344CB8AC3E}">
        <p14:creationId xmlns:p14="http://schemas.microsoft.com/office/powerpoint/2010/main" val="898294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Kontexty II - filosofie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René Descartes (1596-1650) </a:t>
            </a:r>
          </a:p>
          <a:p>
            <a:pPr lvl="1"/>
            <a:r>
              <a:rPr lang="cs-CZ" dirty="0" smtClean="0"/>
              <a:t>„lživé vzpomínky“ (představivost, smysly) x rozpomínání na vrozené ideje (Platón – anamnéze) x vzpomínka jako akcidentální vlastnost duševní substance</a:t>
            </a:r>
          </a:p>
          <a:p>
            <a:r>
              <a:rPr lang="cs-CZ" dirty="0" smtClean="0"/>
              <a:t>John Locke (1632-1704)</a:t>
            </a:r>
          </a:p>
          <a:p>
            <a:pPr lvl="1"/>
            <a:r>
              <a:rPr lang="cs-CZ" dirty="0" smtClean="0"/>
              <a:t>≠ preexistence idejí, ≠ vzpomínka x zapomnění </a:t>
            </a:r>
          </a:p>
          <a:p>
            <a:pPr lvl="1"/>
            <a:r>
              <a:rPr lang="cs-CZ" dirty="0" smtClean="0"/>
              <a:t>zapamatování (</a:t>
            </a:r>
            <a:r>
              <a:rPr lang="cs-CZ" dirty="0" err="1" smtClean="0"/>
              <a:t>retention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„hloubání“ (</a:t>
            </a:r>
            <a:r>
              <a:rPr lang="cs-CZ" dirty="0" err="1" smtClean="0"/>
              <a:t>contemplation</a:t>
            </a:r>
            <a:r>
              <a:rPr lang="cs-CZ" dirty="0" smtClean="0"/>
              <a:t>) – uchování ideje po nějaký čas v aktuálním zorném </a:t>
            </a:r>
            <a:r>
              <a:rPr lang="cs-CZ" dirty="0"/>
              <a:t>poli (… </a:t>
            </a:r>
            <a:r>
              <a:rPr lang="cs-CZ" dirty="0" smtClean="0"/>
              <a:t>Augustinus)</a:t>
            </a:r>
          </a:p>
          <a:p>
            <a:pPr lvl="2"/>
            <a:r>
              <a:rPr lang="cs-CZ" dirty="0"/>
              <a:t>p</a:t>
            </a:r>
            <a:r>
              <a:rPr lang="cs-CZ" dirty="0" smtClean="0"/>
              <a:t>aměť (</a:t>
            </a:r>
            <a:r>
              <a:rPr lang="cs-CZ" dirty="0" err="1" smtClean="0"/>
              <a:t>memory</a:t>
            </a:r>
            <a:r>
              <a:rPr lang="cs-CZ" dirty="0" smtClean="0"/>
              <a:t>) – „skladiště našich idejí“  </a:t>
            </a:r>
          </a:p>
          <a:p>
            <a:pPr lvl="2"/>
            <a:r>
              <a:rPr lang="cs-CZ" dirty="0"/>
              <a:t>i</a:t>
            </a:r>
            <a:r>
              <a:rPr lang="cs-CZ" dirty="0" smtClean="0"/>
              <a:t>dentita: rezultát vzpomínání, jímž se prolíná zapomnění</a:t>
            </a:r>
          </a:p>
          <a:p>
            <a:r>
              <a:rPr lang="cs-CZ" dirty="0" smtClean="0"/>
              <a:t>Gottfried W. </a:t>
            </a:r>
            <a:r>
              <a:rPr lang="cs-CZ" dirty="0" err="1" smtClean="0"/>
              <a:t>Liebniz</a:t>
            </a:r>
            <a:r>
              <a:rPr lang="cs-CZ" dirty="0" smtClean="0"/>
              <a:t> (1646-1716)</a:t>
            </a:r>
          </a:p>
          <a:p>
            <a:pPr lvl="1"/>
            <a:r>
              <a:rPr lang="cs-CZ" dirty="0" smtClean="0"/>
              <a:t>Platón. anamnéze, ale bez preexistence idejí … vzpomínání na již jednou prožité</a:t>
            </a:r>
          </a:p>
          <a:p>
            <a:r>
              <a:rPr lang="cs-CZ" dirty="0" err="1" smtClean="0"/>
              <a:t>Giambattista</a:t>
            </a:r>
            <a:r>
              <a:rPr lang="cs-CZ" dirty="0" smtClean="0"/>
              <a:t> </a:t>
            </a:r>
            <a:r>
              <a:rPr lang="cs-CZ" dirty="0" err="1" smtClean="0"/>
              <a:t>Vico</a:t>
            </a:r>
            <a:r>
              <a:rPr lang="cs-CZ" dirty="0" smtClean="0"/>
              <a:t> (1668-1744)</a:t>
            </a:r>
          </a:p>
          <a:p>
            <a:pPr lvl="1"/>
            <a:r>
              <a:rPr lang="cs-CZ" dirty="0" smtClean="0"/>
              <a:t>Paměť = umění jazykové tvorby + schopnost vytvářet smysl</a:t>
            </a:r>
          </a:p>
          <a:p>
            <a:pPr lvl="1"/>
            <a:r>
              <a:rPr lang="cs-CZ" dirty="0" smtClean="0"/>
              <a:t>Paměť (</a:t>
            </a:r>
            <a:r>
              <a:rPr lang="cs-CZ" dirty="0" err="1" smtClean="0"/>
              <a:t>memoria</a:t>
            </a:r>
            <a:r>
              <a:rPr lang="cs-CZ" dirty="0" smtClean="0"/>
              <a:t>) + obrazotvornost (</a:t>
            </a:r>
            <a:r>
              <a:rPr lang="cs-CZ" dirty="0" err="1" smtClean="0"/>
              <a:t>fantasia</a:t>
            </a:r>
            <a:r>
              <a:rPr lang="cs-CZ" dirty="0" smtClean="0"/>
              <a:t>) + vynalézavost (</a:t>
            </a:r>
            <a:r>
              <a:rPr lang="cs-CZ" dirty="0" err="1" smtClean="0"/>
              <a:t>ingegno</a:t>
            </a:r>
            <a:r>
              <a:rPr lang="cs-CZ" dirty="0" smtClean="0"/>
              <a:t>) = vytváří z jednotlivých dat souvislé dějiny … vzpomínání ≠ opakování (</a:t>
            </a:r>
            <a:r>
              <a:rPr lang="cs-CZ" dirty="0" err="1" smtClean="0"/>
              <a:t>Aristotelés</a:t>
            </a:r>
            <a:r>
              <a:rPr lang="cs-CZ" dirty="0" smtClean="0"/>
              <a:t>), ale usouvztažnění dat</a:t>
            </a:r>
          </a:p>
          <a:p>
            <a:pPr lvl="1"/>
            <a:r>
              <a:rPr lang="cs-CZ" dirty="0" smtClean="0"/>
              <a:t>Kultura zakotvena ve vztahu mezi předmětnou </a:t>
            </a:r>
            <a:r>
              <a:rPr lang="cs-CZ" dirty="0" err="1" smtClean="0"/>
              <a:t>materialitou</a:t>
            </a:r>
            <a:r>
              <a:rPr lang="cs-CZ" dirty="0" smtClean="0"/>
              <a:t> a svobodnou schopností vzpomínat – „práce paměti“</a:t>
            </a:r>
          </a:p>
          <a:p>
            <a:r>
              <a:rPr lang="cs-CZ" dirty="0" smtClean="0"/>
              <a:t>Immanuel Kant (1724-1804)</a:t>
            </a:r>
          </a:p>
          <a:p>
            <a:pPr lvl="1"/>
            <a:r>
              <a:rPr lang="cs-CZ" dirty="0" smtClean="0"/>
              <a:t>Nekonečnost (vznešeno) x konečnost (představivost - smyslová); rozum tvrdí představivosti, že by jí měl ukazovat absolutno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170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čemu se paměť/vzpomínání vztahuje?</a:t>
            </a:r>
          </a:p>
          <a:p>
            <a:r>
              <a:rPr lang="cs-CZ" dirty="0" smtClean="0"/>
              <a:t>Vzpomínání jako reprodukce (Descartes, </a:t>
            </a:r>
            <a:r>
              <a:rPr lang="cs-CZ" dirty="0" err="1" smtClean="0"/>
              <a:t>Liebniz</a:t>
            </a:r>
            <a:r>
              <a:rPr lang="cs-CZ" dirty="0" smtClean="0"/>
              <a:t>) nebo produkce (Locke, </a:t>
            </a:r>
            <a:r>
              <a:rPr lang="cs-CZ" dirty="0" err="1" smtClean="0"/>
              <a:t>Vico</a:t>
            </a:r>
            <a:r>
              <a:rPr lang="cs-CZ" dirty="0" smtClean="0"/>
              <a:t>)?</a:t>
            </a:r>
          </a:p>
          <a:p>
            <a:r>
              <a:rPr lang="cs-CZ" dirty="0" smtClean="0"/>
              <a:t> Čím je (produktivní) paměť/vzpomínání tvořena?</a:t>
            </a:r>
          </a:p>
          <a:p>
            <a:pPr lvl="1"/>
            <a:r>
              <a:rPr lang="cs-CZ" dirty="0" smtClean="0"/>
              <a:t> skladiště…, fantazie, obrazotvornost…</a:t>
            </a:r>
          </a:p>
          <a:p>
            <a:r>
              <a:rPr lang="cs-CZ" dirty="0" smtClean="0"/>
              <a:t>K čemu vede?</a:t>
            </a:r>
          </a:p>
          <a:p>
            <a:pPr lvl="1"/>
            <a:r>
              <a:rPr lang="cs-CZ" dirty="0" smtClean="0"/>
              <a:t>Identity, kultura…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3919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4132" y="2921726"/>
            <a:ext cx="3055354" cy="1326078"/>
          </a:xfrm>
          <a:prstGeom prst="rect">
            <a:avLst/>
          </a:prstGeom>
        </p:spPr>
      </p:pic>
      <p:pic>
        <p:nvPicPr>
          <p:cNvPr id="1026" name="Picture 2" descr="Výsledek obrázku pro jan assmann kultura a paměť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608" y="0"/>
            <a:ext cx="1986774" cy="292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800" dirty="0"/>
              <a:t>Jan </a:t>
            </a:r>
            <a:r>
              <a:rPr lang="cs-CZ" altLang="cs-CZ" sz="3800" dirty="0" err="1"/>
              <a:t>Assmann</a:t>
            </a:r>
            <a:r>
              <a:rPr lang="cs-CZ" altLang="cs-CZ" sz="3800" dirty="0"/>
              <a:t> </a:t>
            </a:r>
            <a:r>
              <a:rPr lang="cs-CZ" altLang="cs-CZ" sz="3800" dirty="0" smtClean="0"/>
              <a:t>(1938—2024)</a:t>
            </a:r>
            <a:r>
              <a:rPr lang="cs-CZ" altLang="cs-CZ" sz="3800" dirty="0" smtClean="0"/>
              <a:t/>
            </a:r>
            <a:br>
              <a:rPr lang="cs-CZ" altLang="cs-CZ" sz="3800" dirty="0" smtClean="0"/>
            </a:br>
            <a:r>
              <a:rPr lang="cs-CZ" altLang="cs-CZ" sz="3800" dirty="0" err="1" smtClean="0"/>
              <a:t>Aleida</a:t>
            </a:r>
            <a:r>
              <a:rPr lang="cs-CZ" altLang="cs-CZ" sz="3800" dirty="0" smtClean="0"/>
              <a:t> </a:t>
            </a:r>
            <a:r>
              <a:rPr lang="cs-CZ" altLang="cs-CZ" sz="3800" dirty="0" err="1" smtClean="0"/>
              <a:t>Assmann</a:t>
            </a:r>
            <a:r>
              <a:rPr lang="cs-CZ" altLang="cs-CZ" sz="3800" dirty="0" smtClean="0"/>
              <a:t> (* 1947)</a:t>
            </a:r>
            <a:endParaRPr lang="cs-CZ" altLang="cs-CZ" sz="3800" i="1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i="1" dirty="0"/>
              <a:t>Kultura a paměť. Písmo, vzpomínka a politická  </a:t>
            </a:r>
            <a:r>
              <a:rPr lang="cs-CZ" altLang="cs-CZ" i="1" dirty="0" smtClean="0"/>
              <a:t>                                            identita </a:t>
            </a:r>
            <a:r>
              <a:rPr lang="cs-CZ" altLang="cs-CZ" i="1" dirty="0"/>
              <a:t>v rozvinutých kulturách starověku </a:t>
            </a:r>
            <a:r>
              <a:rPr lang="cs-CZ" altLang="cs-CZ" dirty="0"/>
              <a:t>(1992, čj. 2001</a:t>
            </a:r>
            <a:r>
              <a:rPr lang="cs-CZ" altLang="cs-CZ" dirty="0" smtClean="0"/>
              <a:t>)</a:t>
            </a:r>
          </a:p>
          <a:p>
            <a:r>
              <a:rPr lang="cs-CZ" altLang="cs-CZ" i="1" dirty="0" smtClean="0"/>
              <a:t>Prostory vzpomínání. Podoby a proměny kulturní                                     paměti (2010, čj. 2018)</a:t>
            </a:r>
            <a:r>
              <a:rPr lang="cs-CZ" altLang="cs-CZ" dirty="0" smtClean="0"/>
              <a:t> </a:t>
            </a:r>
            <a:endParaRPr lang="cs-CZ" altLang="cs-CZ" sz="2600" dirty="0" smtClean="0"/>
          </a:p>
          <a:p>
            <a:pPr eaLnBrk="1" hangingPunct="1">
              <a:lnSpc>
                <a:spcPct val="90000"/>
              </a:lnSpc>
            </a:pPr>
            <a:endParaRPr lang="cs-CZ" altLang="cs-CZ" sz="26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východiska: Berger – </a:t>
            </a:r>
            <a:r>
              <a:rPr lang="cs-CZ" altLang="cs-CZ" sz="2600" dirty="0" err="1" smtClean="0"/>
              <a:t>Luckmann</a:t>
            </a:r>
            <a:r>
              <a:rPr lang="cs-CZ" altLang="cs-CZ" sz="2600" dirty="0" smtClean="0"/>
              <a:t>: Sociální konstrukce reality</a:t>
            </a:r>
          </a:p>
          <a:p>
            <a:pPr eaLnBrk="1" hangingPunct="1">
              <a:lnSpc>
                <a:spcPct val="90000"/>
              </a:lnSpc>
            </a:pPr>
            <a:endParaRPr lang="cs-CZ" altLang="cs-CZ" sz="2600" dirty="0" smtClean="0"/>
          </a:p>
          <a:p>
            <a:r>
              <a:rPr lang="cs-CZ" altLang="cs-CZ" sz="2600" dirty="0" smtClean="0"/>
              <a:t>kultury utvářené </a:t>
            </a:r>
            <a:r>
              <a:rPr lang="cs-CZ" altLang="cs-CZ" sz="2600" dirty="0" err="1" smtClean="0"/>
              <a:t>konektivními</a:t>
            </a:r>
            <a:r>
              <a:rPr lang="cs-CZ" altLang="cs-CZ" sz="2600" dirty="0" smtClean="0"/>
              <a:t> strukturami – zakládají soc. a čas. koherenci</a:t>
            </a:r>
          </a:p>
          <a:p>
            <a:r>
              <a:rPr lang="cs-CZ" altLang="cs-CZ" sz="2600" dirty="0" smtClean="0"/>
              <a:t>= sdílený prostor zkušenosti, očekávání a jednání</a:t>
            </a:r>
          </a:p>
          <a:p>
            <a:r>
              <a:rPr lang="cs-CZ" altLang="cs-CZ" sz="2600" dirty="0" smtClean="0"/>
              <a:t>+ propojení přítomnosti s minulostí</a:t>
            </a:r>
          </a:p>
          <a:p>
            <a:r>
              <a:rPr lang="cs-CZ" altLang="cs-CZ" sz="2600" dirty="0" smtClean="0"/>
              <a:t>→ formování kolektivních identit</a:t>
            </a:r>
          </a:p>
          <a:p>
            <a:pPr lvl="1"/>
            <a:r>
              <a:rPr lang="cs-CZ" altLang="cs-CZ" sz="2200" dirty="0" smtClean="0"/>
              <a:t>aspekt narativní (společná minulost) a normativní (sdílení společných hodnot)</a:t>
            </a:r>
            <a:endParaRPr lang="cs-CZ" altLang="cs-CZ" sz="2200" dirty="0"/>
          </a:p>
          <a:p>
            <a:pPr eaLnBrk="1" hangingPunct="1">
              <a:lnSpc>
                <a:spcPct val="90000"/>
              </a:lnSpc>
            </a:pPr>
            <a:endParaRPr lang="cs-CZ" altLang="cs-CZ" sz="2600" dirty="0"/>
          </a:p>
          <a:p>
            <a:pPr eaLnBrk="1" hangingPunct="1">
              <a:lnSpc>
                <a:spcPct val="90000"/>
              </a:lnSpc>
            </a:pPr>
            <a:endParaRPr lang="cs-CZ" altLang="cs-CZ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37661" y="0"/>
            <a:ext cx="2054339" cy="2921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830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Vnější </a:t>
            </a:r>
            <a:r>
              <a:rPr lang="cs-CZ" altLang="cs-CZ" dirty="0" smtClean="0"/>
              <a:t>dimenze kolektivní </a:t>
            </a:r>
            <a:r>
              <a:rPr lang="cs-CZ" altLang="cs-CZ" dirty="0" smtClean="0"/>
              <a:t>paměti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 smtClean="0"/>
              <a:t>Mimetická paměť</a:t>
            </a:r>
          </a:p>
          <a:p>
            <a:pPr lvl="1"/>
            <a:r>
              <a:rPr lang="cs-CZ" altLang="cs-CZ" dirty="0" smtClean="0"/>
              <a:t>sociální jednání, </a:t>
            </a:r>
            <a:r>
              <a:rPr lang="cs-CZ" altLang="cs-CZ" dirty="0" err="1" smtClean="0"/>
              <a:t>kt</a:t>
            </a:r>
            <a:r>
              <a:rPr lang="cs-CZ" altLang="cs-CZ" dirty="0" smtClean="0"/>
              <a:t>. se učíme napodobováním</a:t>
            </a:r>
          </a:p>
          <a:p>
            <a:pPr lvl="1"/>
            <a:r>
              <a:rPr lang="cs-CZ" altLang="cs-CZ" dirty="0" smtClean="0"/>
              <a:t>nelze kodifikovat</a:t>
            </a:r>
          </a:p>
          <a:p>
            <a:r>
              <a:rPr lang="cs-CZ" altLang="cs-CZ" dirty="0" smtClean="0"/>
              <a:t>Paměť věcí</a:t>
            </a:r>
          </a:p>
          <a:p>
            <a:pPr lvl="1"/>
            <a:r>
              <a:rPr lang="cs-CZ" altLang="cs-CZ" dirty="0" smtClean="0"/>
              <a:t>věci samy o sobě pamětí nedisponují, ale spouštějí a upomínají lidskou paměť</a:t>
            </a:r>
          </a:p>
          <a:p>
            <a:pPr lvl="1"/>
            <a:r>
              <a:rPr lang="cs-CZ" altLang="cs-CZ" dirty="0" smtClean="0"/>
              <a:t>od všedního zařízení až po domy, města, vesnice…</a:t>
            </a:r>
          </a:p>
          <a:p>
            <a:pPr lvl="2"/>
            <a:r>
              <a:rPr lang="cs-CZ" altLang="cs-CZ" dirty="0" smtClean="0"/>
              <a:t>člověk do nich vkládá své představy o účelnosti, pohodlí a kráse (= sebe sama)</a:t>
            </a:r>
          </a:p>
          <a:p>
            <a:pPr lvl="1"/>
            <a:r>
              <a:rPr lang="cs-CZ" altLang="cs-CZ" dirty="0" smtClean="0"/>
              <a:t>svět věcí = časový index – spolu s přítomností poukazuje na různé vrstvy minulosti</a:t>
            </a:r>
          </a:p>
          <a:p>
            <a:r>
              <a:rPr lang="cs-CZ" altLang="cs-CZ" dirty="0" smtClean="0"/>
              <a:t>Komunikativní paměť </a:t>
            </a:r>
          </a:p>
          <a:p>
            <a:pPr lvl="1"/>
            <a:r>
              <a:rPr lang="cs-CZ" dirty="0" smtClean="0"/>
              <a:t>vlastní historická zkušenost, „živoucí vzpomínka v organické paměti, zkušenost a informace z doslechu“ (</a:t>
            </a:r>
            <a:r>
              <a:rPr lang="cs-CZ" dirty="0" err="1" smtClean="0"/>
              <a:t>Assmann</a:t>
            </a:r>
            <a:r>
              <a:rPr lang="cs-CZ" dirty="0" smtClean="0"/>
              <a:t> 2001: 53)</a:t>
            </a:r>
          </a:p>
          <a:p>
            <a:r>
              <a:rPr lang="cs-CZ" altLang="cs-CZ" dirty="0" smtClean="0"/>
              <a:t>Kulturní paměť</a:t>
            </a:r>
          </a:p>
          <a:p>
            <a:pPr lvl="1"/>
            <a:r>
              <a:rPr lang="cs-CZ" dirty="0" smtClean="0"/>
              <a:t>korpus textů, obrazů a rituálů typických pro určitou epochu</a:t>
            </a:r>
            <a:endParaRPr lang="cs-CZ" alt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019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Biografické x fundující vzpomínky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biografické vzpomínky</a:t>
            </a:r>
          </a:p>
          <a:p>
            <a:pPr lvl="1"/>
            <a:r>
              <a:rPr lang="cs-CZ" dirty="0" smtClean="0"/>
              <a:t>vlastní zkušenost – „</a:t>
            </a:r>
            <a:r>
              <a:rPr lang="cs-CZ" dirty="0" err="1" smtClean="0"/>
              <a:t>recent</a:t>
            </a:r>
            <a:r>
              <a:rPr lang="cs-CZ" dirty="0" smtClean="0"/>
              <a:t> past“</a:t>
            </a:r>
          </a:p>
          <a:p>
            <a:pPr lvl="1"/>
            <a:r>
              <a:rPr lang="cs-CZ" dirty="0" smtClean="0"/>
              <a:t>opírají se o spol. interakce</a:t>
            </a:r>
          </a:p>
          <a:p>
            <a:pPr lvl="1"/>
            <a:r>
              <a:rPr lang="cs-CZ" dirty="0" smtClean="0"/>
              <a:t>tvoří se „přirozeně“ růstem…</a:t>
            </a:r>
          </a:p>
          <a:p>
            <a:r>
              <a:rPr lang="cs-CZ" dirty="0" smtClean="0"/>
              <a:t>fundující vzpomínky</a:t>
            </a:r>
          </a:p>
          <a:p>
            <a:pPr lvl="1"/>
            <a:r>
              <a:rPr lang="cs-CZ" dirty="0" smtClean="0"/>
              <a:t>zakládající – vztah k počátku</a:t>
            </a:r>
          </a:p>
          <a:p>
            <a:pPr lvl="1"/>
            <a:r>
              <a:rPr lang="cs-CZ" dirty="0" smtClean="0"/>
              <a:t>ustálené objektivace jazykové i ne-jazykové povahy</a:t>
            </a:r>
          </a:p>
          <a:p>
            <a:pPr lvl="2"/>
            <a:r>
              <a:rPr lang="cs-CZ" dirty="0" smtClean="0"/>
              <a:t>rituály, tance, mýty, ozdoby, památníky … „</a:t>
            </a:r>
            <a:r>
              <a:rPr lang="cs-CZ" dirty="0" err="1" smtClean="0"/>
              <a:t>memoria</a:t>
            </a:r>
            <a:r>
              <a:rPr lang="cs-CZ" dirty="0" smtClean="0"/>
              <a:t>“</a:t>
            </a:r>
          </a:p>
          <a:p>
            <a:pPr lvl="1"/>
            <a:r>
              <a:rPr lang="cs-CZ" dirty="0" smtClean="0"/>
              <a:t>akt konstituce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379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Komunikativní paměť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dirty="0" smtClean="0"/>
              <a:t>forma kolektivní paměti! </a:t>
            </a:r>
          </a:p>
          <a:p>
            <a:pPr lvl="1"/>
            <a:r>
              <a:rPr lang="cs-CZ" altLang="cs-CZ" dirty="0" smtClean="0"/>
              <a:t>← </a:t>
            </a:r>
            <a:r>
              <a:rPr lang="cs-CZ" altLang="cs-CZ" dirty="0" err="1" smtClean="0"/>
              <a:t>Halbwachs</a:t>
            </a:r>
            <a:r>
              <a:rPr lang="cs-CZ" altLang="cs-CZ" dirty="0" smtClean="0"/>
              <a:t>: jazyk + komunikaci si člověk osvojuje v interakci s ostatními → paměť se utváří a žije každodenní komunikací </a:t>
            </a:r>
          </a:p>
          <a:p>
            <a:r>
              <a:rPr lang="cs-CZ" dirty="0" smtClean="0"/>
              <a:t>vlastní historická zkušenost, „živoucí vzpomínka v organické paměti, zkušenost a informace z doslechu“ (</a:t>
            </a:r>
            <a:r>
              <a:rPr lang="cs-CZ" dirty="0" err="1" smtClean="0"/>
              <a:t>Assmann</a:t>
            </a:r>
            <a:r>
              <a:rPr lang="cs-CZ" dirty="0" smtClean="0"/>
              <a:t> 2001: 53)</a:t>
            </a:r>
          </a:p>
          <a:p>
            <a:r>
              <a:rPr lang="cs-CZ" dirty="0" smtClean="0"/>
              <a:t>zprostředkovávána v každodenních sociálních interakcích</a:t>
            </a:r>
          </a:p>
          <a:p>
            <a:r>
              <a:rPr lang="cs-CZ" i="1" dirty="0" smtClean="0"/>
              <a:t>příběhy</a:t>
            </a:r>
            <a:r>
              <a:rPr lang="cs-CZ" dirty="0" smtClean="0"/>
              <a:t>, které jsou vyprávěné </a:t>
            </a:r>
            <a:r>
              <a:rPr lang="cs-CZ" i="1" dirty="0" smtClean="0"/>
              <a:t>svědky události</a:t>
            </a:r>
            <a:r>
              <a:rPr lang="cs-CZ" dirty="0" smtClean="0"/>
              <a:t> či na základě takových svědectví </a:t>
            </a:r>
            <a:r>
              <a:rPr lang="cs-CZ" i="1" dirty="0" smtClean="0"/>
              <a:t>tradované </a:t>
            </a:r>
            <a:r>
              <a:rPr lang="cs-CZ" dirty="0" smtClean="0"/>
              <a:t>(</a:t>
            </a:r>
            <a:r>
              <a:rPr lang="cs-CZ" dirty="0" err="1" smtClean="0"/>
              <a:t>info</a:t>
            </a:r>
            <a:r>
              <a:rPr lang="cs-CZ" dirty="0" smtClean="0"/>
              <a:t> z doslechu)</a:t>
            </a:r>
            <a:endParaRPr lang="cs-CZ" i="1" dirty="0" smtClean="0"/>
          </a:p>
          <a:p>
            <a:pPr lvl="1"/>
            <a:r>
              <a:rPr lang="cs-CZ" dirty="0" smtClean="0"/>
              <a:t>je vlastní konkrétním živoucím společnostem, resp. je vázána na existenci jejích nositelů</a:t>
            </a:r>
          </a:p>
          <a:p>
            <a:pPr lvl="1"/>
            <a:r>
              <a:rPr lang="cs-CZ" dirty="0" smtClean="0"/>
              <a:t>to, na co a jak je či není vzpomínáno, je determinováno sociálními kontexty, v nichž se vzpomínání odehrává</a:t>
            </a:r>
          </a:p>
          <a:p>
            <a:r>
              <a:rPr lang="cs-CZ" altLang="cs-CZ" dirty="0" smtClean="0"/>
              <a:t>není formalizovaná či stabilizovaná formami materiální symbolizace</a:t>
            </a:r>
          </a:p>
          <a:p>
            <a:r>
              <a:rPr lang="cs-CZ" altLang="cs-CZ" dirty="0" smtClean="0"/>
              <a:t>funkce: na úrovni každodenních interakcí vytvářet a udržovat vědomí kontinuity a společensky sdílený smysl, </a:t>
            </a:r>
            <a:r>
              <a:rPr lang="cs-CZ" altLang="cs-CZ" dirty="0" err="1" smtClean="0"/>
              <a:t>kt</a:t>
            </a:r>
            <a:r>
              <a:rPr lang="cs-CZ" altLang="cs-CZ" dirty="0" smtClean="0"/>
              <a:t>. přispívá k existenci a udržování společně sdílené identity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51051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1281</Words>
  <Application>Microsoft Office PowerPoint</Application>
  <PresentationFormat>Širokoúhlá obrazovka</PresentationFormat>
  <Paragraphs>162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Motiv Office</vt:lpstr>
      <vt:lpstr>Komunikativní a kulturní paměť</vt:lpstr>
      <vt:lpstr>Struktura přednášky</vt:lpstr>
      <vt:lpstr>Kontexty II. – sociokulturní kontext</vt:lpstr>
      <vt:lpstr>Kontexty II - filosofie</vt:lpstr>
      <vt:lpstr>Klíčové otázky</vt:lpstr>
      <vt:lpstr>Jan Assmann (1938—2024) Aleida Assmann (* 1947)</vt:lpstr>
      <vt:lpstr>Vnější dimenze kolektivní paměti</vt:lpstr>
      <vt:lpstr>Biografické x fundující vzpomínky</vt:lpstr>
      <vt:lpstr>Komunikativní paměť</vt:lpstr>
      <vt:lpstr>Kulturní paměť</vt:lpstr>
      <vt:lpstr>Kulturní paměť</vt:lpstr>
      <vt:lpstr>komunikativní x kulturní paměť</vt:lpstr>
      <vt:lpstr>Přítomná x vzdálená minulost, floating gap</vt:lpstr>
      <vt:lpstr>Formy předávání kulturního smyslu</vt:lpstr>
      <vt:lpstr>Aleida Assmann: obývaná x neobývaná paměť</vt:lpstr>
      <vt:lpstr>Aleida Assmann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Komunikativní a kulturní paměť</dc:title>
  <dc:creator>Hedvika Novotná</dc:creator>
  <cp:lastModifiedBy>Hedvika Novotná</cp:lastModifiedBy>
  <cp:revision>17</cp:revision>
  <dcterms:created xsi:type="dcterms:W3CDTF">2022-03-07T13:37:49Z</dcterms:created>
  <dcterms:modified xsi:type="dcterms:W3CDTF">2024-03-04T14:24:07Z</dcterms:modified>
</cp:coreProperties>
</file>