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handoutMasterIdLst>
    <p:handoutMasterId r:id="rId10"/>
  </p:handoutMasterIdLst>
  <p:sldIdLst>
    <p:sldId id="263" r:id="rId2"/>
    <p:sldId id="267" r:id="rId3"/>
    <p:sldId id="275" r:id="rId4"/>
    <p:sldId id="266" r:id="rId5"/>
    <p:sldId id="268" r:id="rId6"/>
    <p:sldId id="265" r:id="rId7"/>
    <p:sldId id="269" r:id="rId8"/>
    <p:sldId id="274" r:id="rId9"/>
  </p:sldIdLst>
  <p:sldSz cx="12192000" cy="6858000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0F63C-D488-4817-890B-019D9535A454}" v="2" dt="2021-12-01T18:25:20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400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F150F63C-D488-4817-890B-019D9535A454}"/>
    <pc:docChg chg="undo custSel addSld delSld modSld sldOrd">
      <pc:chgData name="Kateřina Chroustová" userId="9493aa27-a3d8-4b85-8826-f77e2ceefe03" providerId="ADAL" clId="{F150F63C-D488-4817-890B-019D9535A454}" dt="2021-12-01T18:26:56.028" v="74" actId="14100"/>
      <pc:docMkLst>
        <pc:docMk/>
      </pc:docMkLst>
      <pc:sldChg chg="modSp mod">
        <pc:chgData name="Kateřina Chroustová" userId="9493aa27-a3d8-4b85-8826-f77e2ceefe03" providerId="ADAL" clId="{F150F63C-D488-4817-890B-019D9535A454}" dt="2021-12-01T18:26:15.117" v="61" actId="948"/>
        <pc:sldMkLst>
          <pc:docMk/>
          <pc:sldMk cId="3341265952" sldId="265"/>
        </pc:sldMkLst>
        <pc:spChg chg="mod">
          <ac:chgData name="Kateřina Chroustová" userId="9493aa27-a3d8-4b85-8826-f77e2ceefe03" providerId="ADAL" clId="{F150F63C-D488-4817-890B-019D9535A454}" dt="2021-12-01T18:26:15.117" v="61" actId="948"/>
          <ac:spMkLst>
            <pc:docMk/>
            <pc:sldMk cId="3341265952" sldId="265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F150F63C-D488-4817-890B-019D9535A454}" dt="2021-12-01T18:22:54.219" v="32" actId="1076"/>
        <pc:sldMkLst>
          <pc:docMk/>
          <pc:sldMk cId="2922882226" sldId="266"/>
        </pc:sldMkLst>
        <pc:spChg chg="mod">
          <ac:chgData name="Kateřina Chroustová" userId="9493aa27-a3d8-4b85-8826-f77e2ceefe03" providerId="ADAL" clId="{F150F63C-D488-4817-890B-019D9535A454}" dt="2021-12-01T18:21:17.567" v="29" actId="14100"/>
          <ac:spMkLst>
            <pc:docMk/>
            <pc:sldMk cId="2922882226" sldId="266"/>
            <ac:spMk id="2" creationId="{00000000-0000-0000-0000-000000000000}"/>
          </ac:spMkLst>
        </pc:spChg>
        <pc:picChg chg="mod">
          <ac:chgData name="Kateřina Chroustová" userId="9493aa27-a3d8-4b85-8826-f77e2ceefe03" providerId="ADAL" clId="{F150F63C-D488-4817-890B-019D9535A454}" dt="2021-12-01T18:22:54.219" v="32" actId="1076"/>
          <ac:picMkLst>
            <pc:docMk/>
            <pc:sldMk cId="2922882226" sldId="266"/>
            <ac:picMk id="4" creationId="{00000000-0000-0000-0000-000000000000}"/>
          </ac:picMkLst>
        </pc:picChg>
      </pc:sldChg>
      <pc:sldChg chg="modSp mod">
        <pc:chgData name="Kateřina Chroustová" userId="9493aa27-a3d8-4b85-8826-f77e2ceefe03" providerId="ADAL" clId="{F150F63C-D488-4817-890B-019D9535A454}" dt="2021-12-01T18:21:22.641" v="30" actId="14100"/>
        <pc:sldMkLst>
          <pc:docMk/>
          <pc:sldMk cId="3639508196" sldId="267"/>
        </pc:sldMkLst>
        <pc:spChg chg="mod">
          <ac:chgData name="Kateřina Chroustová" userId="9493aa27-a3d8-4b85-8826-f77e2ceefe03" providerId="ADAL" clId="{F150F63C-D488-4817-890B-019D9535A454}" dt="2021-12-01T18:21:22.641" v="30" actId="14100"/>
          <ac:spMkLst>
            <pc:docMk/>
            <pc:sldMk cId="3639508196" sldId="267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F150F63C-D488-4817-890B-019D9535A454}" dt="2021-12-01T18:21:05.593" v="28" actId="6549"/>
          <ac:spMkLst>
            <pc:docMk/>
            <pc:sldMk cId="3639508196" sldId="267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F150F63C-D488-4817-890B-019D9535A454}" dt="2021-12-01T18:25:40.642" v="40" actId="20577"/>
        <pc:sldMkLst>
          <pc:docMk/>
          <pc:sldMk cId="2904270875" sldId="268"/>
        </pc:sldMkLst>
        <pc:spChg chg="mod">
          <ac:chgData name="Kateřina Chroustová" userId="9493aa27-a3d8-4b85-8826-f77e2ceefe03" providerId="ADAL" clId="{F150F63C-D488-4817-890B-019D9535A454}" dt="2021-12-01T18:25:36.234" v="39" actId="14100"/>
          <ac:spMkLst>
            <pc:docMk/>
            <pc:sldMk cId="2904270875" sldId="268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F150F63C-D488-4817-890B-019D9535A454}" dt="2021-12-01T18:25:40.642" v="40" actId="20577"/>
          <ac:spMkLst>
            <pc:docMk/>
            <pc:sldMk cId="2904270875" sldId="268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F150F63C-D488-4817-890B-019D9535A454}" dt="2021-12-01T18:26:46.160" v="72" actId="20577"/>
        <pc:sldMkLst>
          <pc:docMk/>
          <pc:sldMk cId="674224162" sldId="269"/>
        </pc:sldMkLst>
        <pc:spChg chg="mod">
          <ac:chgData name="Kateřina Chroustová" userId="9493aa27-a3d8-4b85-8826-f77e2ceefe03" providerId="ADAL" clId="{F150F63C-D488-4817-890B-019D9535A454}" dt="2021-12-01T18:26:28.846" v="64" actId="14100"/>
          <ac:spMkLst>
            <pc:docMk/>
            <pc:sldMk cId="674224162" sldId="269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F150F63C-D488-4817-890B-019D9535A454}" dt="2021-12-01T18:26:46.160" v="72" actId="20577"/>
          <ac:spMkLst>
            <pc:docMk/>
            <pc:sldMk cId="674224162" sldId="269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F150F63C-D488-4817-890B-019D9535A454}" dt="2021-12-01T18:26:56.028" v="74" actId="14100"/>
        <pc:sldMkLst>
          <pc:docMk/>
          <pc:sldMk cId="2177325377" sldId="274"/>
        </pc:sldMkLst>
        <pc:spChg chg="mod">
          <ac:chgData name="Kateřina Chroustová" userId="9493aa27-a3d8-4b85-8826-f77e2ceefe03" providerId="ADAL" clId="{F150F63C-D488-4817-890B-019D9535A454}" dt="2021-12-01T18:26:56.028" v="74" actId="14100"/>
          <ac:spMkLst>
            <pc:docMk/>
            <pc:sldMk cId="2177325377" sldId="274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F150F63C-D488-4817-890B-019D9535A454}" dt="2021-12-01T18:26:52.683" v="73" actId="14100"/>
          <ac:spMkLst>
            <pc:docMk/>
            <pc:sldMk cId="2177325377" sldId="274"/>
            <ac:spMk id="3" creationId="{00000000-0000-0000-0000-000000000000}"/>
          </ac:spMkLst>
        </pc:spChg>
      </pc:sldChg>
      <pc:sldChg chg="addSp delSp modSp add mod ord modAnim">
        <pc:chgData name="Kateřina Chroustová" userId="9493aa27-a3d8-4b85-8826-f77e2ceefe03" providerId="ADAL" clId="{F150F63C-D488-4817-890B-019D9535A454}" dt="2021-12-01T18:25:32.644" v="38"/>
        <pc:sldMkLst>
          <pc:docMk/>
          <pc:sldMk cId="3230782468" sldId="275"/>
        </pc:sldMkLst>
        <pc:spChg chg="add del mod">
          <ac:chgData name="Kateřina Chroustová" userId="9493aa27-a3d8-4b85-8826-f77e2ceefe03" providerId="ADAL" clId="{F150F63C-D488-4817-890B-019D9535A454}" dt="2021-12-01T18:25:20.012" v="35"/>
          <ac:spMkLst>
            <pc:docMk/>
            <pc:sldMk cId="3230782468" sldId="275"/>
            <ac:spMk id="5" creationId="{24400524-2927-4A4A-B05F-2A4BDF95BAAB}"/>
          </ac:spMkLst>
        </pc:spChg>
        <pc:picChg chg="del">
          <ac:chgData name="Kateřina Chroustová" userId="9493aa27-a3d8-4b85-8826-f77e2ceefe03" providerId="ADAL" clId="{F150F63C-D488-4817-890B-019D9535A454}" dt="2021-12-01T18:24:54.130" v="34" actId="478"/>
          <ac:picMkLst>
            <pc:docMk/>
            <pc:sldMk cId="3230782468" sldId="275"/>
            <ac:picMk id="4" creationId="{00000000-0000-0000-0000-000000000000}"/>
          </ac:picMkLst>
        </pc:picChg>
        <pc:picChg chg="add mod">
          <ac:chgData name="Kateřina Chroustová" userId="9493aa27-a3d8-4b85-8826-f77e2ceefe03" providerId="ADAL" clId="{F150F63C-D488-4817-890B-019D9535A454}" dt="2021-12-01T18:25:25.384" v="36" actId="1076"/>
          <ac:picMkLst>
            <pc:docMk/>
            <pc:sldMk cId="3230782468" sldId="275"/>
            <ac:picMk id="6" creationId="{227B133B-610B-45A3-9A2C-0949FC11FCAC}"/>
          </ac:picMkLst>
        </pc:picChg>
      </pc:sldChg>
      <pc:sldChg chg="del">
        <pc:chgData name="Kateřina Chroustová" userId="9493aa27-a3d8-4b85-8826-f77e2ceefe03" providerId="ADAL" clId="{F150F63C-D488-4817-890B-019D9535A454}" dt="2021-12-01T18:20:24.450" v="0" actId="47"/>
        <pc:sldMkLst>
          <pc:docMk/>
          <pc:sldMk cId="4089810443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A84F7-C31C-4AD5-86B7-156357C73CB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3AE42-07D1-4ABA-A2C2-98BB07740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456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9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1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070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70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33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671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489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00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4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12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2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18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57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67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7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1785-33E5-4377-A7F4-04E11A2BE87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9B2913-17CD-44E7-AF30-407F2CFD58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8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oZXfAm6rF0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oenergetice.cz/ropa-prumysl/zpracovani-ropy-1-cast-zakladni-zpracovani-ro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Frak%C4%8Dn%C3%AD_destila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Viskozit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Die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Alkany a cykloalkany</a:t>
            </a:r>
            <a:br>
              <a:rPr lang="cs-CZ" dirty="0"/>
            </a:br>
            <a:r>
              <a:rPr lang="cs-CZ" dirty="0"/>
              <a:t>chemické 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1135"/>
            <a:ext cx="8596668" cy="4835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Pyrolýza (termolýza) alkanů</a:t>
            </a:r>
          </a:p>
          <a:p>
            <a:pPr marL="0" indent="0">
              <a:buNone/>
            </a:pPr>
            <a:r>
              <a:rPr lang="cs-CZ" sz="2400" dirty="0"/>
              <a:t>Při vysokých teplotách (400-600° C)</a:t>
            </a:r>
          </a:p>
          <a:p>
            <a:pPr lvl="1"/>
            <a:r>
              <a:rPr lang="cs-CZ" sz="2400" dirty="0"/>
              <a:t>	odštěpování vodíku</a:t>
            </a:r>
          </a:p>
          <a:p>
            <a:pPr lvl="1"/>
            <a:r>
              <a:rPr lang="cs-CZ" sz="2400" dirty="0"/>
              <a:t>	trhání řetězců uhlíkových atomů (krakování)</a:t>
            </a:r>
          </a:p>
          <a:p>
            <a:pPr lvl="1"/>
            <a:r>
              <a:rPr lang="cs-CZ" sz="2400" dirty="0"/>
              <a:t>  isomerizace vzniklých radikálů</a:t>
            </a:r>
          </a:p>
          <a:p>
            <a:pPr marL="457200" lvl="1" indent="0">
              <a:buNone/>
            </a:pPr>
            <a:r>
              <a:rPr lang="cs-CZ" sz="2400" dirty="0"/>
              <a:t>z vyšších alkanů </a:t>
            </a:r>
          </a:p>
          <a:p>
            <a:pPr marL="457200" lvl="1" indent="0">
              <a:buNone/>
            </a:pPr>
            <a:r>
              <a:rPr lang="cs-CZ" sz="2400" dirty="0"/>
              <a:t>		--- nižší a rozvětvené nasycené uhlovodíky a alkeny</a:t>
            </a:r>
          </a:p>
          <a:p>
            <a:pPr marL="457200" lvl="1" indent="0">
              <a:buNone/>
            </a:pPr>
            <a:r>
              <a:rPr lang="cs-CZ" sz="2400" dirty="0"/>
              <a:t>způsob </a:t>
            </a:r>
            <a:r>
              <a:rPr lang="cs-CZ" sz="2400" dirty="0" err="1"/>
              <a:t>výševroucích</a:t>
            </a:r>
            <a:r>
              <a:rPr lang="cs-CZ" sz="2400" dirty="0"/>
              <a:t> podílů frakční destilace ropy</a:t>
            </a:r>
          </a:p>
          <a:p>
            <a:pPr marL="457200" lvl="1" indent="0">
              <a:buNone/>
            </a:pPr>
            <a:r>
              <a:rPr lang="cs-CZ" sz="2400" dirty="0"/>
              <a:t>		--- kvalitní benziny</a:t>
            </a:r>
          </a:p>
        </p:txBody>
      </p:sp>
    </p:spTree>
    <p:extLst>
      <p:ext uri="{BB962C8B-B14F-4D97-AF65-F5344CB8AC3E}">
        <p14:creationId xmlns:p14="http://schemas.microsoft.com/office/powerpoint/2010/main" val="193867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0043"/>
            <a:ext cx="8315131" cy="1046207"/>
          </a:xfrm>
        </p:spPr>
        <p:txBody>
          <a:bodyPr/>
          <a:lstStyle/>
          <a:p>
            <a:pPr algn="ctr"/>
            <a:r>
              <a:rPr lang="cs-CZ" dirty="0"/>
              <a:t>Benzin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7351"/>
            <a:ext cx="8380445" cy="5910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Benzin</a:t>
            </a:r>
          </a:p>
          <a:p>
            <a:r>
              <a:rPr lang="cs-CZ" sz="2400" dirty="0"/>
              <a:t>směs uhlovodíků C5 – C10</a:t>
            </a:r>
          </a:p>
          <a:p>
            <a:r>
              <a:rPr lang="cs-CZ" sz="2400" dirty="0"/>
              <a:t>teplota varu 50 – 180° C</a:t>
            </a:r>
          </a:p>
          <a:p>
            <a:r>
              <a:rPr lang="cs-CZ" sz="2400" dirty="0"/>
              <a:t>Kvalita benzinu:</a:t>
            </a:r>
          </a:p>
          <a:p>
            <a:pPr marL="0" indent="0">
              <a:buNone/>
            </a:pPr>
            <a:r>
              <a:rPr lang="cs-CZ" sz="2400" dirty="0"/>
              <a:t>	tzv. </a:t>
            </a:r>
            <a:r>
              <a:rPr lang="cs-CZ" sz="2400" i="1" dirty="0"/>
              <a:t>oktanovým číslem</a:t>
            </a:r>
          </a:p>
          <a:p>
            <a:r>
              <a:rPr lang="cs-CZ" sz="2400" dirty="0"/>
              <a:t>vyjadřuje odolnost paliva proti detonacím (projevují se klepáním motoru)</a:t>
            </a:r>
          </a:p>
          <a:p>
            <a:r>
              <a:rPr lang="cs-CZ" sz="2400" dirty="0"/>
              <a:t> rozvětvené uhlovodíky jsou odolnější než nerozvětvené</a:t>
            </a:r>
          </a:p>
          <a:p>
            <a:r>
              <a:rPr lang="cs-CZ" sz="2400" b="1" dirty="0"/>
              <a:t>Hodnocení benzinu</a:t>
            </a:r>
          </a:p>
          <a:p>
            <a:pPr lvl="1"/>
            <a:r>
              <a:rPr lang="cs-CZ" sz="2200" dirty="0"/>
              <a:t>porovnání vlastností se směsí heptanu</a:t>
            </a:r>
            <a:br>
              <a:rPr lang="cs-CZ" sz="2200" dirty="0"/>
            </a:br>
            <a:r>
              <a:rPr lang="cs-CZ" sz="2200" dirty="0"/>
              <a:t>(oktanové číslo = 0) a </a:t>
            </a:r>
            <a:r>
              <a:rPr lang="cs-CZ" sz="2200" dirty="0" err="1"/>
              <a:t>isooktanu</a:t>
            </a:r>
            <a:r>
              <a:rPr lang="cs-CZ" sz="2200" dirty="0"/>
              <a:t> (2, 2, 4 </a:t>
            </a:r>
            <a:r>
              <a:rPr lang="cs-CZ" sz="2200" dirty="0" err="1"/>
              <a:t>trimethylpentanu</a:t>
            </a:r>
            <a:r>
              <a:rPr lang="cs-CZ" sz="2200" dirty="0"/>
              <a:t>) (oktanové číslo = 100)</a:t>
            </a:r>
          </a:p>
          <a:p>
            <a:pPr lvl="1"/>
            <a:r>
              <a:rPr lang="cs-CZ" sz="2200" i="1" dirty="0"/>
              <a:t>oktanové číslo = </a:t>
            </a:r>
            <a:r>
              <a:rPr lang="cs-CZ" sz="2200" dirty="0"/>
              <a:t>udává </a:t>
            </a:r>
            <a:r>
              <a:rPr lang="cs-CZ" sz="2200" dirty="0" err="1"/>
              <a:t>procentické</a:t>
            </a:r>
            <a:r>
              <a:rPr lang="cs-CZ" sz="2200" dirty="0"/>
              <a:t> zastoupení </a:t>
            </a:r>
            <a:r>
              <a:rPr lang="cs-CZ" sz="2200" dirty="0" err="1"/>
              <a:t>isooktanu</a:t>
            </a:r>
            <a:r>
              <a:rPr lang="cs-CZ" sz="2200" dirty="0"/>
              <a:t> ve směsi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50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9469"/>
            <a:ext cx="8240486" cy="1293341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Procesy zpracování ropy</a:t>
            </a:r>
            <a:br>
              <a:rPr lang="cs-CZ" dirty="0"/>
            </a:br>
            <a:endParaRPr lang="cs-CZ" dirty="0"/>
          </a:p>
        </p:txBody>
      </p:sp>
      <p:pic>
        <p:nvPicPr>
          <p:cNvPr id="6" name="Online médium 5" title="Co je to ropa? – NEZkreslená věda III">
            <a:hlinkClick r:id="" action="ppaction://media"/>
            <a:extLst>
              <a:ext uri="{FF2B5EF4-FFF2-40B4-BE49-F238E27FC236}">
                <a16:creationId xmlns:a16="http://schemas.microsoft.com/office/drawing/2014/main" id="{227B133B-610B-45A3-9A2C-0949FC11FCA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3887" y="1712718"/>
            <a:ext cx="686911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9469"/>
            <a:ext cx="8240486" cy="1293341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Procesy zpracování ropy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912" y="1482810"/>
            <a:ext cx="6469061" cy="3881437"/>
          </a:xfrm>
        </p:spPr>
      </p:pic>
    </p:spTree>
    <p:extLst>
      <p:ext uri="{BB962C8B-B14F-4D97-AF65-F5344CB8AC3E}">
        <p14:creationId xmlns:p14="http://schemas.microsoft.com/office/powerpoint/2010/main" val="292288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35802" cy="110121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zpracování ropy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60389"/>
            <a:ext cx="8596668" cy="5206314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/>
              <a:t>Rafinace ropy probíhá v rafinériích</a:t>
            </a:r>
          </a:p>
          <a:p>
            <a:r>
              <a:rPr lang="cs-CZ" sz="4400" dirty="0"/>
              <a:t>Ropa se nejdříve odsoluje a poté se atmosférickou a vakuovou destilací ,,</a:t>
            </a:r>
            <a:r>
              <a:rPr lang="cs-CZ" sz="4400" dirty="0" err="1"/>
              <a:t>rozdestiluje</a:t>
            </a:r>
            <a:r>
              <a:rPr lang="cs-CZ" sz="4400" dirty="0"/>
              <a:t>“ na několik užších frakcí, které se následně zpracovávají odděleně</a:t>
            </a:r>
          </a:p>
          <a:p>
            <a:r>
              <a:rPr lang="cs-CZ" sz="4400" dirty="0"/>
              <a:t>Základem zpracování ropy je tedy</a:t>
            </a:r>
            <a:r>
              <a:rPr lang="cs-CZ" sz="4400" u="sng" dirty="0">
                <a:hlinkClick r:id="rId2"/>
              </a:rPr>
              <a:t> frakční destilace</a:t>
            </a:r>
            <a:r>
              <a:rPr lang="cs-CZ" sz="4400" dirty="0"/>
              <a:t>, při níž jsou odděleny jednotlivé složky uhlovodíků podle jejich bodu varu.</a:t>
            </a:r>
          </a:p>
          <a:p>
            <a:r>
              <a:rPr lang="cs-CZ" sz="4400" dirty="0"/>
              <a:t>Celkově je možné rozdělit základní zpracování ropy do následujících čtyř kroků:</a:t>
            </a:r>
          </a:p>
          <a:p>
            <a:pPr lvl="1"/>
            <a:r>
              <a:rPr lang="cs-CZ" sz="4200" dirty="0"/>
              <a:t>Odsolování ropy</a:t>
            </a:r>
          </a:p>
          <a:p>
            <a:pPr lvl="1"/>
            <a:r>
              <a:rPr lang="cs-CZ" sz="4200" dirty="0"/>
              <a:t>Atmosférická destilace ropy</a:t>
            </a:r>
          </a:p>
          <a:p>
            <a:pPr lvl="1"/>
            <a:r>
              <a:rPr lang="cs-CZ" sz="4200" dirty="0"/>
              <a:t>Vakuová destilace mazutu</a:t>
            </a:r>
          </a:p>
          <a:p>
            <a:pPr lvl="1"/>
            <a:r>
              <a:rPr lang="cs-CZ" sz="4200" dirty="0"/>
              <a:t>Petrochemická výroba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7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90617"/>
            <a:ext cx="8596668" cy="939114"/>
          </a:xfrm>
        </p:spPr>
        <p:txBody>
          <a:bodyPr/>
          <a:lstStyle/>
          <a:p>
            <a:pPr algn="ctr"/>
            <a:r>
              <a:rPr lang="cs-CZ" dirty="0"/>
              <a:t>Ropné frakce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935" y="906162"/>
            <a:ext cx="8806669" cy="5494637"/>
          </a:xfrm>
        </p:spPr>
        <p:txBody>
          <a:bodyPr>
            <a:normAutofit fontScale="70000" lnSpcReduction="20000"/>
          </a:bodyPr>
          <a:lstStyle/>
          <a:p>
            <a:pPr lvl="0">
              <a:spcBef>
                <a:spcPts val="1200"/>
              </a:spcBef>
            </a:pPr>
            <a:r>
              <a:rPr lang="cs-CZ" sz="2600" b="1" dirty="0"/>
              <a:t>Uhlovodíkové plyny</a:t>
            </a:r>
            <a:r>
              <a:rPr lang="cs-CZ" sz="2600" dirty="0"/>
              <a:t> (methan, ethan, propan a butan )</a:t>
            </a:r>
          </a:p>
          <a:p>
            <a:pPr lvl="1">
              <a:spcBef>
                <a:spcPts val="1200"/>
              </a:spcBef>
            </a:pPr>
            <a:r>
              <a:rPr lang="cs-CZ" sz="2400" dirty="0"/>
              <a:t>topné plyny (propan-butanové vařiče, LPG) nebo jako surovina pro chemický průmysl snadno destilace, při 	teplotě cca 30 °C</a:t>
            </a:r>
          </a:p>
          <a:p>
            <a:pPr lvl="0">
              <a:spcBef>
                <a:spcPts val="1200"/>
              </a:spcBef>
            </a:pPr>
            <a:r>
              <a:rPr lang="cs-CZ" sz="2600" b="1" dirty="0"/>
              <a:t>Benzinová frakce </a:t>
            </a:r>
            <a:r>
              <a:rPr lang="cs-CZ" sz="2600" dirty="0"/>
              <a:t>(kapalné látky s pěti až jedenácti atomy uhlíku a jejich směsi)</a:t>
            </a:r>
            <a:endParaRPr lang="cs-CZ" sz="2600" b="1" dirty="0"/>
          </a:p>
          <a:p>
            <a:pPr lvl="1">
              <a:spcBef>
                <a:spcPts val="1200"/>
              </a:spcBef>
            </a:pPr>
            <a:r>
              <a:rPr lang="cs-CZ" sz="2400" dirty="0"/>
              <a:t>palivo do automobilů, ředidla a čistidla</a:t>
            </a:r>
          </a:p>
          <a:p>
            <a:pPr lvl="0">
              <a:spcBef>
                <a:spcPts val="1200"/>
              </a:spcBef>
            </a:pPr>
            <a:r>
              <a:rPr lang="cs-CZ" sz="2600" b="1" dirty="0"/>
              <a:t>Petrolejová frakce</a:t>
            </a:r>
            <a:r>
              <a:rPr lang="cs-CZ" sz="2600" dirty="0"/>
              <a:t> (směs látek, s obsahem desíti až patnácti atomů uhlíku)</a:t>
            </a:r>
          </a:p>
          <a:p>
            <a:pPr lvl="1">
              <a:spcBef>
                <a:spcPts val="1200"/>
              </a:spcBef>
            </a:pPr>
            <a:r>
              <a:rPr lang="cs-CZ" sz="2400" dirty="0"/>
              <a:t>palivo pro letecké motory nebo se krakuje pro výrobu motorových benzinů</a:t>
            </a:r>
          </a:p>
          <a:p>
            <a:pPr lvl="0">
              <a:spcBef>
                <a:spcPts val="1200"/>
              </a:spcBef>
            </a:pPr>
            <a:r>
              <a:rPr lang="cs-CZ" sz="2600" b="1" dirty="0"/>
              <a:t>Plynový olej</a:t>
            </a:r>
            <a:r>
              <a:rPr lang="cs-CZ" sz="2600" dirty="0"/>
              <a:t> (směs alkanů, cykloalkanů a aromatických uhlovodíků, mají v řetězci patnáct až dvacet čtyři uhlíků)</a:t>
            </a:r>
          </a:p>
          <a:p>
            <a:pPr lvl="1">
              <a:spcBef>
                <a:spcPts val="1200"/>
              </a:spcBef>
            </a:pPr>
            <a:r>
              <a:rPr lang="cs-CZ" sz="2400" dirty="0"/>
              <a:t> výroba motorové nafty nebo se krakují na kratší řetězce.</a:t>
            </a:r>
          </a:p>
          <a:p>
            <a:pPr lvl="0">
              <a:spcBef>
                <a:spcPts val="1200"/>
              </a:spcBef>
            </a:pPr>
            <a:r>
              <a:rPr lang="cs-CZ" sz="2600" b="1" dirty="0"/>
              <a:t>Mazut</a:t>
            </a:r>
            <a:r>
              <a:rPr lang="cs-CZ" sz="2600" dirty="0"/>
              <a:t> (destilační zbytek z atmosférické kolony)</a:t>
            </a:r>
          </a:p>
          <a:p>
            <a:pPr lvl="1">
              <a:spcBef>
                <a:spcPts val="1200"/>
              </a:spcBef>
            </a:pPr>
            <a:r>
              <a:rPr lang="cs-CZ" sz="2400" dirty="0"/>
              <a:t>získávají se z něj lehké, střední a těžké oleje, které se využívají na výrobu mazacích olejů, parafinu nebo jako 	palivo, protože se krakuje na plynový olej</a:t>
            </a:r>
          </a:p>
          <a:p>
            <a:pPr lvl="0">
              <a:spcBef>
                <a:spcPts val="1200"/>
              </a:spcBef>
            </a:pPr>
            <a:r>
              <a:rPr lang="cs-CZ" sz="2600" b="1" dirty="0"/>
              <a:t>Asfalt</a:t>
            </a:r>
            <a:r>
              <a:rPr lang="cs-CZ" sz="2600" dirty="0"/>
              <a:t>  (konečný zbytek při zpracování ropy frakční destilací)</a:t>
            </a:r>
          </a:p>
          <a:p>
            <a:pPr marL="0" lvl="0" indent="0">
              <a:buNone/>
            </a:pPr>
            <a:r>
              <a:rPr lang="cs-CZ" sz="2600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26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380445" cy="108473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Odsolování ropy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083275"/>
            <a:ext cx="8380445" cy="577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 solí v ropě se pohybuje obvykle v rozmezí 5 – 60 mg/kg. Anorganické soli jsou z ropy odstraňovány zejména z následujících důvodů:</a:t>
            </a:r>
          </a:p>
          <a:p>
            <a:r>
              <a:rPr lang="cs-CZ" dirty="0"/>
              <a:t>Způsobují korozi technologického zařízení při zpracování ropy</a:t>
            </a:r>
          </a:p>
          <a:p>
            <a:r>
              <a:rPr lang="cs-CZ" dirty="0"/>
              <a:t>Usazují se v potrubí, v pecích, ve ventilech a na teplosměnných plochách výměníků tepla, čímž negativně ovlivňují funkčnost 	těchto zařízení</a:t>
            </a:r>
          </a:p>
          <a:p>
            <a:r>
              <a:rPr lang="cs-CZ" dirty="0"/>
              <a:t>Ucpávají póry katalyzátorů používaných při zpracování destilačních zbytků, čímž způsobují jejich deaktivaci</a:t>
            </a:r>
          </a:p>
          <a:p>
            <a:r>
              <a:rPr lang="cs-CZ" b="1" dirty="0"/>
              <a:t>Pro zvýšení účinnosti odstranění vody a v ní obsažených solích se při elektrostatickém </a:t>
            </a:r>
            <a:r>
              <a:rPr lang="cs-CZ" b="1" dirty="0" err="1"/>
              <a:t>odsololování</a:t>
            </a:r>
            <a:r>
              <a:rPr lang="cs-CZ" b="1" dirty="0"/>
              <a:t> provádí:</a:t>
            </a:r>
          </a:p>
          <a:p>
            <a:pPr lvl="1"/>
            <a:r>
              <a:rPr lang="cs-CZ" dirty="0"/>
              <a:t>Ohřev za tlaku – dochází ke snížení </a:t>
            </a:r>
            <a:r>
              <a:rPr lang="cs-CZ" u="sng" dirty="0">
                <a:hlinkClick r:id="rId2"/>
              </a:rPr>
              <a:t>viskozity</a:t>
            </a:r>
            <a:r>
              <a:rPr lang="cs-CZ" dirty="0"/>
              <a:t> ropy, čímž se zlepší její oddělování od vody</a:t>
            </a:r>
          </a:p>
          <a:p>
            <a:pPr lvl="1"/>
            <a:r>
              <a:rPr lang="cs-CZ" dirty="0"/>
              <a:t>Přídavek </a:t>
            </a:r>
            <a:r>
              <a:rPr lang="cs-CZ" dirty="0" err="1"/>
              <a:t>deemulgátorů</a:t>
            </a:r>
            <a:r>
              <a:rPr lang="cs-CZ" dirty="0"/>
              <a:t> – ty působí na rozrušení emulze</a:t>
            </a:r>
          </a:p>
          <a:p>
            <a:pPr lvl="1"/>
            <a:r>
              <a:rPr lang="cs-CZ" dirty="0"/>
              <a:t>Vystavení působení elektrického pole – el. pole způsobuje shlukování kapiček vody, zvětšování jejich velikosti, což umožňuje rychlejší a účinnější odsazení vody</a:t>
            </a:r>
          </a:p>
          <a:p>
            <a:pPr lvl="1"/>
            <a:r>
              <a:rPr lang="cs-CZ" dirty="0"/>
              <a:t>Odsolování je prováděno při teplotách 90 – 150 ºC.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22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249816" cy="39275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Petrochemická výroba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151"/>
            <a:ext cx="7951237" cy="492481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Dalším typem zpracování ropných frakcí je produkce petrochemikálií. Základní petrochemické produkty jsou:</a:t>
            </a:r>
          </a:p>
          <a:p>
            <a:pPr lvl="0"/>
            <a:r>
              <a:rPr lang="cs-CZ" dirty="0"/>
              <a:t>alkeny (etylen, propylen, buteny, …) a </a:t>
            </a:r>
            <a:r>
              <a:rPr lang="cs-CZ" u="sng" dirty="0">
                <a:hlinkClick r:id="rId2"/>
              </a:rPr>
              <a:t>dieny</a:t>
            </a:r>
            <a:endParaRPr lang="cs-CZ" dirty="0"/>
          </a:p>
          <a:p>
            <a:pPr lvl="0"/>
            <a:r>
              <a:rPr lang="cs-CZ" dirty="0"/>
              <a:t>aromatické sloučeniny (benzen, toluen, …)</a:t>
            </a:r>
          </a:p>
          <a:p>
            <a:pPr lvl="0"/>
            <a:r>
              <a:rPr lang="cs-CZ" dirty="0"/>
              <a:t>syntézní plyn a vodík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3253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729</TotalTime>
  <Words>574</Words>
  <Application>Microsoft Office PowerPoint</Application>
  <PresentationFormat>Širokoúhlá obrazovka</PresentationFormat>
  <Paragraphs>60</Paragraphs>
  <Slides>8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Faseta</vt:lpstr>
      <vt:lpstr>Alkany a cykloalkany chemické vlastnosti</vt:lpstr>
      <vt:lpstr>Benzin</vt:lpstr>
      <vt:lpstr>Procesy zpracování ropy </vt:lpstr>
      <vt:lpstr>Procesy zpracování ropy </vt:lpstr>
      <vt:lpstr>Základní zpracování ropy </vt:lpstr>
      <vt:lpstr>Ropné frakce</vt:lpstr>
      <vt:lpstr>Odsolování ropy </vt:lpstr>
      <vt:lpstr>Petrochemická výroba 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UHLOVODÍKY</dc:title>
  <dc:creator>uzivatel</dc:creator>
  <cp:lastModifiedBy>Kateřina Chroustová</cp:lastModifiedBy>
  <cp:revision>40</cp:revision>
  <cp:lastPrinted>2017-12-07T17:18:39Z</cp:lastPrinted>
  <dcterms:created xsi:type="dcterms:W3CDTF">2017-12-06T09:40:02Z</dcterms:created>
  <dcterms:modified xsi:type="dcterms:W3CDTF">2021-12-01T18:26:59Z</dcterms:modified>
</cp:coreProperties>
</file>