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rimson Pro" panose="020B0604020202020204" charset="-18"/>
      <p:regular r:id="rId13"/>
    </p:embeddedFont>
    <p:embeddedFont>
      <p:font typeface="Cormorant Garamond Bold" panose="020B0604020202020204" charset="-1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1" d="100"/>
          <a:sy n="61" d="100"/>
        </p:scale>
        <p:origin x="32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hyperlink" Target="https://hiddenresidents.com/wp-content/uploads/2021/10/Maniq_Thai111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hyperlink" Target="https://upload.wikimedia.org/wikipedia/commons/thumb/d/d1/Suku_Jahai_%2812478358795%29.jpg/500px-Suku_Jahai_%2812478358795%29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28592" y="5143500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59100" y="3214071"/>
            <a:ext cx="17178251" cy="4388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1"/>
              </a:lnSpc>
            </a:pPr>
            <a:r>
              <a:rPr lang="en-US" sz="12044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KATEGORIZACE A STEREOTYPIZACE VŮNÍ A PACHŮ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80841" y="7395481"/>
            <a:ext cx="7534769" cy="500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5"/>
              </a:lnSpc>
            </a:pPr>
            <a:r>
              <a:rPr lang="en-US" sz="3899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Zuzana Cabanová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28592" y="5143500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164224" y="2109372"/>
            <a:ext cx="5959551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ZÁVĚR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215208" y="3138138"/>
            <a:ext cx="11857583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Jazyk nejen popisuje, ale formuje realitu.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Když jazyk kategorizuje → vznikají stereotypy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Stereotypy se poté pojí k věku, etnicitě, pohlaví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Výsledkem je: stigmatizace, vyloučení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Uvědomit si roli jazyka při tvorbě i překonávání stereotypů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387582" y="8140335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0"/>
                </a:lnTo>
                <a:lnTo>
                  <a:pt x="0" y="429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63927">
            <a:off x="-1321676" y="6240745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8" y="0"/>
                </a:lnTo>
                <a:lnTo>
                  <a:pt x="8326598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144026" y="-2869662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239660" y="-2268606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249715" y="1209675"/>
            <a:ext cx="11788570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ZDROJE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37742" y="2012315"/>
            <a:ext cx="16662973" cy="6400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BURENHULT, N., MAJID, A.: Olfaction in Aslian: Ideology and Language. Senses &amp; Society, 6(1), 2011, s. 19–29.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CLASSEN, C.: The Odor of the Other: Olfactory Symbolism and Cultural Categories. Ethos 20(2), 1992.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LARGEY, G., WATSON, D. R.: Impression Management through Odors. American Journal of Sociology, 77(6), 1972, s. 1021-1034.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MITRO, S., GORDON, R. A., OLSSON, J. M., LUNDSTRÖM, N. J.: The Smell of Age: Perception and Discrimination of Body Odors of Different Ages. PLoS ONE, 7(5), 30. 5. 2012.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SCZESNY, S., STAHLBERG, D.: The Influence of Gender-Stereotyped Perfumes on Leadership Attribution. Eur. J. Soc. Psychol, 32, 2002, s. 815–828.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SHAANT, M.: The Indian “Smell” Stereotype Isn't About Odor — It's About Control. The Hub, 22. 3. 2025.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VAŇKOVÁ, I., NEBESKÁ, I., SAICOVÁ ŘÍMALOVÁ, L., ŠLÉDROVÁ, J.: Co na srdci, to na jazyku: Kapitoly z kognitivní lingvistiky. Praha: Karolinum, 2005.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WNUK, E., MAJID, A.: Sensory vocabulary across languages: The case of “smell”. Cognition, roč. 131(1), 2014.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28592" y="5143500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46491" y="-3425290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5" y="0"/>
                </a:lnTo>
                <a:lnTo>
                  <a:pt x="445040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41986" y="1532528"/>
            <a:ext cx="11004028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ČICH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74880" y="2997210"/>
            <a:ext cx="16938241" cy="4267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 českém jazyce je čich zařazen mezi „méně důležité“ smysly, blíže chuti a hmatu než zraku a sluchu 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Slovní zásoba vůní je chudá – i známé pachy těžko pojmenujeme.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Čeština má více pojmů pro negativní pachy (pach, zápach, smrad, odér) než pro vůně příjemné.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Čich je úzce propojen s pamětí a emocemi.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 K popisu vůní se často užívají výrazy z oblasti hmatu (lehké/těžké, jemné/ostré) a chuti (sladká vůně, kyselý zápach), zrakové termíny jen výjimečně – ojedinělý příklad z reklamy na parfémy (průzračná vůně).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Ustálená spojení: Mít na něco čich, Strkat nos do něčeho, Přičichnout k něčemu, To mu nevoní, Ani noha tam nepáchla, Smrad praštil do nosu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009504" y="2153504"/>
            <a:ext cx="8524379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(Vaňková, Saicová Římalová, Nebeská, Šlédrová, 2005)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28592" y="5143500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641986" y="2119051"/>
            <a:ext cx="11004028" cy="17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KATEGORIZACE VŮNÍ V JAZYCE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374268" y="4069114"/>
            <a:ext cx="11539465" cy="320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jsou těžko vyjádřitelné slovy a v mnoha jazycích je jejich slovní zásoba omezená.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 češtině používáme adjektiva (nasládlý, ostrý, zatuchlý, chemický, těžký, svěží).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Detailnější popisy často fungují jako přirovnání („jako květina“, „jako zkažená vejce“).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2621" y="5369627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09"/>
                </a:lnTo>
                <a:lnTo>
                  <a:pt x="0" y="603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755599" y="-310062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8" y="0"/>
                </a:lnTo>
                <a:lnTo>
                  <a:pt x="6461098" y="5073574"/>
                </a:lnTo>
                <a:lnTo>
                  <a:pt x="0" y="50735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672685" y="-2451169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9"/>
                </a:lnTo>
                <a:lnTo>
                  <a:pt x="0" y="512979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12" tooltip="https://hiddenresidents.com/wp-content/uploads/2021/10/Maniq_Thai111.jpg"/>
          </p:cNvPr>
          <p:cNvSpPr/>
          <p:nvPr/>
        </p:nvSpPr>
        <p:spPr>
          <a:xfrm>
            <a:off x="12385874" y="6197909"/>
            <a:ext cx="4593458" cy="3060391"/>
          </a:xfrm>
          <a:custGeom>
            <a:avLst/>
            <a:gdLst/>
            <a:ahLst/>
            <a:cxnLst/>
            <a:rect l="l" t="t" r="r" b="b"/>
            <a:pathLst>
              <a:path w="4593458" h="3060391">
                <a:moveTo>
                  <a:pt x="0" y="0"/>
                </a:moveTo>
                <a:lnTo>
                  <a:pt x="4593458" y="0"/>
                </a:lnTo>
                <a:lnTo>
                  <a:pt x="4593458" y="3060391"/>
                </a:lnTo>
                <a:lnTo>
                  <a:pt x="0" y="306039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8" name="Freeform 8">
            <a:hlinkClick r:id="rId14" tooltip="https://upload.wikimedia.org/wikipedia/commons/thumb/d/d1/Suku_Jahai_%2812478358795%29.jpg/500px-Suku_Jahai_%2812478358795%29.jpg"/>
          </p:cNvPr>
          <p:cNvSpPr/>
          <p:nvPr/>
        </p:nvSpPr>
        <p:spPr>
          <a:xfrm>
            <a:off x="12385874" y="2824199"/>
            <a:ext cx="4593458" cy="3048908"/>
          </a:xfrm>
          <a:custGeom>
            <a:avLst/>
            <a:gdLst/>
            <a:ahLst/>
            <a:cxnLst/>
            <a:rect l="l" t="t" r="r" b="b"/>
            <a:pathLst>
              <a:path w="4593458" h="3048908">
                <a:moveTo>
                  <a:pt x="0" y="0"/>
                </a:moveTo>
                <a:lnTo>
                  <a:pt x="4593458" y="0"/>
                </a:lnTo>
                <a:lnTo>
                  <a:pt x="4593458" y="3048908"/>
                </a:lnTo>
                <a:lnTo>
                  <a:pt x="0" y="3048908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595675" y="1209675"/>
            <a:ext cx="17096650" cy="17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SYSTEMATICKÁ KATEGORIZACE V AUSTROASIJSKÝCH JAZYCÍCH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8565" y="3494383"/>
            <a:ext cx="12786645" cy="533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Jahai (Malajský poloostrov):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cŋəs – vůně jedlých a chutných pokrmů (vařené jídlo, sladkosti)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pʔih – pach syrového masa, ryb či krve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pʔus – zatuchlý zápach starých obydlí, hub, zkaženého jídla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Maniq (jižní Thajsko):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caŋə – vůně hlíz, vařeného masa, potravin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haʔĩt – zápach hnijících těl zvířat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palɛŋ – pach krve, syrového masa, rostlin</a:t>
            </a:r>
          </a:p>
          <a:p>
            <a:pPr marL="1295400" lvl="2" indent="-431800" algn="l">
              <a:lnSpc>
                <a:spcPts val="4200"/>
              </a:lnSpc>
              <a:buFont typeface="Arial"/>
              <a:buChar char="⚬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miʔ ɲətuʔ – vůně pryskyřice, listí, česneku, půdy, lesa či ovoce</a:t>
            </a:r>
          </a:p>
          <a:p>
            <a:pPr algn="ctr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257419" y="774176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28592" y="5143500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7" y="0"/>
                </a:lnTo>
                <a:lnTo>
                  <a:pt x="8326597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725031" y="2143908"/>
            <a:ext cx="12837938" cy="2536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KULTURA A JAZYKOVÉ STEREOTYPY</a:t>
            </a:r>
          </a:p>
          <a:p>
            <a:pPr algn="ctr">
              <a:lnSpc>
                <a:spcPts val="6579"/>
              </a:lnSpc>
            </a:pPr>
            <a:endParaRPr lang="en-US" sz="6999" b="1">
              <a:solidFill>
                <a:srgbClr val="764737"/>
              </a:solidFill>
              <a:latin typeface="Cormorant Garamond Bold"/>
              <a:ea typeface="Cormorant Garamond Bold"/>
              <a:cs typeface="Cormorant Garamond Bold"/>
              <a:sym typeface="Cormorant Garamond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43717" y="3841898"/>
            <a:ext cx="15600565" cy="160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Kategorizace závisí na kultuře a tam, kde jazyk kategorizuje vůně, vznikají i stereotypy.</a:t>
            </a:r>
          </a:p>
          <a:p>
            <a:pPr marL="647700" lvl="1" indent="-323850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Přisuzujeme vůně skupinám lidí nebo místům na základě kulturních představ.</a:t>
            </a:r>
          </a:p>
          <a:p>
            <a:pPr algn="just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74435" y="5318273"/>
            <a:ext cx="14739130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KULTURNÍ STEREOTYPY O VŮNÍCH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31482" y="6351212"/>
            <a:ext cx="15412801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nejsou jen biologickým jevem, ale i kulturním – nesou významy, emoce a stereotypy.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398748" y="8140335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0"/>
                </a:lnTo>
                <a:lnTo>
                  <a:pt x="0" y="429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385124" y="5539222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8" y="0"/>
                </a:lnTo>
                <a:lnTo>
                  <a:pt x="8326598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841396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81124" y="778729"/>
            <a:ext cx="9125751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“SKUNK” VS. “RŮŽE”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83564" y="2420826"/>
            <a:ext cx="16167050" cy="6934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„Skunk“ – pachy, které odpuzují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Nepříjemný zápach → vyvolává distanci, varujeme ostatní, ale přímo neupozorňujeme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Stereotypy podle pachu: Židé = česnek (Polsko, antisemitismus), Černoši = „páchnoucí tělo“ (rasismus)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Negativní pachy i u míst: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Ordinace, špinavé restaurace, domovy pro seniory → vyvolávají odpor a vyhýbání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„Růže“ – pachy, které přitahují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Příjemné vůně (květiny, kolínské) posilují blízkost a důvěru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Rituály s čichem: nosní polibky (Eskymáci)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Česnek u Pákistánců → posiluje soudržnost ve skupině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Příjemně vonící místa: parky, pekárny, pláže → podporují pozitivní emoce a lákají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153654" y="1924904"/>
            <a:ext cx="3980692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(Largey &amp; Watson, 1972)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3637297" y="6462620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4995536" y="5539889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8" y="0"/>
                </a:lnTo>
                <a:lnTo>
                  <a:pt x="8326598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331062" y="1466434"/>
            <a:ext cx="11625877" cy="17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VŮNĚ JAKO NÁSTROJ SOCIÁLNÍHO ODLIŠENÍ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54613" y="2869149"/>
            <a:ext cx="2578774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(Classen, 1992)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16016" y="3326349"/>
            <a:ext cx="13055968" cy="800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Dominance a bez-zápachovost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Elity se prezentují jako „bez zápachu“ → znak čistoty a nadřazenosti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Nepříjemné pachy připisovány jiným: chudým, cizincům, etnickým menšinám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slouží k vymezení my vs. oni 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Olfaktorická hierarchie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Vlastní pachy → přehlížené nebo idealizované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Pachy „těch druhých“ → zesilované, moralizované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Vzniká pocit nadřazenosti a legitimita moci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Marketing &amp; média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Prémiové parfémy = luxus, úspěch, „čistota vyšších vrstev“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migrantů / nižších vrstev = často spojovány s „nečistotou“ a strachem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Média a reklama vytvářejí čichovou hranici → pach „cizích“ slouží k vyloučení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36145">
            <a:off x="10935799" y="8140335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0"/>
                </a:lnTo>
                <a:lnTo>
                  <a:pt x="0" y="42933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13390" y="5906678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8" y="0"/>
                </a:lnTo>
                <a:lnTo>
                  <a:pt x="8326598" y="6035109"/>
                </a:lnTo>
                <a:lnTo>
                  <a:pt x="0" y="60351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341887" y="-2615269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2615269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4397759" y="-2070745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493708" y="1695034"/>
            <a:ext cx="11300584" cy="1707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KONKRÉTNÍ KULTURNÍ STEREOTYPY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81212" y="3097749"/>
            <a:ext cx="10925577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(Shaant, 2025; Mitro, Gordon, Olsson, Lundström, 2012)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34228" y="3800126"/>
            <a:ext cx="14419545" cy="5867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„Indové páchnou po koření“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koření (kurkuma, kardamom, hřebíček) → stereotypní představa, ne hygienický fakt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Vzniká z kulturní jinakosti, ne z biologie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Slouží k vymezení hranice my vs. oni, stigmatizaci a pocitu nadřazenosti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Jiným „voňavým“ skupinám (např. konzumentům česneku na Západě) se tento předsudek nepřisuzuje</a:t>
            </a:r>
          </a:p>
          <a:p>
            <a:pPr algn="just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„Pach stáří“ – mýtus vs. realita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Starší lidé „nepáchnou víc“, jejich tělesné aroma je pouze jiné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Změny v tělesném pachu způsobují biologické faktory (např. změna kožních lipidů)</a:t>
            </a:r>
          </a:p>
          <a:p>
            <a:pPr marL="647702" lvl="1" indent="-323851" algn="just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Podobný jev se vyskytuje i u zvířat → pomáhá rozlišit věk podle pachu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798921">
            <a:off x="11156291" y="7967887"/>
            <a:ext cx="9301406" cy="4293331"/>
          </a:xfrm>
          <a:custGeom>
            <a:avLst/>
            <a:gdLst/>
            <a:ahLst/>
            <a:cxnLst/>
            <a:rect l="l" t="t" r="r" b="b"/>
            <a:pathLst>
              <a:path w="9301406" h="4293331">
                <a:moveTo>
                  <a:pt x="0" y="0"/>
                </a:moveTo>
                <a:lnTo>
                  <a:pt x="9301406" y="0"/>
                </a:lnTo>
                <a:lnTo>
                  <a:pt x="9301406" y="4293331"/>
                </a:lnTo>
                <a:lnTo>
                  <a:pt x="0" y="42933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241220">
            <a:off x="-4928045" y="4082295"/>
            <a:ext cx="8326598" cy="6035110"/>
          </a:xfrm>
          <a:custGeom>
            <a:avLst/>
            <a:gdLst/>
            <a:ahLst/>
            <a:cxnLst/>
            <a:rect l="l" t="t" r="r" b="b"/>
            <a:pathLst>
              <a:path w="8326598" h="6035110">
                <a:moveTo>
                  <a:pt x="0" y="0"/>
                </a:moveTo>
                <a:lnTo>
                  <a:pt x="8326598" y="0"/>
                </a:lnTo>
                <a:lnTo>
                  <a:pt x="8326598" y="6035110"/>
                </a:lnTo>
                <a:lnTo>
                  <a:pt x="0" y="60351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050551" y="-3086100"/>
            <a:ext cx="4450404" cy="4114800"/>
          </a:xfrm>
          <a:custGeom>
            <a:avLst/>
            <a:gdLst/>
            <a:ahLst/>
            <a:cxnLst/>
            <a:rect l="l" t="t" r="r" b="b"/>
            <a:pathLst>
              <a:path w="4450404" h="4114800">
                <a:moveTo>
                  <a:pt x="0" y="0"/>
                </a:moveTo>
                <a:lnTo>
                  <a:pt x="4450404" y="0"/>
                </a:lnTo>
                <a:lnTo>
                  <a:pt x="44504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99067" y="-3321915"/>
            <a:ext cx="6461098" cy="5073573"/>
          </a:xfrm>
          <a:custGeom>
            <a:avLst/>
            <a:gdLst/>
            <a:ahLst/>
            <a:cxnLst/>
            <a:rect l="l" t="t" r="r" b="b"/>
            <a:pathLst>
              <a:path w="6461098" h="5073573">
                <a:moveTo>
                  <a:pt x="0" y="0"/>
                </a:moveTo>
                <a:lnTo>
                  <a:pt x="6461097" y="0"/>
                </a:lnTo>
                <a:lnTo>
                  <a:pt x="6461097" y="5073573"/>
                </a:lnTo>
                <a:lnTo>
                  <a:pt x="0" y="50735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9183411">
            <a:off x="15268360" y="-3002801"/>
            <a:ext cx="6039280" cy="5129798"/>
          </a:xfrm>
          <a:custGeom>
            <a:avLst/>
            <a:gdLst/>
            <a:ahLst/>
            <a:cxnLst/>
            <a:rect l="l" t="t" r="r" b="b"/>
            <a:pathLst>
              <a:path w="6039280" h="5129798">
                <a:moveTo>
                  <a:pt x="0" y="0"/>
                </a:moveTo>
                <a:lnTo>
                  <a:pt x="6039280" y="0"/>
                </a:lnTo>
                <a:lnTo>
                  <a:pt x="6039280" y="5129798"/>
                </a:lnTo>
                <a:lnTo>
                  <a:pt x="0" y="512979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80416" y="1209675"/>
            <a:ext cx="14127168" cy="878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</a:pPr>
            <a:r>
              <a:rPr lang="en-US" sz="6999" b="1">
                <a:solidFill>
                  <a:srgbClr val="764737"/>
                </a:solidFill>
                <a:latin typeface="Cormorant Garamond Bold"/>
                <a:ea typeface="Cormorant Garamond Bold"/>
                <a:cs typeface="Cormorant Garamond Bold"/>
                <a:sym typeface="Cormorant Garamond Bold"/>
              </a:rPr>
              <a:t>GENDEROVÉ STEREOTYPY VŮNÍ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81006" y="2345690"/>
            <a:ext cx="13325988" cy="8534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Jak vznikají „mužské“ a „ženské“ vůně?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Vůně nejsou biologicky přiřazené pohlaví → jde o kulturní naučené asociace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Genderová kategorizace slouží ke snadné orientaci ve vjemech (rychlá klasifikace)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„Ženské“ vůně = květinové, ovocné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„Mužské“ vůně = kořeněné, dřevité, intenzivní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Experiment: vliv vůně na pracovní přijetí (Sczesny &amp; Stahlberg, 2002)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Kandidáti s „mužskou“ vůní měli vyšší šanci na přijetí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„Ženská“ vůně u kandidáta → nižší důvěryhodnost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Výsledek: vůně ovlivňuje profesní hodnocení</a:t>
            </a:r>
          </a:p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Gender v marketingu parfémů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Parfémy a jejich obaly → genderizované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Mužské: síla, výkon, dobrodružství – tmavé barvy, ostré linie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Ženské: svádění, jemnost, krása – pastelové odstíny, zaoblené tvary</a:t>
            </a:r>
          </a:p>
          <a:p>
            <a:pPr marL="647702" lvl="1" indent="-323851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764737"/>
                </a:solidFill>
                <a:latin typeface="Crimson Pro"/>
                <a:ea typeface="Crimson Pro"/>
                <a:cs typeface="Crimson Pro"/>
                <a:sym typeface="Crimson Pro"/>
              </a:rPr>
              <a:t>Vizuál a obal vytváří předem určené vnímání vůně</a:t>
            </a: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  <a:p>
            <a:pPr algn="l">
              <a:lnSpc>
                <a:spcPts val="4200"/>
              </a:lnSpc>
            </a:pPr>
            <a:endParaRPr lang="en-US" sz="3000">
              <a:solidFill>
                <a:srgbClr val="764737"/>
              </a:solidFill>
              <a:latin typeface="Crimson Pro"/>
              <a:ea typeface="Crimson Pro"/>
              <a:cs typeface="Crimson Pro"/>
              <a:sym typeface="Crimson Pr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Vlastní</PresentationFormat>
  <Paragraphs>97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Crimson Pro</vt:lpstr>
      <vt:lpstr>Arial</vt:lpstr>
      <vt:lpstr>Cormorant Garamond Bold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Kategorizace a stereotypizace vůní a pachů</dc:title>
  <dc:creator>FFUK</dc:creator>
  <cp:lastModifiedBy>FFUK</cp:lastModifiedBy>
  <cp:revision>2</cp:revision>
  <dcterms:created xsi:type="dcterms:W3CDTF">2006-08-16T00:00:00Z</dcterms:created>
  <dcterms:modified xsi:type="dcterms:W3CDTF">2025-05-29T14:19:17Z</dcterms:modified>
  <dc:identifier>DAGoRB6dBE4</dc:identifier>
</cp:coreProperties>
</file>