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67D89-37D4-4F98-B532-0B4507A1530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D3DD-8FB2-45AF-A8C6-4E3A66476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31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1D3DD-8FB2-45AF-A8C6-4E3A66476F89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F1D7B-89E9-4BCE-89CC-0C968486006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5AAE-14CB-413C-BAA2-44FAEC2345F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PRVNÍ POMOC</a:t>
            </a:r>
            <a:endParaRPr lang="cs-CZ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00115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	PRVNÍ POMOC</a:t>
            </a:r>
            <a:br>
              <a:rPr lang="cs-CZ" sz="2000" b="1" dirty="0" smtClean="0"/>
            </a:br>
            <a:r>
              <a:rPr lang="cs-CZ" sz="2000" b="1" dirty="0" smtClean="0"/>
              <a:t>	</a:t>
            </a:r>
            <a:r>
              <a:rPr lang="cs-CZ" sz="2000" b="1" i="1" dirty="0" smtClean="0">
                <a:solidFill>
                  <a:schemeClr val="accent1"/>
                </a:solidFill>
              </a:rPr>
              <a:t>soubor  jednoduchých a účelných opatření, která při náhlém 	ohrožení zdraví či života vedou k záchraně života nebo omezují 	následky poškození</a:t>
            </a:r>
          </a:p>
          <a:p>
            <a:pPr>
              <a:buNone/>
            </a:pPr>
            <a:endParaRPr lang="cs-CZ" sz="2000" b="1" dirty="0" smtClean="0"/>
          </a:p>
          <a:p>
            <a:r>
              <a:rPr lang="cs-CZ" sz="2000" b="1" dirty="0" smtClean="0"/>
              <a:t>Cíle </a:t>
            </a:r>
            <a:r>
              <a:rPr lang="cs-CZ" sz="2000" b="1" dirty="0"/>
              <a:t>PP:     	1. Záchrana života</a:t>
            </a:r>
          </a:p>
          <a:p>
            <a:pPr>
              <a:buNone/>
            </a:pPr>
            <a:r>
              <a:rPr lang="cs-CZ" sz="2000" b="1" dirty="0"/>
              <a:t>                   	2. Zabránit zhoršení stavu</a:t>
            </a:r>
          </a:p>
          <a:p>
            <a:pPr>
              <a:buNone/>
            </a:pPr>
            <a:r>
              <a:rPr lang="cs-CZ" sz="2000" b="1" dirty="0"/>
              <a:t>                   	</a:t>
            </a:r>
            <a:r>
              <a:rPr lang="cs-CZ" sz="2000" b="1" dirty="0" smtClean="0"/>
              <a:t>3</a:t>
            </a:r>
            <a:r>
              <a:rPr lang="cs-CZ" sz="2000" b="1" dirty="0"/>
              <a:t>. Zmenšit následky </a:t>
            </a:r>
            <a:r>
              <a:rPr lang="cs-CZ" sz="2000" b="1" dirty="0" smtClean="0"/>
              <a:t>poranění, urychlit uzdravení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	4. Zajistit bezpečnost poraněnému, sobě, ostatním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endParaRPr lang="cs-CZ" sz="2000" b="1" dirty="0" smtClean="0"/>
          </a:p>
          <a:p>
            <a:r>
              <a:rPr lang="cs-CZ" sz="2000" b="1" dirty="0"/>
              <a:t>Druhy PP:	1. </a:t>
            </a:r>
            <a:r>
              <a:rPr lang="cs-CZ" sz="2000" b="1" dirty="0" smtClean="0"/>
              <a:t>Technická</a:t>
            </a:r>
            <a:endParaRPr lang="cs-CZ" sz="2000" b="1" dirty="0"/>
          </a:p>
          <a:p>
            <a:pPr>
              <a:buNone/>
            </a:pPr>
            <a:r>
              <a:rPr lang="cs-CZ" sz="2000" b="1" dirty="0" smtClean="0"/>
              <a:t>                  </a:t>
            </a:r>
            <a:r>
              <a:rPr lang="cs-CZ" sz="2000" b="1" dirty="0"/>
              <a:t>	2. </a:t>
            </a:r>
            <a:r>
              <a:rPr lang="cs-CZ" sz="2000" b="1" dirty="0" smtClean="0"/>
              <a:t>Základní - laická - </a:t>
            </a:r>
            <a:r>
              <a:rPr lang="cs-CZ" sz="2000" b="1" dirty="0" err="1" smtClean="0"/>
              <a:t>předlékařská</a:t>
            </a:r>
            <a:endParaRPr lang="cs-CZ" sz="2000" b="1" dirty="0"/>
          </a:p>
          <a:p>
            <a:pPr>
              <a:buNone/>
            </a:pPr>
            <a:r>
              <a:rPr lang="cs-CZ" sz="2000" b="1" dirty="0"/>
              <a:t>                   	3. </a:t>
            </a:r>
            <a:r>
              <a:rPr lang="cs-CZ" sz="2000" b="1" dirty="0" smtClean="0"/>
              <a:t>Zdravotnická - odborná</a:t>
            </a:r>
            <a:endParaRPr lang="cs-CZ" sz="2000" b="1" dirty="0"/>
          </a:p>
          <a:p>
            <a:pPr>
              <a:buNone/>
            </a:pP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Postup </a:t>
            </a:r>
            <a:r>
              <a:rPr lang="cs-CZ" sz="2000" b="1" dirty="0"/>
              <a:t>při poskytování PP</a:t>
            </a:r>
            <a:r>
              <a:rPr lang="cs-CZ" sz="2000" b="1" dirty="0" smtClean="0"/>
              <a:t>: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1</a:t>
            </a:r>
            <a:r>
              <a:rPr lang="cs-CZ" sz="2000" b="1" dirty="0"/>
              <a:t>. Zajistit bezpečnost poraněného i </a:t>
            </a:r>
            <a:r>
              <a:rPr lang="cs-CZ" sz="2000" b="1" dirty="0" smtClean="0"/>
              <a:t>záchrance</a:t>
            </a:r>
            <a:endParaRPr lang="cs-CZ" sz="2000" b="1" dirty="0"/>
          </a:p>
          <a:p>
            <a:pPr>
              <a:buNone/>
            </a:pPr>
            <a:r>
              <a:rPr lang="cs-CZ" sz="2000" b="1" dirty="0" smtClean="0"/>
              <a:t>	2</a:t>
            </a:r>
            <a:r>
              <a:rPr lang="cs-CZ" sz="2000" b="1" dirty="0"/>
              <a:t>. Zhodnotit závažnost </a:t>
            </a:r>
            <a:r>
              <a:rPr lang="cs-CZ" sz="2000" b="1" dirty="0" smtClean="0"/>
              <a:t>situace:</a:t>
            </a:r>
            <a:endParaRPr lang="cs-CZ" sz="2000" b="1" dirty="0"/>
          </a:p>
          <a:p>
            <a:pPr lvl="0">
              <a:buNone/>
            </a:pPr>
            <a:r>
              <a:rPr lang="cs-CZ" sz="2000" b="1" dirty="0" smtClean="0"/>
              <a:t>					a) jedná </a:t>
            </a:r>
            <a:r>
              <a:rPr lang="cs-CZ" sz="2000" b="1" dirty="0"/>
              <a:t>se o život ohrožující stav</a:t>
            </a:r>
          </a:p>
          <a:p>
            <a:pPr lvl="0">
              <a:buNone/>
            </a:pPr>
            <a:r>
              <a:rPr lang="cs-CZ" sz="2000" b="1" dirty="0" smtClean="0"/>
              <a:t>					b) jedná </a:t>
            </a:r>
            <a:r>
              <a:rPr lang="cs-CZ" sz="2000" b="1" dirty="0"/>
              <a:t>se o méně </a:t>
            </a:r>
            <a:r>
              <a:rPr lang="cs-CZ" sz="2000" b="1" dirty="0" smtClean="0"/>
              <a:t>závažný stav</a:t>
            </a:r>
            <a:endParaRPr lang="cs-CZ" sz="2000" b="1" dirty="0"/>
          </a:p>
          <a:p>
            <a:pPr>
              <a:buNone/>
            </a:pPr>
            <a:r>
              <a:rPr lang="cs-CZ" sz="2000" b="1" dirty="0" smtClean="0"/>
              <a:t>	</a:t>
            </a:r>
            <a:r>
              <a:rPr lang="cs-CZ" sz="2000" b="1" smtClean="0"/>
              <a:t>3. Přivolat </a:t>
            </a:r>
            <a:r>
              <a:rPr lang="cs-CZ" sz="2000" b="1"/>
              <a:t>odbornou </a:t>
            </a:r>
            <a:r>
              <a:rPr lang="cs-CZ" sz="2000" b="1" smtClean="0"/>
              <a:t>pomoc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155……..Zdravotnická záchranná služba</a:t>
            </a:r>
            <a:endParaRPr lang="cs-CZ" sz="2000" b="1" dirty="0"/>
          </a:p>
          <a:p>
            <a:pPr>
              <a:buNone/>
            </a:pPr>
            <a:r>
              <a:rPr lang="cs-CZ" sz="2000" b="1" dirty="0"/>
              <a:t> </a:t>
            </a:r>
            <a:r>
              <a:rPr lang="cs-CZ" sz="2000" b="1" dirty="0" smtClean="0"/>
              <a:t>		158</a:t>
            </a:r>
            <a:r>
              <a:rPr lang="cs-CZ" sz="2000" b="1" dirty="0"/>
              <a:t>……..Policie</a:t>
            </a:r>
          </a:p>
          <a:p>
            <a:pPr>
              <a:buNone/>
            </a:pPr>
            <a:r>
              <a:rPr lang="cs-CZ" sz="2000" b="1" dirty="0"/>
              <a:t> </a:t>
            </a:r>
            <a:r>
              <a:rPr lang="cs-CZ" sz="2000" b="1" dirty="0" smtClean="0"/>
              <a:t>		150</a:t>
            </a:r>
            <a:r>
              <a:rPr lang="cs-CZ" sz="2000" b="1" dirty="0"/>
              <a:t>……..Hasiči</a:t>
            </a:r>
          </a:p>
          <a:p>
            <a:pPr>
              <a:buNone/>
            </a:pPr>
            <a:r>
              <a:rPr lang="cs-CZ" sz="2000" b="1" dirty="0"/>
              <a:t> </a:t>
            </a:r>
            <a:r>
              <a:rPr lang="cs-CZ" sz="2000" b="1" dirty="0" smtClean="0"/>
              <a:t>		112……..Integrovaný </a:t>
            </a:r>
            <a:r>
              <a:rPr lang="cs-CZ" sz="2000" b="1" smtClean="0"/>
              <a:t>záchranný systém</a:t>
            </a:r>
          </a:p>
          <a:p>
            <a:pPr>
              <a:buNone/>
            </a:pPr>
            <a:r>
              <a:rPr lang="cs-CZ" sz="2000" b="1"/>
              <a:t>	</a:t>
            </a:r>
            <a:r>
              <a:rPr lang="cs-CZ" sz="2000" b="1" smtClean="0"/>
              <a:t>4. Zahájit první pomoc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CALL FIRST –</a:t>
            </a:r>
            <a:r>
              <a:rPr lang="cs-CZ" sz="2000" b="1" smtClean="0"/>
              <a:t>	u </a:t>
            </a:r>
            <a:r>
              <a:rPr lang="cs-CZ" sz="2000" b="1" dirty="0" smtClean="0"/>
              <a:t>dospělých a dětí starších </a:t>
            </a:r>
            <a:r>
              <a:rPr lang="cs-CZ" sz="2000" b="1" smtClean="0"/>
              <a:t>8 let volat ZZS </a:t>
            </a:r>
            <a:r>
              <a:rPr lang="cs-CZ" sz="2000" b="1" dirty="0" smtClean="0"/>
              <a:t>ještě </a:t>
            </a:r>
            <a:r>
              <a:rPr lang="cs-CZ" sz="2000" b="1" smtClean="0"/>
              <a:t>před zahájením resuscitace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CALL </a:t>
            </a:r>
            <a:r>
              <a:rPr lang="cs-CZ" sz="2000" b="1" smtClean="0"/>
              <a:t>FAST –   u </a:t>
            </a:r>
            <a:r>
              <a:rPr lang="cs-CZ" sz="2000" b="1" dirty="0" smtClean="0"/>
              <a:t>dětí jednu minutu resuscitovat, </a:t>
            </a:r>
            <a:r>
              <a:rPr lang="cs-CZ" sz="2000" b="1" smtClean="0"/>
              <a:t>pak volat ZZS</a:t>
            </a:r>
            <a:endParaRPr lang="cs-CZ" sz="2000" b="1" dirty="0" smtClean="0"/>
          </a:p>
          <a:p>
            <a:pPr lvl="1">
              <a:buNone/>
            </a:pPr>
            <a:r>
              <a:rPr lang="cs-CZ" sz="1600" b="1" smtClean="0"/>
              <a:t>	              </a:t>
            </a:r>
            <a:r>
              <a:rPr lang="cs-CZ" sz="2000" b="1" smtClean="0"/>
              <a:t> –    u  masivního krvácení, při dušení, při tonutí nejdříve 		poskytnout PP, potom volat ZZS</a:t>
            </a:r>
            <a:endParaRPr lang="cs-CZ" sz="2000" b="1" dirty="0" smtClean="0"/>
          </a:p>
          <a:p>
            <a:pPr lvl="1"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r>
              <a:rPr lang="cs-CZ" sz="2000" b="1" dirty="0" smtClean="0"/>
              <a:t>Informace udávané do telefonu:</a:t>
            </a:r>
          </a:p>
          <a:p>
            <a:endParaRPr lang="cs-CZ" sz="2000" b="1" dirty="0" smtClean="0"/>
          </a:p>
          <a:p>
            <a:pPr lvl="1"/>
            <a:r>
              <a:rPr lang="cs-CZ" sz="2000" b="1" dirty="0" smtClean="0"/>
              <a:t>jméno, telefonní spojení, přesná adresa místa</a:t>
            </a:r>
          </a:p>
          <a:p>
            <a:pPr lvl="1"/>
            <a:r>
              <a:rPr lang="cs-CZ" sz="2000" b="1" dirty="0" smtClean="0"/>
              <a:t>co se stalo</a:t>
            </a:r>
          </a:p>
          <a:p>
            <a:pPr lvl="1"/>
            <a:r>
              <a:rPr lang="cs-CZ" sz="2000" b="1" dirty="0" smtClean="0"/>
              <a:t>kdy a jak se stalo</a:t>
            </a:r>
          </a:p>
          <a:p>
            <a:pPr lvl="1"/>
            <a:r>
              <a:rPr lang="cs-CZ" sz="2000" b="1" dirty="0" smtClean="0"/>
              <a:t>kolik osob je zraněno, počet dětí a dospělých</a:t>
            </a:r>
          </a:p>
          <a:p>
            <a:pPr lvl="1"/>
            <a:r>
              <a:rPr lang="cs-CZ" sz="2000" b="1" dirty="0" smtClean="0"/>
              <a:t>jak závažná jsou poranění</a:t>
            </a:r>
          </a:p>
          <a:p>
            <a:pPr lvl="1"/>
            <a:r>
              <a:rPr lang="cs-CZ" sz="2000" b="1" dirty="0" smtClean="0"/>
              <a:t>další důležité informace</a:t>
            </a:r>
          </a:p>
          <a:p>
            <a:pPr>
              <a:buNone/>
            </a:pPr>
            <a:endParaRPr lang="cs-CZ" sz="2000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b="1" dirty="0" smtClean="0"/>
              <a:t>	PRVNÍ POMOC PŘI MÉNĚ ZÁVAŽNÝCH STAVECH </a:t>
            </a:r>
          </a:p>
          <a:p>
            <a:endParaRPr lang="cs-CZ" sz="2000" b="1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2000" b="1" dirty="0" smtClean="0"/>
              <a:t>Uklidnit pacienta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b="1" dirty="0" smtClean="0"/>
              <a:t>Získat anamnestické údaje, zjistit subjektivní obtíže, bolesti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b="1" dirty="0" smtClean="0"/>
              <a:t>Vyšetřit poraněné místo, dále pak celé tělo od hlavy dolů, pohmatem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b="1" dirty="0" smtClean="0"/>
              <a:t>Posoudit celkový vzhled, dýchání, tepovou frekvenci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b="1" dirty="0" smtClean="0"/>
              <a:t>Ošetřit poraněné místo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b="1" dirty="0" smtClean="0"/>
              <a:t>Transport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b="1" dirty="0" smtClean="0"/>
              <a:t>Zajistit důležité informace pro zdravotníky, policii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sz="2200" b="1" dirty="0" smtClean="0"/>
          </a:p>
          <a:p>
            <a:r>
              <a:rPr lang="cs-CZ" sz="2200" b="1" dirty="0" smtClean="0"/>
              <a:t>PRVNÍ POMOC  PŘI ŽIVOT OHROŽUJÍCÍCH STAVECH</a:t>
            </a:r>
          </a:p>
          <a:p>
            <a:pPr>
              <a:buNone/>
            </a:pPr>
            <a:r>
              <a:rPr lang="cs-CZ" sz="2200" b="1" dirty="0" smtClean="0"/>
              <a:t> </a:t>
            </a:r>
          </a:p>
          <a:p>
            <a:pPr lvl="0"/>
            <a:r>
              <a:rPr lang="cs-CZ" sz="2200" b="1" smtClean="0"/>
              <a:t>Zástava dechu a oběhu</a:t>
            </a:r>
            <a:endParaRPr lang="cs-CZ" sz="2200" b="1" dirty="0" smtClean="0"/>
          </a:p>
          <a:p>
            <a:pPr lvl="0"/>
            <a:r>
              <a:rPr lang="cs-CZ" sz="2200" b="1" smtClean="0"/>
              <a:t>Bezvědomí</a:t>
            </a:r>
            <a:endParaRPr lang="cs-CZ" sz="2200" b="1" dirty="0" smtClean="0"/>
          </a:p>
          <a:p>
            <a:pPr lvl="0"/>
            <a:r>
              <a:rPr lang="cs-CZ" sz="2200" b="1" dirty="0" smtClean="0"/>
              <a:t>Silné krvácení</a:t>
            </a:r>
            <a:endParaRPr lang="cs-CZ" sz="2200" b="1" dirty="0"/>
          </a:p>
        </p:txBody>
      </p:sp>
      <p:pic>
        <p:nvPicPr>
          <p:cNvPr id="1026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52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	ZÁSTAVA DECHU</a:t>
            </a:r>
          </a:p>
          <a:p>
            <a:pPr>
              <a:buNone/>
            </a:pPr>
            <a:r>
              <a:rPr lang="cs-CZ" sz="2000" b="1" dirty="0" smtClean="0"/>
              <a:t>	 Příznaky: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nejsou vidět pohyby hrudníku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není slyšet dýchání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není cítit proud vydechovaného vzduchu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změna barvy kůže – cyanosa (rty, ušní lalůčky, nehty)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do 2-3 minut bezvědomí a následně zástava oběhu</a:t>
            </a:r>
          </a:p>
          <a:p>
            <a:pPr lvl="1"/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PŘEKÁŽKA V DÝCHACÍCH CESTÁCH -  </a:t>
            </a:r>
          </a:p>
          <a:p>
            <a:pPr>
              <a:buNone/>
            </a:pPr>
            <a:r>
              <a:rPr lang="cs-CZ" sz="2000" b="1" dirty="0" smtClean="0"/>
              <a:t>	Příznaky:  lapavý dech, různé zvukové fenomény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ZÁSTAVA OBĚHU</a:t>
            </a:r>
          </a:p>
          <a:p>
            <a:pPr>
              <a:buNone/>
            </a:pPr>
            <a:r>
              <a:rPr lang="cs-CZ" sz="2000" b="1" dirty="0" smtClean="0"/>
              <a:t>	Příznaky: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bezvědomí do 10 sekund od zástavy oběhu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zástava dechu do 60 sekund od zástavy oběhu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nehmatný tep na velkých tepnách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změna barvy kůže – cyanosa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3"/>
          <p:cNvSpPr txBox="1">
            <a:spLocks/>
          </p:cNvSpPr>
          <p:nvPr/>
        </p:nvSpPr>
        <p:spPr>
          <a:xfrm>
            <a:off x="428596" y="142852"/>
            <a:ext cx="8229600" cy="65722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cs-CZ" sz="2000" b="1" smtClean="0"/>
          </a:p>
          <a:p>
            <a:pPr>
              <a:buFont typeface="Arial" pitchFamily="34" charset="0"/>
              <a:buNone/>
            </a:pPr>
            <a:r>
              <a:rPr lang="cs-CZ" sz="3000" b="1" smtClean="0"/>
              <a:t>PRAVIDLO </a:t>
            </a:r>
            <a:r>
              <a:rPr lang="cs-CZ" sz="3000" b="1" smtClean="0">
                <a:solidFill>
                  <a:srgbClr val="FF0000"/>
                </a:solidFill>
              </a:rPr>
              <a:t>DRsABC</a:t>
            </a:r>
          </a:p>
          <a:p>
            <a:pPr>
              <a:buFont typeface="Arial" pitchFamily="34" charset="0"/>
              <a:buNone/>
            </a:pPr>
            <a:endParaRPr lang="cs-CZ" sz="2000" b="1"/>
          </a:p>
          <a:p>
            <a:pPr>
              <a:buFont typeface="Arial" pitchFamily="34" charset="0"/>
              <a:buNone/>
            </a:pPr>
            <a:r>
              <a:rPr lang="cs-CZ" sz="2000" b="1" smtClean="0"/>
              <a:t>D = DANGER</a:t>
            </a:r>
          </a:p>
          <a:p>
            <a:pPr>
              <a:buFont typeface="Arial" pitchFamily="34" charset="0"/>
              <a:buNone/>
            </a:pPr>
            <a:r>
              <a:rPr lang="cs-CZ" sz="2000" b="1" smtClean="0"/>
              <a:t>R = RESPONSE</a:t>
            </a:r>
          </a:p>
          <a:p>
            <a:pPr>
              <a:buFont typeface="Arial" pitchFamily="34" charset="0"/>
              <a:buNone/>
            </a:pPr>
            <a:r>
              <a:rPr lang="cs-CZ" sz="2000" b="1" smtClean="0"/>
              <a:t>s = shout for help</a:t>
            </a:r>
            <a:endParaRPr lang="cs-CZ" sz="2000" b="1"/>
          </a:p>
          <a:p>
            <a:pPr>
              <a:buFont typeface="Arial" pitchFamily="34" charset="0"/>
              <a:buNone/>
            </a:pPr>
            <a:r>
              <a:rPr lang="cs-CZ" sz="2000" b="1" smtClean="0"/>
              <a:t>A = AIRWAYS</a:t>
            </a:r>
          </a:p>
          <a:p>
            <a:pPr>
              <a:buFont typeface="Arial" pitchFamily="34" charset="0"/>
              <a:buNone/>
            </a:pPr>
            <a:r>
              <a:rPr lang="cs-CZ" sz="2000" b="1" smtClean="0"/>
              <a:t>B = BREATHING</a:t>
            </a:r>
          </a:p>
          <a:p>
            <a:pPr>
              <a:buFont typeface="Arial" pitchFamily="34" charset="0"/>
              <a:buNone/>
            </a:pPr>
            <a:r>
              <a:rPr lang="cs-CZ" sz="2000" b="1" smtClean="0"/>
              <a:t>C = CIRCULATION	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47293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</Words>
  <Application>Microsoft Office PowerPoint</Application>
  <PresentationFormat>Předvádění na obrazovce (4:3)</PresentationFormat>
  <Paragraphs>109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PRVNÍ POMOC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POMOC</dc:title>
  <dc:creator>Lukáš Malý</dc:creator>
  <cp:lastModifiedBy>M</cp:lastModifiedBy>
  <cp:revision>9</cp:revision>
  <dcterms:created xsi:type="dcterms:W3CDTF">2008-09-18T11:15:48Z</dcterms:created>
  <dcterms:modified xsi:type="dcterms:W3CDTF">2020-09-21T10:39:21Z</dcterms:modified>
</cp:coreProperties>
</file>