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7" r:id="rId4"/>
    <p:sldId id="264" r:id="rId5"/>
    <p:sldId id="266" r:id="rId6"/>
    <p:sldId id="263" r:id="rId7"/>
    <p:sldId id="262" r:id="rId8"/>
    <p:sldId id="269" r:id="rId9"/>
    <p:sldId id="261" r:id="rId10"/>
    <p:sldId id="259" r:id="rId11"/>
    <p:sldId id="260" r:id="rId12"/>
    <p:sldId id="267" r:id="rId13"/>
    <p:sldId id="268" r:id="rId14"/>
    <p:sldId id="258" r:id="rId15"/>
    <p:sldId id="271"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4CAAEC7-9D61-46C0-BE60-F397421E70C6}" type="datetimeFigureOut">
              <a:rPr lang="ru-RU" smtClean="0"/>
              <a:t>16.10.2018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20C6FF6-163B-4E82-9580-EFB67229CAB3}" type="slidenum">
              <a:rPr lang="ru-RU" smtClean="0"/>
              <a:t>‹#›</a:t>
            </a:fld>
            <a:endParaRPr lang="ru-RU"/>
          </a:p>
        </p:txBody>
      </p:sp>
    </p:spTree>
    <p:extLst>
      <p:ext uri="{BB962C8B-B14F-4D97-AF65-F5344CB8AC3E}">
        <p14:creationId xmlns:p14="http://schemas.microsoft.com/office/powerpoint/2010/main" val="3685313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4CAAEC7-9D61-46C0-BE60-F397421E70C6}" type="datetimeFigureOut">
              <a:rPr lang="ru-RU" smtClean="0"/>
              <a:t>16.10.2018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20C6FF6-163B-4E82-9580-EFB67229CAB3}" type="slidenum">
              <a:rPr lang="ru-RU" smtClean="0"/>
              <a:t>‹#›</a:t>
            </a:fld>
            <a:endParaRPr lang="ru-RU"/>
          </a:p>
        </p:txBody>
      </p:sp>
    </p:spTree>
    <p:extLst>
      <p:ext uri="{BB962C8B-B14F-4D97-AF65-F5344CB8AC3E}">
        <p14:creationId xmlns:p14="http://schemas.microsoft.com/office/powerpoint/2010/main" val="3819964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4CAAEC7-9D61-46C0-BE60-F397421E70C6}" type="datetimeFigureOut">
              <a:rPr lang="ru-RU" smtClean="0"/>
              <a:t>16.10.2018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20C6FF6-163B-4E82-9580-EFB67229CAB3}" type="slidenum">
              <a:rPr lang="ru-RU" smtClean="0"/>
              <a:t>‹#›</a:t>
            </a:fld>
            <a:endParaRPr lang="ru-RU"/>
          </a:p>
        </p:txBody>
      </p:sp>
    </p:spTree>
    <p:extLst>
      <p:ext uri="{BB962C8B-B14F-4D97-AF65-F5344CB8AC3E}">
        <p14:creationId xmlns:p14="http://schemas.microsoft.com/office/powerpoint/2010/main" val="287023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4CAAEC7-9D61-46C0-BE60-F397421E70C6}" type="datetimeFigureOut">
              <a:rPr lang="ru-RU" smtClean="0"/>
              <a:t>16.10.2018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20C6FF6-163B-4E82-9580-EFB67229CAB3}" type="slidenum">
              <a:rPr lang="ru-RU" smtClean="0"/>
              <a:t>‹#›</a:t>
            </a:fld>
            <a:endParaRPr lang="ru-RU"/>
          </a:p>
        </p:txBody>
      </p:sp>
    </p:spTree>
    <p:extLst>
      <p:ext uri="{BB962C8B-B14F-4D97-AF65-F5344CB8AC3E}">
        <p14:creationId xmlns:p14="http://schemas.microsoft.com/office/powerpoint/2010/main" val="2544598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4CAAEC7-9D61-46C0-BE60-F397421E70C6}" type="datetimeFigureOut">
              <a:rPr lang="ru-RU" smtClean="0"/>
              <a:t>16.10.2018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20C6FF6-163B-4E82-9580-EFB67229CAB3}" type="slidenum">
              <a:rPr lang="ru-RU" smtClean="0"/>
              <a:t>‹#›</a:t>
            </a:fld>
            <a:endParaRPr lang="ru-RU"/>
          </a:p>
        </p:txBody>
      </p:sp>
    </p:spTree>
    <p:extLst>
      <p:ext uri="{BB962C8B-B14F-4D97-AF65-F5344CB8AC3E}">
        <p14:creationId xmlns:p14="http://schemas.microsoft.com/office/powerpoint/2010/main" val="1158120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4CAAEC7-9D61-46C0-BE60-F397421E70C6}" type="datetimeFigureOut">
              <a:rPr lang="ru-RU" smtClean="0"/>
              <a:t>16.10.2018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20C6FF6-163B-4E82-9580-EFB67229CAB3}" type="slidenum">
              <a:rPr lang="ru-RU" smtClean="0"/>
              <a:t>‹#›</a:t>
            </a:fld>
            <a:endParaRPr lang="ru-RU"/>
          </a:p>
        </p:txBody>
      </p:sp>
    </p:spTree>
    <p:extLst>
      <p:ext uri="{BB962C8B-B14F-4D97-AF65-F5344CB8AC3E}">
        <p14:creationId xmlns:p14="http://schemas.microsoft.com/office/powerpoint/2010/main" val="12507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4CAAEC7-9D61-46C0-BE60-F397421E70C6}" type="datetimeFigureOut">
              <a:rPr lang="ru-RU" smtClean="0"/>
              <a:t>16.10.2018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20C6FF6-163B-4E82-9580-EFB67229CAB3}" type="slidenum">
              <a:rPr lang="ru-RU" smtClean="0"/>
              <a:t>‹#›</a:t>
            </a:fld>
            <a:endParaRPr lang="ru-RU"/>
          </a:p>
        </p:txBody>
      </p:sp>
    </p:spTree>
    <p:extLst>
      <p:ext uri="{BB962C8B-B14F-4D97-AF65-F5344CB8AC3E}">
        <p14:creationId xmlns:p14="http://schemas.microsoft.com/office/powerpoint/2010/main" val="502369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4CAAEC7-9D61-46C0-BE60-F397421E70C6}" type="datetimeFigureOut">
              <a:rPr lang="ru-RU" smtClean="0"/>
              <a:t>16.10.2018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20C6FF6-163B-4E82-9580-EFB67229CAB3}" type="slidenum">
              <a:rPr lang="ru-RU" smtClean="0"/>
              <a:t>‹#›</a:t>
            </a:fld>
            <a:endParaRPr lang="ru-RU"/>
          </a:p>
        </p:txBody>
      </p:sp>
    </p:spTree>
    <p:extLst>
      <p:ext uri="{BB962C8B-B14F-4D97-AF65-F5344CB8AC3E}">
        <p14:creationId xmlns:p14="http://schemas.microsoft.com/office/powerpoint/2010/main" val="3300272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4CAAEC7-9D61-46C0-BE60-F397421E70C6}" type="datetimeFigureOut">
              <a:rPr lang="ru-RU" smtClean="0"/>
              <a:t>16.10.2018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20C6FF6-163B-4E82-9580-EFB67229CAB3}" type="slidenum">
              <a:rPr lang="ru-RU" smtClean="0"/>
              <a:t>‹#›</a:t>
            </a:fld>
            <a:endParaRPr lang="ru-RU"/>
          </a:p>
        </p:txBody>
      </p:sp>
    </p:spTree>
    <p:extLst>
      <p:ext uri="{BB962C8B-B14F-4D97-AF65-F5344CB8AC3E}">
        <p14:creationId xmlns:p14="http://schemas.microsoft.com/office/powerpoint/2010/main" val="3941851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4CAAEC7-9D61-46C0-BE60-F397421E70C6}" type="datetimeFigureOut">
              <a:rPr lang="ru-RU" smtClean="0"/>
              <a:t>16.10.2018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20C6FF6-163B-4E82-9580-EFB67229CAB3}" type="slidenum">
              <a:rPr lang="ru-RU" smtClean="0"/>
              <a:t>‹#›</a:t>
            </a:fld>
            <a:endParaRPr lang="ru-RU"/>
          </a:p>
        </p:txBody>
      </p:sp>
    </p:spTree>
    <p:extLst>
      <p:ext uri="{BB962C8B-B14F-4D97-AF65-F5344CB8AC3E}">
        <p14:creationId xmlns:p14="http://schemas.microsoft.com/office/powerpoint/2010/main" val="2296754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4CAAEC7-9D61-46C0-BE60-F397421E70C6}" type="datetimeFigureOut">
              <a:rPr lang="ru-RU" smtClean="0"/>
              <a:t>16.10.2018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20C6FF6-163B-4E82-9580-EFB67229CAB3}" type="slidenum">
              <a:rPr lang="ru-RU" smtClean="0"/>
              <a:t>‹#›</a:t>
            </a:fld>
            <a:endParaRPr lang="ru-RU"/>
          </a:p>
        </p:txBody>
      </p:sp>
    </p:spTree>
    <p:extLst>
      <p:ext uri="{BB962C8B-B14F-4D97-AF65-F5344CB8AC3E}">
        <p14:creationId xmlns:p14="http://schemas.microsoft.com/office/powerpoint/2010/main" val="405488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CAAEC7-9D61-46C0-BE60-F397421E70C6}" type="datetimeFigureOut">
              <a:rPr lang="ru-RU" smtClean="0"/>
              <a:t>16.10.2018</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0C6FF6-163B-4E82-9580-EFB67229CAB3}" type="slidenum">
              <a:rPr lang="ru-RU" smtClean="0"/>
              <a:t>‹#›</a:t>
            </a:fld>
            <a:endParaRPr lang="ru-RU"/>
          </a:p>
        </p:txBody>
      </p:sp>
    </p:spTree>
    <p:extLst>
      <p:ext uri="{BB962C8B-B14F-4D97-AF65-F5344CB8AC3E}">
        <p14:creationId xmlns:p14="http://schemas.microsoft.com/office/powerpoint/2010/main" val="597670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vpe5oOjfgXk"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rfEy06K6kc4"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JQN900cl4u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048000" y="0"/>
            <a:ext cx="9144000" cy="2387600"/>
          </a:xfrm>
        </p:spPr>
        <p:txBody>
          <a:bodyPr/>
          <a:lstStyle/>
          <a:p>
            <a:r>
              <a:rPr lang="en-GB" dirty="0" smtClean="0"/>
              <a:t>Decision-making in Russian Foreign Policy</a:t>
            </a:r>
            <a:endParaRPr lang="ru-RU" dirty="0"/>
          </a:p>
        </p:txBody>
      </p:sp>
      <p:sp>
        <p:nvSpPr>
          <p:cNvPr id="3" name="Подзаголовок 2"/>
          <p:cNvSpPr>
            <a:spLocks noGrp="1"/>
          </p:cNvSpPr>
          <p:nvPr>
            <p:ph type="subTitle" idx="1"/>
          </p:nvPr>
        </p:nvSpPr>
        <p:spPr>
          <a:xfrm>
            <a:off x="8899302" y="5598264"/>
            <a:ext cx="2914918" cy="892689"/>
          </a:xfrm>
        </p:spPr>
        <p:txBody>
          <a:bodyPr/>
          <a:lstStyle/>
          <a:p>
            <a:r>
              <a:rPr lang="en-GB" dirty="0" smtClean="0"/>
              <a:t>Ekaterina Ananyeva</a:t>
            </a:r>
          </a:p>
          <a:p>
            <a:r>
              <a:rPr lang="en-GB" dirty="0" smtClean="0"/>
              <a:t>PhD candidate</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205517"/>
            <a:ext cx="5486400" cy="4702629"/>
          </a:xfrm>
          <a:prstGeom prst="rect">
            <a:avLst/>
          </a:prstGeom>
        </p:spPr>
      </p:pic>
    </p:spTree>
    <p:extLst>
      <p:ext uri="{BB962C8B-B14F-4D97-AF65-F5344CB8AC3E}">
        <p14:creationId xmlns:p14="http://schemas.microsoft.com/office/powerpoint/2010/main" val="27327668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GB" dirty="0" smtClean="0"/>
              <a:t>External factors</a:t>
            </a:r>
            <a:endParaRPr lang="ru-RU" dirty="0"/>
          </a:p>
        </p:txBody>
      </p:sp>
      <p:sp>
        <p:nvSpPr>
          <p:cNvPr id="3" name="Объект 2"/>
          <p:cNvSpPr>
            <a:spLocks noGrp="1"/>
          </p:cNvSpPr>
          <p:nvPr>
            <p:ph idx="1"/>
          </p:nvPr>
        </p:nvSpPr>
        <p:spPr>
          <a:xfrm>
            <a:off x="838200" y="1877141"/>
            <a:ext cx="10515600" cy="4351338"/>
          </a:xfrm>
        </p:spPr>
        <p:txBody>
          <a:bodyPr/>
          <a:lstStyle/>
          <a:p>
            <a:r>
              <a:rPr lang="en-GB" dirty="0" smtClean="0"/>
              <a:t>Yugoslavian crisis</a:t>
            </a:r>
          </a:p>
          <a:p>
            <a:r>
              <a:rPr lang="en-GB" dirty="0" smtClean="0"/>
              <a:t> 9/11 and fight on terrorism</a:t>
            </a:r>
          </a:p>
          <a:p>
            <a:r>
              <a:rPr lang="en-GB" dirty="0" smtClean="0"/>
              <a:t>Colour revolutions</a:t>
            </a:r>
          </a:p>
          <a:p>
            <a:r>
              <a:rPr lang="en-GB" dirty="0" smtClean="0"/>
              <a:t>Arab spring</a:t>
            </a:r>
          </a:p>
          <a:p>
            <a:endParaRPr lang="en-GB" dirty="0" smtClean="0"/>
          </a:p>
          <a:p>
            <a:r>
              <a:rPr lang="en-GB" dirty="0"/>
              <a:t>Mostly reactional</a:t>
            </a:r>
          </a:p>
          <a:p>
            <a:endParaRPr lang="ru-RU" dirty="0"/>
          </a:p>
        </p:txBody>
      </p:sp>
    </p:spTree>
    <p:extLst>
      <p:ext uri="{BB962C8B-B14F-4D97-AF65-F5344CB8AC3E}">
        <p14:creationId xmlns:p14="http://schemas.microsoft.com/office/powerpoint/2010/main" val="22217917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00730"/>
            <a:ext cx="10515600" cy="1325563"/>
          </a:xfrm>
        </p:spPr>
        <p:txBody>
          <a:bodyPr/>
          <a:lstStyle/>
          <a:p>
            <a:pPr algn="ctr"/>
            <a:r>
              <a:rPr lang="en-GB" dirty="0" smtClean="0"/>
              <a:t>Main vectors</a:t>
            </a:r>
            <a:endParaRPr lang="ru-RU" dirty="0"/>
          </a:p>
        </p:txBody>
      </p:sp>
      <p:sp>
        <p:nvSpPr>
          <p:cNvPr id="3" name="Объект 2"/>
          <p:cNvSpPr>
            <a:spLocks noGrp="1"/>
          </p:cNvSpPr>
          <p:nvPr>
            <p:ph idx="1"/>
          </p:nvPr>
        </p:nvSpPr>
        <p:spPr>
          <a:xfrm>
            <a:off x="838200" y="1626293"/>
            <a:ext cx="10515600" cy="4602186"/>
          </a:xfrm>
        </p:spPr>
        <p:txBody>
          <a:bodyPr/>
          <a:lstStyle/>
          <a:p>
            <a:r>
              <a:rPr lang="en-GB" dirty="0" err="1" smtClean="0"/>
              <a:t>Atlanticists</a:t>
            </a:r>
            <a:r>
              <a:rPr lang="en-GB" dirty="0" smtClean="0"/>
              <a:t>/</a:t>
            </a:r>
            <a:r>
              <a:rPr lang="en-GB" dirty="0" err="1" smtClean="0"/>
              <a:t>Eurasianists</a:t>
            </a:r>
            <a:r>
              <a:rPr lang="en-GB" dirty="0" smtClean="0"/>
              <a:t> </a:t>
            </a:r>
            <a:r>
              <a:rPr lang="en-GB" dirty="0" smtClean="0">
                <a:sym typeface="Wingdings" panose="05000000000000000000" pitchFamily="2" charset="2"/>
              </a:rPr>
              <a:t> direction of FP</a:t>
            </a:r>
          </a:p>
          <a:p>
            <a:pPr>
              <a:buFont typeface="Wingdings" panose="05000000000000000000" pitchFamily="2" charset="2"/>
              <a:buChar char="§"/>
            </a:pPr>
            <a:r>
              <a:rPr lang="en-GB" dirty="0">
                <a:sym typeface="Wingdings" panose="05000000000000000000" pitchFamily="2" charset="2"/>
              </a:rPr>
              <a:t> </a:t>
            </a:r>
            <a:r>
              <a:rPr lang="en-GB" dirty="0" smtClean="0">
                <a:sym typeface="Wingdings" panose="05000000000000000000" pitchFamily="2" charset="2"/>
              </a:rPr>
              <a:t>CIS/Eurasian</a:t>
            </a:r>
          </a:p>
          <a:p>
            <a:pPr>
              <a:buFont typeface="Wingdings" panose="05000000000000000000" pitchFamily="2" charset="2"/>
              <a:buChar char="§"/>
            </a:pPr>
            <a:r>
              <a:rPr lang="en-GB" dirty="0" smtClean="0">
                <a:sym typeface="Wingdings" panose="05000000000000000000" pitchFamily="2" charset="2"/>
              </a:rPr>
              <a:t>Western/Atlantic</a:t>
            </a:r>
          </a:p>
          <a:p>
            <a:pPr>
              <a:buFont typeface="Wingdings" panose="05000000000000000000" pitchFamily="2" charset="2"/>
              <a:buChar char="§"/>
            </a:pPr>
            <a:r>
              <a:rPr lang="en-GB" dirty="0" smtClean="0">
                <a:sym typeface="Wingdings" panose="05000000000000000000" pitchFamily="2" charset="2"/>
              </a:rPr>
              <a:t>European (focus on ‘leading states’) </a:t>
            </a:r>
          </a:p>
          <a:p>
            <a:pPr>
              <a:buFont typeface="Wingdings" panose="05000000000000000000" pitchFamily="2" charset="2"/>
              <a:buChar char="§"/>
            </a:pPr>
            <a:r>
              <a:rPr lang="en-GB" dirty="0" smtClean="0">
                <a:sym typeface="Wingdings" panose="05000000000000000000" pitchFamily="2" charset="2"/>
              </a:rPr>
              <a:t>China (bilateral or balancing)</a:t>
            </a:r>
          </a:p>
          <a:p>
            <a:pPr>
              <a:buFont typeface="Wingdings" panose="05000000000000000000" pitchFamily="2" charset="2"/>
              <a:buChar char="§"/>
            </a:pPr>
            <a:r>
              <a:rPr lang="en-GB" dirty="0" smtClean="0">
                <a:sym typeface="Wingdings" panose="05000000000000000000" pitchFamily="2" charset="2"/>
              </a:rPr>
              <a:t>Non-Western (shaping coalition of rising states)</a:t>
            </a:r>
          </a:p>
          <a:p>
            <a:pPr>
              <a:buFont typeface="Wingdings" panose="05000000000000000000" pitchFamily="2" charset="2"/>
              <a:buChar char="§"/>
            </a:pPr>
            <a:endParaRPr lang="en-GB" dirty="0" smtClean="0">
              <a:sym typeface="Wingdings" panose="05000000000000000000" pitchFamily="2" charset="2"/>
            </a:endParaRPr>
          </a:p>
          <a:p>
            <a:endParaRPr lang="ru-RU" dirty="0"/>
          </a:p>
        </p:txBody>
      </p:sp>
    </p:spTree>
    <p:extLst>
      <p:ext uri="{BB962C8B-B14F-4D97-AF65-F5344CB8AC3E}">
        <p14:creationId xmlns:p14="http://schemas.microsoft.com/office/powerpoint/2010/main" val="10695168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888642"/>
            <a:ext cx="10515600" cy="5339837"/>
          </a:xfrm>
        </p:spPr>
        <p:txBody>
          <a:bodyPr/>
          <a:lstStyle/>
          <a:p>
            <a:r>
              <a:rPr lang="en-GB" dirty="0">
                <a:hlinkClick r:id="rId2"/>
              </a:rPr>
              <a:t>https://</a:t>
            </a:r>
            <a:r>
              <a:rPr lang="en-GB" dirty="0" smtClean="0">
                <a:hlinkClick r:id="rId2"/>
              </a:rPr>
              <a:t>www.youtube.com/watch?v=vpe5oOjfgXk</a:t>
            </a:r>
            <a:r>
              <a:rPr lang="en-GB" dirty="0" smtClean="0"/>
              <a:t> </a:t>
            </a:r>
            <a:endParaRPr lang="en-GB" dirty="0"/>
          </a:p>
          <a:p>
            <a:r>
              <a:rPr lang="en-GB" dirty="0" smtClean="0"/>
              <a:t>To what history events does he refer to? </a:t>
            </a:r>
          </a:p>
          <a:p>
            <a:r>
              <a:rPr lang="en-GB" dirty="0" smtClean="0"/>
              <a:t>What are the main ideas? How are they connected to the broader RFP?</a:t>
            </a:r>
          </a:p>
          <a:p>
            <a:r>
              <a:rPr lang="en-GB" dirty="0" smtClean="0"/>
              <a:t>Is he </a:t>
            </a:r>
            <a:r>
              <a:rPr lang="en-GB" dirty="0" err="1" smtClean="0"/>
              <a:t>instrumentalizing</a:t>
            </a:r>
            <a:r>
              <a:rPr lang="en-GB" dirty="0" smtClean="0"/>
              <a:t> Christianity?</a:t>
            </a:r>
          </a:p>
          <a:p>
            <a:r>
              <a:rPr lang="en-GB" dirty="0" smtClean="0"/>
              <a:t>Do you think he is engaging himself into realms where the church should not be engaged?</a:t>
            </a:r>
          </a:p>
        </p:txBody>
      </p:sp>
    </p:spTree>
    <p:extLst>
      <p:ext uri="{BB962C8B-B14F-4D97-AF65-F5344CB8AC3E}">
        <p14:creationId xmlns:p14="http://schemas.microsoft.com/office/powerpoint/2010/main" val="31282523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smtClean="0"/>
              <a:t>The Parliament (lower House) aka Duma</a:t>
            </a:r>
            <a:endParaRPr lang="ru-RU" dirty="0"/>
          </a:p>
        </p:txBody>
      </p:sp>
      <p:sp>
        <p:nvSpPr>
          <p:cNvPr id="3" name="Объект 2"/>
          <p:cNvSpPr>
            <a:spLocks noGrp="1"/>
          </p:cNvSpPr>
          <p:nvPr>
            <p:ph idx="1"/>
          </p:nvPr>
        </p:nvSpPr>
        <p:spPr>
          <a:xfrm>
            <a:off x="838200" y="1877141"/>
            <a:ext cx="10515600" cy="4351338"/>
          </a:xfrm>
        </p:spPr>
        <p:txBody>
          <a:bodyPr/>
          <a:lstStyle/>
          <a:p>
            <a:r>
              <a:rPr lang="en-GB" dirty="0">
                <a:hlinkClick r:id="rId2"/>
              </a:rPr>
              <a:t>https://</a:t>
            </a:r>
            <a:r>
              <a:rPr lang="en-GB" dirty="0" smtClean="0">
                <a:hlinkClick r:id="rId2"/>
              </a:rPr>
              <a:t>www.youtube.com/watch?v=rfEy06K6kc4</a:t>
            </a:r>
            <a:endParaRPr lang="en-GB" dirty="0" smtClean="0"/>
          </a:p>
          <a:p>
            <a:r>
              <a:rPr lang="en-GB" dirty="0" smtClean="0"/>
              <a:t>Do you think having constitutional majority in the Duma will be used by Russian government and how?</a:t>
            </a:r>
            <a:endParaRPr lang="ru-RU" dirty="0"/>
          </a:p>
        </p:txBody>
      </p:sp>
    </p:spTree>
    <p:extLst>
      <p:ext uri="{BB962C8B-B14F-4D97-AF65-F5344CB8AC3E}">
        <p14:creationId xmlns:p14="http://schemas.microsoft.com/office/powerpoint/2010/main" val="22245697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GB" dirty="0" smtClean="0"/>
              <a:t>Structure of decision-making</a:t>
            </a:r>
            <a:endParaRPr lang="ru-RU" dirty="0"/>
          </a:p>
        </p:txBody>
      </p:sp>
      <p:sp>
        <p:nvSpPr>
          <p:cNvPr id="3" name="Объект 2"/>
          <p:cNvSpPr>
            <a:spLocks noGrp="1"/>
          </p:cNvSpPr>
          <p:nvPr>
            <p:ph idx="1"/>
          </p:nvPr>
        </p:nvSpPr>
        <p:spPr>
          <a:xfrm>
            <a:off x="838200" y="1481070"/>
            <a:ext cx="10515600" cy="4747409"/>
          </a:xfrm>
        </p:spPr>
        <p:txBody>
          <a:bodyPr/>
          <a:lstStyle/>
          <a:p>
            <a:pPr marL="0" indent="0" algn="ctr">
              <a:buNone/>
            </a:pPr>
            <a:r>
              <a:rPr lang="en-GB" u="sng" dirty="0" smtClean="0"/>
              <a:t>President</a:t>
            </a:r>
          </a:p>
          <a:p>
            <a:pPr marL="0" indent="0" algn="ctr">
              <a:buNone/>
            </a:pPr>
            <a:endParaRPr lang="en-GB" dirty="0"/>
          </a:p>
          <a:p>
            <a:pPr marL="0" indent="0" algn="ctr">
              <a:buNone/>
            </a:pPr>
            <a:endParaRPr lang="en-GB" dirty="0" smtClean="0"/>
          </a:p>
          <a:p>
            <a:pPr marL="0" indent="0">
              <a:buNone/>
            </a:pPr>
            <a:r>
              <a:rPr lang="en-GB" sz="2400" dirty="0" smtClean="0"/>
              <a:t>Prime Minister and the Cabinet</a:t>
            </a:r>
          </a:p>
          <a:p>
            <a:pPr marL="0" indent="0">
              <a:buNone/>
            </a:pPr>
            <a:endParaRPr lang="en-GB" sz="2000" dirty="0"/>
          </a:p>
          <a:p>
            <a:pPr marL="0" indent="0">
              <a:buNone/>
            </a:pPr>
            <a:endParaRPr lang="en-GB" sz="2000" dirty="0" smtClean="0"/>
          </a:p>
          <a:p>
            <a:pPr marL="0" indent="0">
              <a:buNone/>
            </a:pPr>
            <a:r>
              <a:rPr lang="en-GB" sz="2000" dirty="0" smtClean="0"/>
              <a:t>The Duma and the Federation Council</a:t>
            </a:r>
          </a:p>
          <a:p>
            <a:pPr marL="0" indent="0">
              <a:buNone/>
            </a:pPr>
            <a:r>
              <a:rPr lang="en-GB" sz="2000" dirty="0"/>
              <a:t> </a:t>
            </a:r>
            <a:endParaRPr lang="en-GB" sz="2000" dirty="0" smtClean="0"/>
          </a:p>
          <a:p>
            <a:pPr marL="0" indent="0" algn="ctr">
              <a:buNone/>
            </a:pPr>
            <a:r>
              <a:rPr lang="en-GB" sz="2400" dirty="0" smtClean="0"/>
              <a:t>Businesses (private and state)</a:t>
            </a:r>
            <a:endParaRPr lang="en-GB" sz="2400" dirty="0"/>
          </a:p>
        </p:txBody>
      </p:sp>
      <p:cxnSp>
        <p:nvCxnSpPr>
          <p:cNvPr id="6" name="Соединительная линия уступом 5"/>
          <p:cNvCxnSpPr/>
          <p:nvPr/>
        </p:nvCxnSpPr>
        <p:spPr>
          <a:xfrm flipV="1">
            <a:off x="978794" y="1757710"/>
            <a:ext cx="3940936" cy="650639"/>
          </a:xfrm>
          <a:prstGeom prst="bentConnector3">
            <a:avLst/>
          </a:prstGeom>
          <a:ln>
            <a:tailEnd type="triangle"/>
          </a:ln>
        </p:spPr>
        <p:style>
          <a:lnRef idx="1">
            <a:schemeClr val="dk1"/>
          </a:lnRef>
          <a:fillRef idx="0">
            <a:schemeClr val="dk1"/>
          </a:fillRef>
          <a:effectRef idx="0">
            <a:schemeClr val="dk1"/>
          </a:effectRef>
          <a:fontRef idx="minor">
            <a:schemeClr val="tx1"/>
          </a:fontRef>
        </p:style>
      </p:cxnSp>
      <p:sp>
        <p:nvSpPr>
          <p:cNvPr id="8" name="TextBox 7"/>
          <p:cNvSpPr txBox="1"/>
          <p:nvPr/>
        </p:nvSpPr>
        <p:spPr>
          <a:xfrm>
            <a:off x="914261" y="1634020"/>
            <a:ext cx="2046668" cy="830997"/>
          </a:xfrm>
          <a:prstGeom prst="rect">
            <a:avLst/>
          </a:prstGeom>
          <a:noFill/>
        </p:spPr>
        <p:txBody>
          <a:bodyPr wrap="square" rtlCol="0">
            <a:spAutoFit/>
          </a:bodyPr>
          <a:lstStyle/>
          <a:p>
            <a:r>
              <a:rPr lang="en-GB" sz="2400" dirty="0" smtClean="0"/>
              <a:t>Ministry of Foreign Affairs</a:t>
            </a:r>
            <a:endParaRPr lang="ru-RU" sz="2400" dirty="0"/>
          </a:p>
        </p:txBody>
      </p:sp>
      <p:cxnSp>
        <p:nvCxnSpPr>
          <p:cNvPr id="12" name="Прямая со стрелкой 11"/>
          <p:cNvCxnSpPr/>
          <p:nvPr/>
        </p:nvCxnSpPr>
        <p:spPr>
          <a:xfrm flipV="1">
            <a:off x="3309870" y="2083029"/>
            <a:ext cx="2176530" cy="95638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 name="Соединительная линия уступом 13"/>
          <p:cNvCxnSpPr/>
          <p:nvPr/>
        </p:nvCxnSpPr>
        <p:spPr>
          <a:xfrm rot="10800000">
            <a:off x="6913635" y="1757578"/>
            <a:ext cx="3171195" cy="818539"/>
          </a:xfrm>
          <a:prstGeom prst="bentConnector3">
            <a:avLst/>
          </a:prstGeom>
          <a:ln>
            <a:tailEnd type="triangle"/>
          </a:ln>
        </p:spPr>
        <p:style>
          <a:lnRef idx="1">
            <a:schemeClr val="dk1"/>
          </a:lnRef>
          <a:fillRef idx="0">
            <a:schemeClr val="dk1"/>
          </a:fillRef>
          <a:effectRef idx="0">
            <a:schemeClr val="dk1"/>
          </a:effectRef>
          <a:fontRef idx="minor">
            <a:schemeClr val="tx1"/>
          </a:fontRef>
        </p:style>
      </p:cxnSp>
      <p:sp>
        <p:nvSpPr>
          <p:cNvPr id="18" name="TextBox 17"/>
          <p:cNvSpPr txBox="1"/>
          <p:nvPr/>
        </p:nvSpPr>
        <p:spPr>
          <a:xfrm>
            <a:off x="8658089" y="1419113"/>
            <a:ext cx="2378836" cy="1200329"/>
          </a:xfrm>
          <a:prstGeom prst="rect">
            <a:avLst/>
          </a:prstGeom>
          <a:noFill/>
        </p:spPr>
        <p:txBody>
          <a:bodyPr wrap="square" rtlCol="0">
            <a:spAutoFit/>
          </a:bodyPr>
          <a:lstStyle/>
          <a:p>
            <a:r>
              <a:rPr lang="en-GB" sz="2400" dirty="0" smtClean="0"/>
              <a:t>The Security Council (esp. its Secretary)</a:t>
            </a:r>
            <a:endParaRPr lang="ru-RU" sz="2400" dirty="0"/>
          </a:p>
        </p:txBody>
      </p:sp>
      <p:cxnSp>
        <p:nvCxnSpPr>
          <p:cNvPr id="22" name="Соединительная линия уступом 21"/>
          <p:cNvCxnSpPr/>
          <p:nvPr/>
        </p:nvCxnSpPr>
        <p:spPr>
          <a:xfrm flipV="1">
            <a:off x="4350573" y="2148370"/>
            <a:ext cx="1642401" cy="216605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9" name="Соединительная линия уступом 28"/>
          <p:cNvCxnSpPr/>
          <p:nvPr/>
        </p:nvCxnSpPr>
        <p:spPr>
          <a:xfrm rot="10800000" flipV="1">
            <a:off x="978794" y="1748499"/>
            <a:ext cx="3800880" cy="654247"/>
          </a:xfrm>
          <a:prstGeom prst="bent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34" name="Прямая со стрелкой 33"/>
          <p:cNvCxnSpPr/>
          <p:nvPr/>
        </p:nvCxnSpPr>
        <p:spPr>
          <a:xfrm flipV="1">
            <a:off x="6203055" y="2049520"/>
            <a:ext cx="274616" cy="293460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8" name="Прямая со стрелкой 37"/>
          <p:cNvCxnSpPr/>
          <p:nvPr/>
        </p:nvCxnSpPr>
        <p:spPr>
          <a:xfrm flipH="1" flipV="1">
            <a:off x="6831173" y="1952257"/>
            <a:ext cx="1838052" cy="100366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9" name="TextBox 38"/>
          <p:cNvSpPr txBox="1"/>
          <p:nvPr/>
        </p:nvSpPr>
        <p:spPr>
          <a:xfrm>
            <a:off x="8724951" y="2850031"/>
            <a:ext cx="2507994" cy="400110"/>
          </a:xfrm>
          <a:prstGeom prst="rect">
            <a:avLst/>
          </a:prstGeom>
          <a:noFill/>
        </p:spPr>
        <p:txBody>
          <a:bodyPr wrap="none" rtlCol="0">
            <a:spAutoFit/>
          </a:bodyPr>
          <a:lstStyle/>
          <a:p>
            <a:r>
              <a:rPr lang="en-GB" sz="2000" dirty="0" smtClean="0"/>
              <a:t>Regional governments</a:t>
            </a:r>
            <a:endParaRPr lang="ru-RU" sz="2000" dirty="0"/>
          </a:p>
        </p:txBody>
      </p:sp>
    </p:spTree>
    <p:extLst>
      <p:ext uri="{BB962C8B-B14F-4D97-AF65-F5344CB8AC3E}">
        <p14:creationId xmlns:p14="http://schemas.microsoft.com/office/powerpoint/2010/main" val="2217422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838200" y="1690688"/>
            <a:ext cx="10515600" cy="4537791"/>
          </a:xfrm>
        </p:spPr>
        <p:txBody>
          <a:bodyPr>
            <a:normAutofit lnSpcReduction="10000"/>
          </a:bodyPr>
          <a:lstStyle/>
          <a:p>
            <a:pPr>
              <a:lnSpc>
                <a:spcPct val="100000"/>
              </a:lnSpc>
            </a:pPr>
            <a:r>
              <a:rPr lang="en-GB" dirty="0" smtClean="0"/>
              <a:t>‘Saying that Russians are destined to have a strong ruler is the same as saying that some people are destined to be happy while the others are not.’ (</a:t>
            </a:r>
            <a:r>
              <a:rPr lang="en-GB" dirty="0" err="1" smtClean="0"/>
              <a:t>Khakamada</a:t>
            </a:r>
            <a:r>
              <a:rPr lang="en-GB" dirty="0" smtClean="0"/>
              <a:t> – Russian ex-senator and public figure/politician)</a:t>
            </a:r>
            <a:endParaRPr lang="en-GB" dirty="0"/>
          </a:p>
          <a:p>
            <a:pPr>
              <a:lnSpc>
                <a:spcPct val="100000"/>
              </a:lnSpc>
            </a:pPr>
            <a:endParaRPr lang="en-GB" dirty="0" smtClean="0"/>
          </a:p>
          <a:p>
            <a:pPr>
              <a:lnSpc>
                <a:spcPct val="100000"/>
              </a:lnSpc>
            </a:pPr>
            <a:r>
              <a:rPr lang="en-GB" dirty="0" smtClean="0"/>
              <a:t>‘For the Russian, a strong state is not an anomaly, not something with he has to struggle, but, on the contrary, a source and a guarantee of order, as well as the initiator an main moving force of any change. Contemporary Russian society does not mistake a strong and effective state for a totalitarian one’ (Putin)</a:t>
            </a:r>
          </a:p>
        </p:txBody>
      </p:sp>
    </p:spTree>
    <p:extLst>
      <p:ext uri="{BB962C8B-B14F-4D97-AF65-F5344CB8AC3E}">
        <p14:creationId xmlns:p14="http://schemas.microsoft.com/office/powerpoint/2010/main" val="3689627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smtClean="0"/>
              <a:t>Questions for the </a:t>
            </a:r>
            <a:r>
              <a:rPr lang="en-GB" dirty="0" err="1" smtClean="0"/>
              <a:t>supershort</a:t>
            </a:r>
            <a:r>
              <a:rPr lang="en-GB" dirty="0" smtClean="0"/>
              <a:t> essay</a:t>
            </a:r>
            <a:endParaRPr lang="ru-RU" dirty="0"/>
          </a:p>
        </p:txBody>
      </p:sp>
      <p:sp>
        <p:nvSpPr>
          <p:cNvPr id="3" name="Объект 2"/>
          <p:cNvSpPr>
            <a:spLocks noGrp="1"/>
          </p:cNvSpPr>
          <p:nvPr>
            <p:ph idx="1"/>
          </p:nvPr>
        </p:nvSpPr>
        <p:spPr>
          <a:xfrm>
            <a:off x="838200" y="1877141"/>
            <a:ext cx="10515600" cy="4351338"/>
          </a:xfrm>
        </p:spPr>
        <p:txBody>
          <a:bodyPr/>
          <a:lstStyle/>
          <a:p>
            <a:pPr>
              <a:lnSpc>
                <a:spcPct val="100000"/>
              </a:lnSpc>
            </a:pPr>
            <a:r>
              <a:rPr lang="en-GB" dirty="0" smtClean="0"/>
              <a:t>Evaluate the role of the Ministry of Foreign Affairs in RFP decision-making</a:t>
            </a:r>
            <a:br>
              <a:rPr lang="en-GB" dirty="0" smtClean="0"/>
            </a:br>
            <a:endParaRPr lang="en-GB" dirty="0" smtClean="0"/>
          </a:p>
          <a:p>
            <a:pPr>
              <a:lnSpc>
                <a:spcPct val="100000"/>
              </a:lnSpc>
            </a:pPr>
            <a:r>
              <a:rPr lang="en-GB" dirty="0" smtClean="0"/>
              <a:t>Define philosophical ideas reigning in Russian Foreign Policy </a:t>
            </a:r>
            <a:br>
              <a:rPr lang="en-GB" dirty="0" smtClean="0"/>
            </a:br>
            <a:endParaRPr lang="en-GB" dirty="0" smtClean="0"/>
          </a:p>
          <a:p>
            <a:pPr>
              <a:lnSpc>
                <a:spcPct val="100000"/>
              </a:lnSpc>
            </a:pPr>
            <a:r>
              <a:rPr lang="en-GB" dirty="0" smtClean="0"/>
              <a:t>Compare the roles of the Security Council and the Ministry of Foreign Affairs in the RFP decision-making </a:t>
            </a:r>
            <a:endParaRPr lang="ru-RU" dirty="0"/>
          </a:p>
        </p:txBody>
      </p:sp>
    </p:spTree>
    <p:extLst>
      <p:ext uri="{BB962C8B-B14F-4D97-AF65-F5344CB8AC3E}">
        <p14:creationId xmlns:p14="http://schemas.microsoft.com/office/powerpoint/2010/main" val="28280219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GB" dirty="0" smtClean="0"/>
              <a:t>How it all began</a:t>
            </a:r>
            <a:endParaRPr lang="ru-RU" dirty="0"/>
          </a:p>
        </p:txBody>
      </p:sp>
      <p:sp>
        <p:nvSpPr>
          <p:cNvPr id="3" name="Объект 2"/>
          <p:cNvSpPr>
            <a:spLocks noGrp="1"/>
          </p:cNvSpPr>
          <p:nvPr>
            <p:ph idx="1"/>
          </p:nvPr>
        </p:nvSpPr>
        <p:spPr>
          <a:xfrm>
            <a:off x="502276" y="1506828"/>
            <a:ext cx="10851524" cy="4958366"/>
          </a:xfrm>
        </p:spPr>
        <p:txBody>
          <a:bodyPr/>
          <a:lstStyle/>
          <a:p>
            <a:r>
              <a:rPr lang="en-GB" dirty="0" err="1" smtClean="0"/>
              <a:t>Prikaz</a:t>
            </a:r>
            <a:r>
              <a:rPr lang="en-GB" dirty="0" smtClean="0"/>
              <a:t>-system of Muscovite Russia: too many agencies </a:t>
            </a:r>
            <a:r>
              <a:rPr lang="ru-RU" dirty="0" smtClean="0"/>
              <a:t>(</a:t>
            </a:r>
            <a:r>
              <a:rPr lang="en-GB" dirty="0" smtClean="0"/>
              <a:t>hard to tell who`s responsible for what</a:t>
            </a:r>
            <a:r>
              <a:rPr lang="ru-RU" dirty="0" smtClean="0"/>
              <a:t>)</a:t>
            </a:r>
            <a:endParaRPr lang="en-GB" dirty="0" smtClean="0"/>
          </a:p>
          <a:p>
            <a:pPr marL="0" indent="0">
              <a:lnSpc>
                <a:spcPct val="150000"/>
              </a:lnSpc>
              <a:buNone/>
            </a:pPr>
            <a:r>
              <a:rPr lang="en-GB" dirty="0" smtClean="0"/>
              <a:t> </a:t>
            </a:r>
            <a:endParaRPr lang="ru-RU" dirty="0" smtClean="0"/>
          </a:p>
          <a:p>
            <a:pPr>
              <a:lnSpc>
                <a:spcPct val="150000"/>
              </a:lnSpc>
            </a:pPr>
            <a:r>
              <a:rPr lang="en-GB" dirty="0" smtClean="0"/>
              <a:t>reforms of Peter the Great </a:t>
            </a:r>
            <a:r>
              <a:rPr lang="en-GB" dirty="0" smtClean="0">
                <a:sym typeface="Wingdings" panose="05000000000000000000" pitchFamily="2" charset="2"/>
              </a:rPr>
              <a:t> still problematic</a:t>
            </a:r>
          </a:p>
          <a:p>
            <a:pPr>
              <a:lnSpc>
                <a:spcPct val="150000"/>
              </a:lnSpc>
            </a:pPr>
            <a:r>
              <a:rPr lang="en-GB" dirty="0" smtClean="0">
                <a:sym typeface="Wingdings" panose="05000000000000000000" pitchFamily="2" charset="2"/>
              </a:rPr>
              <a:t>New reform after 1917 =</a:t>
            </a:r>
            <a:r>
              <a:rPr lang="ru-RU" dirty="0" smtClean="0">
                <a:sym typeface="Wingdings" panose="05000000000000000000" pitchFamily="2" charset="2"/>
              </a:rPr>
              <a:t> </a:t>
            </a:r>
            <a:r>
              <a:rPr lang="en-GB" dirty="0" smtClean="0">
                <a:sym typeface="Wingdings" panose="05000000000000000000" pitchFamily="2" charset="2"/>
              </a:rPr>
              <a:t>a more organized system?</a:t>
            </a:r>
            <a:endParaRPr lang="ru-RU" dirty="0"/>
          </a:p>
        </p:txBody>
      </p:sp>
      <p:sp>
        <p:nvSpPr>
          <p:cNvPr id="6" name="Стрелка вниз 5"/>
          <p:cNvSpPr/>
          <p:nvPr/>
        </p:nvSpPr>
        <p:spPr>
          <a:xfrm>
            <a:off x="2833352" y="2388070"/>
            <a:ext cx="540913" cy="888642"/>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29019610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GB" dirty="0" smtClean="0"/>
              <a:t>Constitutional structure</a:t>
            </a:r>
            <a:endParaRPr lang="ru-RU" dirty="0"/>
          </a:p>
        </p:txBody>
      </p:sp>
      <p:sp>
        <p:nvSpPr>
          <p:cNvPr id="3" name="Объект 2"/>
          <p:cNvSpPr>
            <a:spLocks noGrp="1"/>
          </p:cNvSpPr>
          <p:nvPr>
            <p:ph idx="1"/>
          </p:nvPr>
        </p:nvSpPr>
        <p:spPr>
          <a:xfrm>
            <a:off x="838200" y="1877141"/>
            <a:ext cx="10515600" cy="4351338"/>
          </a:xfrm>
        </p:spPr>
        <p:txBody>
          <a:bodyPr/>
          <a:lstStyle/>
          <a:p>
            <a:pPr>
              <a:lnSpc>
                <a:spcPct val="100000"/>
              </a:lnSpc>
              <a:spcBef>
                <a:spcPts val="1200"/>
              </a:spcBef>
            </a:pPr>
            <a:r>
              <a:rPr lang="en-GB" dirty="0" smtClean="0"/>
              <a:t>Article 80 of the Russian Constitution: ‘</a:t>
            </a:r>
            <a:r>
              <a:rPr lang="en-US" dirty="0"/>
              <a:t>As the head of the State the President of the Russian Federation represent the Russian Federation within the country and in international </a:t>
            </a:r>
            <a:r>
              <a:rPr lang="en-US" dirty="0" smtClean="0"/>
              <a:t>relations</a:t>
            </a:r>
            <a:r>
              <a:rPr lang="en-US" dirty="0"/>
              <a:t>.</a:t>
            </a:r>
            <a:r>
              <a:rPr lang="en-GB" dirty="0" smtClean="0"/>
              <a:t>’</a:t>
            </a:r>
          </a:p>
          <a:p>
            <a:pPr>
              <a:lnSpc>
                <a:spcPct val="114000"/>
              </a:lnSpc>
            </a:pPr>
            <a:r>
              <a:rPr lang="en-US" dirty="0" smtClean="0"/>
              <a:t>Article 86: ‘The </a:t>
            </a:r>
            <a:r>
              <a:rPr lang="en-US" dirty="0"/>
              <a:t>President of the Russian Federation </a:t>
            </a:r>
            <a:r>
              <a:rPr lang="en-US" dirty="0" smtClean="0"/>
              <a:t>shall: govern </a:t>
            </a:r>
            <a:r>
              <a:rPr lang="en-US" dirty="0"/>
              <a:t>the foreign policy of the Russian </a:t>
            </a:r>
            <a:r>
              <a:rPr lang="en-US" dirty="0" smtClean="0"/>
              <a:t>Federation; hold </a:t>
            </a:r>
            <a:r>
              <a:rPr lang="en-US" dirty="0"/>
              <a:t>negotiations and sign international treaties and agreements of the Russian </a:t>
            </a:r>
            <a:r>
              <a:rPr lang="en-US" dirty="0" smtClean="0"/>
              <a:t>Federation; sign </a:t>
            </a:r>
            <a:r>
              <a:rPr lang="en-US" dirty="0"/>
              <a:t>ratification </a:t>
            </a:r>
            <a:r>
              <a:rPr lang="en-US" dirty="0" smtClean="0"/>
              <a:t>instruments’</a:t>
            </a:r>
            <a:endParaRPr lang="en-US" dirty="0"/>
          </a:p>
          <a:p>
            <a:pPr>
              <a:lnSpc>
                <a:spcPct val="100000"/>
              </a:lnSpc>
            </a:pPr>
            <a:endParaRPr lang="ru-RU" dirty="0"/>
          </a:p>
        </p:txBody>
      </p:sp>
    </p:spTree>
    <p:extLst>
      <p:ext uri="{BB962C8B-B14F-4D97-AF65-F5344CB8AC3E}">
        <p14:creationId xmlns:p14="http://schemas.microsoft.com/office/powerpoint/2010/main" val="21536320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smtClean="0"/>
              <a:t>Constitutional structure: Prime Minister</a:t>
            </a:r>
            <a:endParaRPr lang="ru-RU" dirty="0"/>
          </a:p>
        </p:txBody>
      </p:sp>
      <p:sp>
        <p:nvSpPr>
          <p:cNvPr id="3" name="Объект 2"/>
          <p:cNvSpPr>
            <a:spLocks noGrp="1"/>
          </p:cNvSpPr>
          <p:nvPr>
            <p:ph idx="1"/>
          </p:nvPr>
        </p:nvSpPr>
        <p:spPr>
          <a:xfrm>
            <a:off x="838200" y="1877141"/>
            <a:ext cx="10515600" cy="4351338"/>
          </a:xfrm>
        </p:spPr>
        <p:txBody>
          <a:bodyPr/>
          <a:lstStyle/>
          <a:p>
            <a:pPr>
              <a:lnSpc>
                <a:spcPct val="100000"/>
              </a:lnSpc>
            </a:pPr>
            <a:r>
              <a:rPr lang="en-GB" dirty="0" smtClean="0"/>
              <a:t>Article 114 of the Russian Constitutions: ‘The Government of the Russian Federation shall […] c</a:t>
            </a:r>
            <a:r>
              <a:rPr lang="en-US" dirty="0" err="1" smtClean="0"/>
              <a:t>arry</a:t>
            </a:r>
            <a:r>
              <a:rPr lang="en-US" dirty="0" smtClean="0"/>
              <a:t> </a:t>
            </a:r>
            <a:r>
              <a:rPr lang="en-US" dirty="0"/>
              <a:t>out measures to secure the </a:t>
            </a:r>
            <a:r>
              <a:rPr lang="en-US" dirty="0" err="1"/>
              <a:t>defence</a:t>
            </a:r>
            <a:r>
              <a:rPr lang="en-US" dirty="0"/>
              <a:t> of the country, the state security, and the implementation of the foreign policy of the Russian </a:t>
            </a:r>
            <a:r>
              <a:rPr lang="en-US" dirty="0" smtClean="0"/>
              <a:t>Federation;</a:t>
            </a:r>
            <a:r>
              <a:rPr lang="en-GB" dirty="0" smtClean="0"/>
              <a:t>’</a:t>
            </a:r>
          </a:p>
          <a:p>
            <a:pPr>
              <a:lnSpc>
                <a:spcPct val="100000"/>
              </a:lnSpc>
            </a:pPr>
            <a:r>
              <a:rPr lang="en-GB" dirty="0" smtClean="0"/>
              <a:t>Article 112 of the Russian Constitution: ‘</a:t>
            </a:r>
            <a:r>
              <a:rPr lang="en-US" dirty="0"/>
              <a:t>The Chairman of the Government of the Russian Federation shall propose to the President of the Russian Federation candidates for the posts of Deputy chairmen of the Government of the Russian Federation and federal ministries.</a:t>
            </a:r>
            <a:r>
              <a:rPr lang="en-GB" dirty="0" smtClean="0"/>
              <a:t>’</a:t>
            </a:r>
            <a:endParaRPr lang="ru-RU" dirty="0"/>
          </a:p>
        </p:txBody>
      </p:sp>
    </p:spTree>
    <p:extLst>
      <p:ext uri="{BB962C8B-B14F-4D97-AF65-F5344CB8AC3E}">
        <p14:creationId xmlns:p14="http://schemas.microsoft.com/office/powerpoint/2010/main" val="25663301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GB" dirty="0" smtClean="0"/>
              <a:t>The legislature</a:t>
            </a:r>
            <a:endParaRPr lang="ru-RU" dirty="0"/>
          </a:p>
        </p:txBody>
      </p:sp>
      <p:sp>
        <p:nvSpPr>
          <p:cNvPr id="3" name="Объект 2"/>
          <p:cNvSpPr>
            <a:spLocks noGrp="1"/>
          </p:cNvSpPr>
          <p:nvPr>
            <p:ph idx="1"/>
          </p:nvPr>
        </p:nvSpPr>
        <p:spPr>
          <a:xfrm>
            <a:off x="838200" y="1877141"/>
            <a:ext cx="10515600" cy="4351338"/>
          </a:xfrm>
        </p:spPr>
        <p:txBody>
          <a:bodyPr>
            <a:normAutofit lnSpcReduction="10000"/>
          </a:bodyPr>
          <a:lstStyle/>
          <a:p>
            <a:pPr>
              <a:lnSpc>
                <a:spcPct val="100000"/>
              </a:lnSpc>
            </a:pPr>
            <a:r>
              <a:rPr lang="en-GB" dirty="0" smtClean="0"/>
              <a:t>The Duma = broad cross-section of national elites</a:t>
            </a:r>
            <a:endParaRPr lang="ru-RU" dirty="0" smtClean="0"/>
          </a:p>
          <a:p>
            <a:pPr>
              <a:lnSpc>
                <a:spcPct val="100000"/>
              </a:lnSpc>
            </a:pPr>
            <a:r>
              <a:rPr lang="en-GB" dirty="0" smtClean="0"/>
              <a:t>Committees: advisory role</a:t>
            </a:r>
          </a:p>
          <a:p>
            <a:pPr>
              <a:lnSpc>
                <a:spcPct val="100000"/>
              </a:lnSpc>
            </a:pPr>
            <a:r>
              <a:rPr lang="en-GB" dirty="0" smtClean="0"/>
              <a:t>Parties vary across their visions on FP:</a:t>
            </a:r>
          </a:p>
          <a:p>
            <a:pPr lvl="1">
              <a:lnSpc>
                <a:spcPct val="100000"/>
              </a:lnSpc>
            </a:pPr>
            <a:r>
              <a:rPr lang="en-GB" dirty="0" smtClean="0"/>
              <a:t>United Russia – Eurasian</a:t>
            </a:r>
          </a:p>
          <a:p>
            <a:pPr lvl="1">
              <a:lnSpc>
                <a:spcPct val="100000"/>
              </a:lnSpc>
            </a:pPr>
            <a:r>
              <a:rPr lang="en-GB" dirty="0" smtClean="0"/>
              <a:t>PARNAS and </a:t>
            </a:r>
            <a:r>
              <a:rPr lang="en-GB" dirty="0" err="1" smtClean="0"/>
              <a:t>Yabloko</a:t>
            </a:r>
            <a:r>
              <a:rPr lang="en-GB" dirty="0"/>
              <a:t> </a:t>
            </a:r>
            <a:r>
              <a:rPr lang="en-GB" dirty="0" smtClean="0"/>
              <a:t>– </a:t>
            </a:r>
            <a:r>
              <a:rPr lang="en-GB" dirty="0" err="1" smtClean="0"/>
              <a:t>Atlanticists</a:t>
            </a:r>
            <a:endParaRPr lang="en-GB" dirty="0"/>
          </a:p>
          <a:p>
            <a:pPr lvl="1">
              <a:lnSpc>
                <a:spcPct val="100000"/>
              </a:lnSpc>
            </a:pPr>
            <a:r>
              <a:rPr lang="en-GB" dirty="0" smtClean="0"/>
              <a:t>LDPR – nationalist </a:t>
            </a:r>
          </a:p>
          <a:p>
            <a:pPr lvl="1">
              <a:lnSpc>
                <a:spcPct val="100000"/>
              </a:lnSpc>
            </a:pPr>
            <a:r>
              <a:rPr lang="en-GB" dirty="0" smtClean="0"/>
              <a:t>Communists – follow Soviet legacies + develop them</a:t>
            </a:r>
          </a:p>
          <a:p>
            <a:endParaRPr lang="en-GB" dirty="0" smtClean="0"/>
          </a:p>
          <a:p>
            <a:r>
              <a:rPr lang="en-GB" dirty="0" smtClean="0"/>
              <a:t>Decision-making role of the Duma: both low and situational</a:t>
            </a:r>
          </a:p>
          <a:p>
            <a:endParaRPr lang="ru-RU" dirty="0"/>
          </a:p>
        </p:txBody>
      </p:sp>
    </p:spTree>
    <p:extLst>
      <p:ext uri="{BB962C8B-B14F-4D97-AF65-F5344CB8AC3E}">
        <p14:creationId xmlns:p14="http://schemas.microsoft.com/office/powerpoint/2010/main" val="36485488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GB" dirty="0" smtClean="0"/>
              <a:t>FP governmental bodies</a:t>
            </a:r>
            <a:endParaRPr lang="ru-RU" dirty="0"/>
          </a:p>
        </p:txBody>
      </p:sp>
      <p:sp>
        <p:nvSpPr>
          <p:cNvPr id="3" name="Объект 2"/>
          <p:cNvSpPr>
            <a:spLocks noGrp="1"/>
          </p:cNvSpPr>
          <p:nvPr>
            <p:ph idx="1"/>
          </p:nvPr>
        </p:nvSpPr>
        <p:spPr>
          <a:xfrm>
            <a:off x="838200" y="1877141"/>
            <a:ext cx="10515600" cy="4351338"/>
          </a:xfrm>
        </p:spPr>
        <p:txBody>
          <a:bodyPr/>
          <a:lstStyle/>
          <a:p>
            <a:r>
              <a:rPr lang="en-GB" dirty="0" smtClean="0"/>
              <a:t>The head of the Ministry of Foreign Affairs is one that is needed by current president</a:t>
            </a:r>
          </a:p>
          <a:p>
            <a:r>
              <a:rPr lang="en-GB" dirty="0" smtClean="0"/>
              <a:t>Yeltsin: foreign minister – key figure </a:t>
            </a:r>
            <a:br>
              <a:rPr lang="en-GB" dirty="0" smtClean="0"/>
            </a:br>
            <a:r>
              <a:rPr lang="en-GB" dirty="0" smtClean="0"/>
              <a:t>                       VS</a:t>
            </a:r>
            <a:br>
              <a:rPr lang="en-GB" dirty="0" smtClean="0"/>
            </a:br>
            <a:r>
              <a:rPr lang="en-GB" dirty="0" smtClean="0"/>
              <a:t>Putin: foreign minister – skilled practitioner</a:t>
            </a:r>
          </a:p>
          <a:p>
            <a:endParaRPr lang="en-GB" dirty="0" smtClean="0"/>
          </a:p>
          <a:p>
            <a:pPr>
              <a:lnSpc>
                <a:spcPct val="100000"/>
              </a:lnSpc>
            </a:pPr>
            <a:r>
              <a:rPr lang="en-GB" dirty="0" smtClean="0"/>
              <a:t>The Security Council (1992) with the secretary appointed directly by the president = competitor of the Ministry </a:t>
            </a:r>
          </a:p>
          <a:p>
            <a:endParaRPr lang="ru-RU" dirty="0"/>
          </a:p>
        </p:txBody>
      </p:sp>
    </p:spTree>
    <p:extLst>
      <p:ext uri="{BB962C8B-B14F-4D97-AF65-F5344CB8AC3E}">
        <p14:creationId xmlns:p14="http://schemas.microsoft.com/office/powerpoint/2010/main" val="24443267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1266" y="0"/>
            <a:ext cx="10515600" cy="1325563"/>
          </a:xfrm>
        </p:spPr>
        <p:txBody>
          <a:bodyPr/>
          <a:lstStyle/>
          <a:p>
            <a:r>
              <a:rPr lang="en-GB" dirty="0" smtClean="0"/>
              <a:t>Other factors – regional governments</a:t>
            </a:r>
            <a:endParaRPr lang="ru-RU"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2856" y="946597"/>
            <a:ext cx="10105128" cy="5911403"/>
          </a:xfrm>
        </p:spPr>
      </p:pic>
    </p:spTree>
    <p:extLst>
      <p:ext uri="{BB962C8B-B14F-4D97-AF65-F5344CB8AC3E}">
        <p14:creationId xmlns:p14="http://schemas.microsoft.com/office/powerpoint/2010/main" val="11541599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GB" dirty="0" smtClean="0"/>
              <a:t>Other actors 2.0 </a:t>
            </a:r>
            <a:endParaRPr lang="ru-RU" dirty="0"/>
          </a:p>
        </p:txBody>
      </p:sp>
      <p:sp>
        <p:nvSpPr>
          <p:cNvPr id="3" name="Объект 2"/>
          <p:cNvSpPr>
            <a:spLocks noGrp="1"/>
          </p:cNvSpPr>
          <p:nvPr>
            <p:ph idx="1"/>
          </p:nvPr>
        </p:nvSpPr>
        <p:spPr>
          <a:xfrm>
            <a:off x="838200" y="1584101"/>
            <a:ext cx="10515600" cy="4829578"/>
          </a:xfrm>
        </p:spPr>
        <p:txBody>
          <a:bodyPr/>
          <a:lstStyle/>
          <a:p>
            <a:pPr>
              <a:lnSpc>
                <a:spcPct val="100000"/>
              </a:lnSpc>
            </a:pPr>
            <a:r>
              <a:rPr lang="en-GB" dirty="0" smtClean="0"/>
              <a:t>State companies and private business </a:t>
            </a:r>
            <a:r>
              <a:rPr lang="en-GB" dirty="0" smtClean="0">
                <a:sym typeface="Wingdings" panose="05000000000000000000" pitchFamily="2" charset="2"/>
              </a:rPr>
              <a:t> </a:t>
            </a:r>
          </a:p>
          <a:p>
            <a:pPr lvl="1">
              <a:lnSpc>
                <a:spcPct val="100000"/>
              </a:lnSpc>
            </a:pPr>
            <a:r>
              <a:rPr lang="de-DE" dirty="0" smtClean="0"/>
              <a:t>Business </a:t>
            </a:r>
            <a:r>
              <a:rPr lang="de-DE" dirty="0" err="1" smtClean="0"/>
              <a:t>diplomacy</a:t>
            </a:r>
            <a:endParaRPr lang="de-DE" dirty="0" smtClean="0"/>
          </a:p>
          <a:p>
            <a:pPr lvl="1">
              <a:lnSpc>
                <a:spcPct val="100000"/>
              </a:lnSpc>
            </a:pPr>
            <a:r>
              <a:rPr lang="en-GB" dirty="0" smtClean="0"/>
              <a:t>Energy sector (</a:t>
            </a:r>
            <a:r>
              <a:rPr lang="en-GB" dirty="0" err="1" smtClean="0"/>
              <a:t>Rosneft</a:t>
            </a:r>
            <a:r>
              <a:rPr lang="en-GB" dirty="0" smtClean="0"/>
              <a:t>, Gazprom)</a:t>
            </a:r>
          </a:p>
          <a:p>
            <a:pPr lvl="1">
              <a:lnSpc>
                <a:spcPct val="100000"/>
              </a:lnSpc>
            </a:pPr>
            <a:r>
              <a:rPr lang="en-GB" dirty="0" smtClean="0"/>
              <a:t>Arms (</a:t>
            </a:r>
            <a:r>
              <a:rPr lang="en-GB" dirty="0" err="1" smtClean="0"/>
              <a:t>Rosoboronexport</a:t>
            </a:r>
            <a:r>
              <a:rPr lang="en-GB" dirty="0"/>
              <a:t>)  - </a:t>
            </a:r>
            <a:r>
              <a:rPr lang="en-GB" sz="2000" dirty="0">
                <a:hlinkClick r:id="rId2"/>
              </a:rPr>
              <a:t>https://</a:t>
            </a:r>
            <a:r>
              <a:rPr lang="en-GB" sz="2000" dirty="0" smtClean="0">
                <a:hlinkClick r:id="rId2"/>
              </a:rPr>
              <a:t>www.youtube.com/watch?v=JQN900cl4uU</a:t>
            </a:r>
            <a:r>
              <a:rPr lang="en-GB" sz="2000" dirty="0" smtClean="0"/>
              <a:t> (till 5)</a:t>
            </a:r>
            <a:endParaRPr lang="en-GB" sz="1000" dirty="0" smtClean="0"/>
          </a:p>
          <a:p>
            <a:pPr>
              <a:lnSpc>
                <a:spcPct val="100000"/>
              </a:lnSpc>
            </a:pPr>
            <a:r>
              <a:rPr lang="de-DE" dirty="0" smtClean="0"/>
              <a:t>Non-</a:t>
            </a:r>
            <a:r>
              <a:rPr lang="de-DE" dirty="0" err="1" smtClean="0"/>
              <a:t>governmental</a:t>
            </a:r>
            <a:r>
              <a:rPr lang="de-DE" dirty="0" smtClean="0"/>
              <a:t> </a:t>
            </a:r>
            <a:r>
              <a:rPr lang="de-DE" dirty="0" err="1" smtClean="0"/>
              <a:t>organizations</a:t>
            </a:r>
            <a:r>
              <a:rPr lang="de-DE" dirty="0" smtClean="0"/>
              <a:t>:</a:t>
            </a:r>
          </a:p>
          <a:p>
            <a:pPr lvl="1">
              <a:lnSpc>
                <a:spcPct val="100000"/>
              </a:lnSpc>
            </a:pPr>
            <a:r>
              <a:rPr lang="de-DE" dirty="0" smtClean="0"/>
              <a:t>Advisory </a:t>
            </a:r>
            <a:r>
              <a:rPr lang="de-DE" dirty="0" err="1" smtClean="0"/>
              <a:t>agencies</a:t>
            </a:r>
            <a:r>
              <a:rPr lang="de-DE" dirty="0" smtClean="0"/>
              <a:t> (MGIMO)</a:t>
            </a:r>
          </a:p>
          <a:p>
            <a:pPr lvl="1">
              <a:lnSpc>
                <a:spcPct val="100000"/>
              </a:lnSpc>
            </a:pPr>
            <a:r>
              <a:rPr lang="de-DE" dirty="0" err="1" smtClean="0"/>
              <a:t>Russian</a:t>
            </a:r>
            <a:r>
              <a:rPr lang="de-DE" dirty="0" smtClean="0"/>
              <a:t> Orthodox Church</a:t>
            </a:r>
          </a:p>
        </p:txBody>
      </p:sp>
    </p:spTree>
    <p:extLst>
      <p:ext uri="{BB962C8B-B14F-4D97-AF65-F5344CB8AC3E}">
        <p14:creationId xmlns:p14="http://schemas.microsoft.com/office/powerpoint/2010/main" val="4027796956"/>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1457</TotalTime>
  <Words>627</Words>
  <Application>Microsoft Office PowerPoint</Application>
  <PresentationFormat>Широкоэкранный</PresentationFormat>
  <Paragraphs>80</Paragraphs>
  <Slides>15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15</vt:i4>
      </vt:variant>
    </vt:vector>
  </HeadingPairs>
  <TitlesOfParts>
    <vt:vector size="20" baseType="lpstr">
      <vt:lpstr>Arial</vt:lpstr>
      <vt:lpstr>Calibri</vt:lpstr>
      <vt:lpstr>Calibri Light</vt:lpstr>
      <vt:lpstr>Wingdings</vt:lpstr>
      <vt:lpstr>Тема Office</vt:lpstr>
      <vt:lpstr>Decision-making in Russian Foreign Policy</vt:lpstr>
      <vt:lpstr>Questions for the supershort essay</vt:lpstr>
      <vt:lpstr>How it all began</vt:lpstr>
      <vt:lpstr>Constitutional structure</vt:lpstr>
      <vt:lpstr>Constitutional structure: Prime Minister</vt:lpstr>
      <vt:lpstr>The legislature</vt:lpstr>
      <vt:lpstr>FP governmental bodies</vt:lpstr>
      <vt:lpstr>Other factors – regional governments</vt:lpstr>
      <vt:lpstr>Other actors 2.0 </vt:lpstr>
      <vt:lpstr>External factors</vt:lpstr>
      <vt:lpstr>Main vectors</vt:lpstr>
      <vt:lpstr>Презентация PowerPoint</vt:lpstr>
      <vt:lpstr>The Parliament (lower House) aka Duma</vt:lpstr>
      <vt:lpstr>Structure of decision-making</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Ekaterina Ananyeva</dc:creator>
  <cp:lastModifiedBy>Ekaterina Ananyeva</cp:lastModifiedBy>
  <cp:revision>38</cp:revision>
  <dcterms:created xsi:type="dcterms:W3CDTF">2016-12-29T15:51:49Z</dcterms:created>
  <dcterms:modified xsi:type="dcterms:W3CDTF">2018-10-16T11:51:06Z</dcterms:modified>
</cp:coreProperties>
</file>