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4" r:id="rId2"/>
    <p:sldId id="298" r:id="rId3"/>
    <p:sldId id="299" r:id="rId4"/>
    <p:sldId id="300" r:id="rId5"/>
    <p:sldId id="302" r:id="rId6"/>
    <p:sldId id="303" r:id="rId7"/>
    <p:sldId id="297" r:id="rId8"/>
    <p:sldId id="306" r:id="rId9"/>
    <p:sldId id="292" r:id="rId10"/>
    <p:sldId id="291" r:id="rId11"/>
    <p:sldId id="304" r:id="rId12"/>
    <p:sldId id="261" r:id="rId13"/>
    <p:sldId id="305" r:id="rId14"/>
    <p:sldId id="307" r:id="rId15"/>
    <p:sldId id="308" r:id="rId16"/>
    <p:sldId id="301" r:id="rId17"/>
    <p:sldId id="263" r:id="rId18"/>
    <p:sldId id="30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lnystomas@gmail.com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47" autoAdjust="0"/>
  </p:normalViewPr>
  <p:slideViewPr>
    <p:cSldViewPr snapToGrid="0">
      <p:cViewPr varScale="1">
        <p:scale>
          <a:sx n="66" d="100"/>
          <a:sy n="66" d="100"/>
        </p:scale>
        <p:origin x="102" y="2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6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8535D-61BB-42AC-81EA-F08BA2D9EC1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1FB22-0994-4E05-A413-83D12CEE8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20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CB7A9-F6F9-5240-BAAE-3B11FC95A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99A936-7BEC-EC4D-9F1A-8BE6DDAC2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B34355-40F7-7A45-9EA4-015F899CA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53B-7EFB-BB43-86B7-49DBE97F9C5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18F9AF-A332-AF45-AA53-60DD4CA99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6D9C7E-A58D-D346-B503-C4F2D18E1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0B6D-67AB-0149-9686-463FADC0D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791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30AA8-85DF-A84A-A22F-5D41AB51C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07E9C8-B9C7-D44A-9953-C0C470EF5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371861-847B-7C4F-B7B8-319E06F03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53B-7EFB-BB43-86B7-49DBE97F9C5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AEEEE6-D1D5-7B47-9CCF-764190656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9403EC-416D-4F48-9D01-42648E869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0B6D-67AB-0149-9686-463FADC0D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520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82F042D-137F-3547-A45C-973A4C0B3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EEA6D0-C97D-C142-86AC-70B8A33D1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10E01C-B732-7D40-B867-5969B752E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53B-7EFB-BB43-86B7-49DBE97F9C5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7565A2-1DFF-C745-91B2-1160EE7FA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113CB2-AA29-7444-9DAF-FC6C3B89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0B6D-67AB-0149-9686-463FADC0D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482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5A1D3E-3D2C-9644-8553-82B64F623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86003B-1088-0D44-AF69-BB5FCAA2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9AA7EC-FF11-3F45-B0FF-57D75E534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53B-7EFB-BB43-86B7-49DBE97F9C5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7B1316-240E-E542-A020-40F06A566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A1C476-AA1D-2F46-A4EA-2B628A2A7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0B6D-67AB-0149-9686-463FADC0D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57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B44640-FAC6-1F4E-82CE-32770509C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B86BFC5-1ABD-D748-BCD7-837774E4F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E1955B-ED8A-C146-B938-B107AF453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53B-7EFB-BB43-86B7-49DBE97F9C5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341938-A33E-5A42-A7E7-648BEF4CD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6A27CA-4BD1-3549-9650-4989624F5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0B6D-67AB-0149-9686-463FADC0D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94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A656F-1AFB-814F-92E0-0A5AEA58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192AAB-AC79-B74B-9FCC-80B57570D7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14CD987-67DD-B442-8C28-5D07F0A61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21E49F-563B-0D4C-AF6A-640884943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53B-7EFB-BB43-86B7-49DBE97F9C5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2254F7-AD5C-BE40-9B39-E1197467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044D67-0FDA-CB47-AB6A-D8B6ED44D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0B6D-67AB-0149-9686-463FADC0D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913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AAEA24-FF26-0F40-9511-12979203C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5F08D77-5E41-7E44-B4B9-EE7608B83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0DEF4A0-E434-6741-9C08-818299B7B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7D7D629-F8EF-2A4E-9F4F-BAB721319F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F57DF0B-F167-3142-B1B3-8C97ECD10A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1B7CC44-BE03-1145-96D8-B8F81D05B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53B-7EFB-BB43-86B7-49DBE97F9C5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3C106F6-E76C-9F43-A798-D38F7474A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29FF780-7EB4-C743-9036-EB797895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0B6D-67AB-0149-9686-463FADC0D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82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C1105-A64A-DD4A-90DD-62928FF96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11BA72B-34AE-B14F-BC76-1FDC7D38B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53B-7EFB-BB43-86B7-49DBE97F9C5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D4D40E-5307-3B40-91C3-0CBC78B73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37D0D98-F31C-5F44-BD6E-57BBF5B90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0B6D-67AB-0149-9686-463FADC0D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92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779A86C-CD0B-4A45-8E67-FFA52CE8A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53B-7EFB-BB43-86B7-49DBE97F9C5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903F094-D9F8-9748-AC27-14B0CE10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CEE2C8-9638-9149-8CE3-EAA0E51C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0B6D-67AB-0149-9686-463FADC0D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85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095602-7309-754E-95B0-F45B5B49E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520623-06A6-8848-8EC0-A12F534B7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BBAE474-F723-9140-A38A-C40A8DF9E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16F6D5-E243-6D4B-8909-3E4EC7567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53B-7EFB-BB43-86B7-49DBE97F9C5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FDA96F-E648-2C4F-9654-E87DC39F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BAC7A4-04C8-A640-A251-2F3B9B76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0B6D-67AB-0149-9686-463FADC0D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159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44C13-302F-1F4D-86AF-2A0FA1821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2FFB2CB-45FC-C14B-897C-2430950F2E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D63E92-5A8E-0641-B0D9-3A8056B89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AB81E1-A7A7-DF4E-B3D6-40BF2C4EE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53B-7EFB-BB43-86B7-49DBE97F9C5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053AB7-BD92-3A4A-876F-1391EE0FE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D8A11E-8740-8D41-AF1E-6819834E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0B6D-67AB-0149-9686-463FADC0D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392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7C5A366-964D-944E-87CD-BC89600CD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A5A4592-4DC4-3A40-9336-1FB494E75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3117E0-682D-A642-AF58-79DBF5E18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9253B-7EFB-BB43-86B7-49DBE97F9C5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6433A4-2553-044C-82BB-39C116A9B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952AB5-465B-A14F-8522-12B5313BF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90B6D-67AB-0149-9686-463FADC0D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32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8629" y="2783523"/>
            <a:ext cx="10798627" cy="2387600"/>
          </a:xfrm>
        </p:spPr>
        <p:txBody>
          <a:bodyPr>
            <a:noAutofit/>
          </a:bodyPr>
          <a:lstStyle/>
          <a:p>
            <a:r>
              <a:rPr lang="cs-CZ" sz="5400" b="1" dirty="0">
                <a:solidFill>
                  <a:srgbClr val="FF0000"/>
                </a:solidFill>
              </a:rPr>
              <a:t>Interpersonální vztahy </a:t>
            </a:r>
            <a:br>
              <a:rPr lang="cs-CZ" sz="5400" b="1" dirty="0">
                <a:solidFill>
                  <a:srgbClr val="FF0000"/>
                </a:solidFill>
              </a:rPr>
            </a:br>
            <a:r>
              <a:rPr lang="cs-CZ" sz="5400" b="1" dirty="0">
                <a:solidFill>
                  <a:srgbClr val="FF0000"/>
                </a:solidFill>
              </a:rPr>
              <a:t>v sociálně-psychologické perspektivě</a:t>
            </a:r>
            <a:br>
              <a:rPr lang="cs-CZ" sz="4800" b="1" dirty="0">
                <a:solidFill>
                  <a:srgbClr val="FF0000"/>
                </a:solidFill>
              </a:rPr>
            </a:br>
            <a:br>
              <a:rPr lang="cs-CZ" sz="4800" b="1" dirty="0">
                <a:solidFill>
                  <a:srgbClr val="FF0000"/>
                </a:solidFill>
              </a:rPr>
            </a:br>
            <a:r>
              <a:rPr lang="cs-CZ" sz="4800" b="1" dirty="0"/>
              <a:t>Přátelské a romantické vztahy </a:t>
            </a:r>
          </a:p>
        </p:txBody>
      </p:sp>
    </p:spTree>
    <p:extLst>
      <p:ext uri="{BB962C8B-B14F-4D97-AF65-F5344CB8AC3E}">
        <p14:creationId xmlns:p14="http://schemas.microsoft.com/office/powerpoint/2010/main" val="2541710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Vývoj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dirty="0"/>
              <a:t> Expozice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dirty="0"/>
              <a:t> Náklonnost založená na podobnosti 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dirty="0"/>
              <a:t> Aktivity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dirty="0"/>
              <a:t> Sdílení 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dirty="0"/>
              <a:t> Závazek 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dirty="0"/>
              <a:t> Posilování intimity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dirty="0"/>
              <a:t> Pokles zájmu o společné aktivity 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dirty="0"/>
              <a:t> Odstup, pokles intimity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dirty="0"/>
              <a:t> Rozpad vztahu </a:t>
            </a:r>
            <a:br>
              <a:rPr lang="cs-CZ" dirty="0"/>
            </a:br>
            <a:r>
              <a:rPr lang="cs-CZ" dirty="0"/>
              <a:t> NEBO Nastartování nové etapy vztahu s obdobnou strukturou  </a:t>
            </a: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96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C59A2-8917-4EE0-910C-2AB385432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Typy vztahů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1F3F1D-7901-40A9-B125-220364C6D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/>
              <a:t>Clark and Mills </a:t>
            </a:r>
            <a:endParaRPr lang="cs-CZ" b="1" dirty="0"/>
          </a:p>
          <a:p>
            <a:pPr marL="0" lvl="0" indent="0">
              <a:buNone/>
            </a:pPr>
            <a:endParaRPr lang="cs-CZ" b="1" dirty="0"/>
          </a:p>
          <a:p>
            <a:pPr lvl="0"/>
            <a:r>
              <a:rPr lang="en-US" sz="3200" b="1" i="1" dirty="0"/>
              <a:t>communal</a:t>
            </a:r>
            <a:r>
              <a:rPr lang="en-US" sz="3200" b="1" dirty="0"/>
              <a:t> </a:t>
            </a:r>
            <a:r>
              <a:rPr lang="en-US" sz="3200" b="1" i="1" dirty="0"/>
              <a:t>relationships</a:t>
            </a:r>
            <a:r>
              <a:rPr lang="en-US" sz="3200" b="1" dirty="0"/>
              <a:t> </a:t>
            </a:r>
            <a:endParaRPr lang="cs-CZ" sz="3200" b="1" dirty="0"/>
          </a:p>
          <a:p>
            <a:pPr lvl="1"/>
            <a:r>
              <a:rPr lang="cs-CZ" sz="2000" dirty="0"/>
              <a:t>delší</a:t>
            </a:r>
          </a:p>
          <a:p>
            <a:pPr lvl="1"/>
            <a:r>
              <a:rPr lang="cs-CZ" sz="2000" dirty="0"/>
              <a:t>ustálené role, spravedlnost</a:t>
            </a:r>
          </a:p>
          <a:p>
            <a:pPr lvl="0"/>
            <a:r>
              <a:rPr lang="en-US" sz="3200" b="1" i="1" dirty="0"/>
              <a:t>exchange</a:t>
            </a:r>
            <a:r>
              <a:rPr lang="en-US" sz="3200" b="1" dirty="0"/>
              <a:t> </a:t>
            </a:r>
            <a:r>
              <a:rPr lang="en-US" sz="3200" b="1" i="1" dirty="0"/>
              <a:t>relationships</a:t>
            </a:r>
            <a:r>
              <a:rPr lang="en-US" sz="3200" b="1" dirty="0"/>
              <a:t> </a:t>
            </a:r>
            <a:endParaRPr lang="cs-CZ" sz="3200" b="1" dirty="0"/>
          </a:p>
          <a:p>
            <a:pPr lvl="1"/>
            <a:r>
              <a:rPr lang="cs-CZ" sz="2000" dirty="0"/>
              <a:t>kratší</a:t>
            </a:r>
          </a:p>
          <a:p>
            <a:pPr lvl="1"/>
            <a:r>
              <a:rPr lang="cs-CZ" sz="2000" dirty="0"/>
              <a:t>rovnost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346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35436921-0AC3-DA46-A87F-B477AEFB5412}"/>
              </a:ext>
            </a:extLst>
          </p:cNvPr>
          <p:cNvSpPr txBox="1"/>
          <p:nvPr/>
        </p:nvSpPr>
        <p:spPr>
          <a:xfrm>
            <a:off x="-178594" y="0"/>
            <a:ext cx="12370594" cy="685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591B4D3-6025-BE48-86FB-E134F15C4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" y="161130"/>
            <a:ext cx="11035903" cy="1325563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Intimita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864" y="2687890"/>
            <a:ext cx="10832919" cy="4170110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8C114C-C602-5A46-B9E6-3AFE0CD7E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" y="1294209"/>
            <a:ext cx="11645832" cy="1508522"/>
          </a:xfrm>
        </p:spPr>
        <p:txBody>
          <a:bodyPr anchor="t"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cs-CZ" sz="3100" dirty="0"/>
              <a:t>sdílení osobních informací a pocitů + vzájemná péče + vzájemná úcta</a:t>
            </a:r>
          </a:p>
          <a:p>
            <a:pPr>
              <a:buFontTx/>
              <a:buChar char="-"/>
            </a:pPr>
            <a:r>
              <a:rPr lang="cs-CZ" sz="3100" dirty="0"/>
              <a:t>podléhá reciprocitě</a:t>
            </a:r>
          </a:p>
          <a:p>
            <a:pPr>
              <a:buFontTx/>
              <a:buChar char="-"/>
            </a:pPr>
            <a:r>
              <a:rPr lang="cs-CZ" sz="3100" dirty="0"/>
              <a:t>vývoj vztahu: příliš brzká intimní sdílení mívá za následek odmítnutí (Knapp)</a:t>
            </a:r>
          </a:p>
          <a:p>
            <a:pPr lvl="2"/>
            <a:endParaRPr lang="cs-CZ" sz="3200" dirty="0"/>
          </a:p>
          <a:p>
            <a:pPr lvl="2"/>
            <a:endParaRPr lang="cs-CZ" sz="3200" dirty="0"/>
          </a:p>
          <a:p>
            <a:pPr lvl="2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91718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D994D-FA22-421F-A4BF-AE5F6CC01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768" y="0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Romantické vztahy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0E8F94-508F-4D3D-B21D-47690A627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768" y="1103086"/>
            <a:ext cx="10289433" cy="55362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err="1"/>
              <a:t>Sternberg</a:t>
            </a:r>
            <a:r>
              <a:rPr lang="cs-CZ" b="1" dirty="0"/>
              <a:t>: </a:t>
            </a:r>
            <a:r>
              <a:rPr lang="cs-CZ" b="1" dirty="0" err="1"/>
              <a:t>Triangular</a:t>
            </a:r>
            <a:r>
              <a:rPr lang="cs-CZ" b="1" dirty="0"/>
              <a:t> </a:t>
            </a:r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Love </a:t>
            </a:r>
            <a:r>
              <a:rPr lang="cs-CZ" dirty="0"/>
              <a:t>(1986)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romantická/erotická láska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tři pilíře:  intimita, vášeň a oddanost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vášnivá láska = stav intenzivního fyziologického </a:t>
            </a:r>
            <a:r>
              <a:rPr lang="cs-CZ" dirty="0" err="1"/>
              <a:t>arousalu</a:t>
            </a:r>
            <a:r>
              <a:rPr lang="cs-CZ" dirty="0"/>
              <a:t> spojeného s intenzivním bažením po spojení s druhou osobou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proměnlivost v čase: intimita a vášeň je nejsilnější na počátku vztahu, oddanost se upevňuje v dlouhodobém vztahu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metafory různých typů lásky: dům, zahrada, horor…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Walster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Hypotéza rovnocenných párů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Výběr přibližně stejně atraktivních partnerů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/>
              <a:t>Favoritizování</a:t>
            </a:r>
            <a:r>
              <a:rPr lang="cs-CZ" dirty="0"/>
              <a:t> vlastní skupiny, akceptace nerovností, udržení dosavadní úrovně života, vyhnutí se střetu, obava z opuštění a ze snížení sebeúcty</a:t>
            </a:r>
          </a:p>
        </p:txBody>
      </p:sp>
    </p:spTree>
    <p:extLst>
      <p:ext uri="{BB962C8B-B14F-4D97-AF65-F5344CB8AC3E}">
        <p14:creationId xmlns:p14="http://schemas.microsoft.com/office/powerpoint/2010/main" val="165729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AE4C35-EFA2-4E4F-B78B-34DBE0FDD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321582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Ideál romantické lásky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210D3E-E689-46EE-B7D0-2F49D5281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1825625"/>
            <a:ext cx="11451771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Pravá láska se může přihodit bez předchozí interakce („láska na první pohled“)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Pro každého z nás existuje pouze jediná osoba, jež inspiruje pravou lásku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Pravá láska překoná veškeré překážky či obtíže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Náš milovaný je (téměř) dokonalý.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Měli bychom následovat své pocity – na základě nich si vybírat partnera, nikoli na jiných, více racionálních základech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8598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DD2E1-C054-40E8-A520-9936BD75B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44475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Ne/spokojenost v romantických vztazích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523959-A92E-4F76-B2FE-875976B1A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783592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cs-CZ" b="1" dirty="0"/>
              <a:t>Spokojené vztahy </a:t>
            </a:r>
            <a:r>
              <a:rPr lang="cs-CZ" dirty="0"/>
              <a:t>se vyznačují vysokým </a:t>
            </a:r>
            <a:r>
              <a:rPr lang="cs-CZ" dirty="0" err="1"/>
              <a:t>commitmentem</a:t>
            </a:r>
            <a:r>
              <a:rPr lang="cs-CZ" dirty="0"/>
              <a:t> = odměny ve vztahu + alternativ ke vztahu + dosavadní investice do vztahu (</a:t>
            </a:r>
            <a:r>
              <a:rPr lang="cs-CZ" dirty="0" err="1"/>
              <a:t>The</a:t>
            </a:r>
            <a:r>
              <a:rPr lang="en-US" dirty="0"/>
              <a:t> investment model of relationships</a:t>
            </a:r>
            <a:r>
              <a:rPr lang="cs-CZ" dirty="0"/>
              <a:t>)</a:t>
            </a:r>
          </a:p>
          <a:p>
            <a:pPr marL="0" indent="0">
              <a:buClr>
                <a:srgbClr val="FF0000"/>
              </a:buClr>
              <a:buNone/>
            </a:pPr>
            <a:endParaRPr lang="cs-CZ" dirty="0"/>
          </a:p>
          <a:p>
            <a:pPr>
              <a:buClr>
                <a:srgbClr val="FF0000"/>
              </a:buClr>
            </a:pPr>
            <a:r>
              <a:rPr lang="cs-CZ" dirty="0"/>
              <a:t>Možné </a:t>
            </a:r>
            <a:r>
              <a:rPr lang="cs-CZ" b="1" dirty="0"/>
              <a:t>reakce</a:t>
            </a:r>
            <a:r>
              <a:rPr lang="cs-CZ" dirty="0"/>
              <a:t> při nespokojenosti se vztahem: </a:t>
            </a:r>
          </a:p>
          <a:p>
            <a:pPr lvl="1">
              <a:buClr>
                <a:srgbClr val="FF0000"/>
              </a:buClr>
            </a:pPr>
            <a:r>
              <a:rPr lang="cs-CZ" sz="2800" dirty="0"/>
              <a:t>Exit – konec vztahu</a:t>
            </a:r>
          </a:p>
          <a:p>
            <a:pPr lvl="1">
              <a:buClr>
                <a:srgbClr val="FF0000"/>
              </a:buClr>
            </a:pPr>
            <a:r>
              <a:rPr lang="cs-CZ" sz="2800" dirty="0" err="1"/>
              <a:t>Voice</a:t>
            </a:r>
            <a:r>
              <a:rPr lang="cs-CZ" sz="2800" dirty="0"/>
              <a:t> – debata s partnerem</a:t>
            </a:r>
          </a:p>
          <a:p>
            <a:pPr lvl="1">
              <a:buClr>
                <a:srgbClr val="FF0000"/>
              </a:buClr>
            </a:pPr>
            <a:r>
              <a:rPr lang="cs-CZ" sz="2800" dirty="0" err="1"/>
              <a:t>Loyalty</a:t>
            </a:r>
            <a:r>
              <a:rPr lang="cs-CZ" sz="2800" dirty="0"/>
              <a:t> – pokračovat se snahou</a:t>
            </a:r>
          </a:p>
          <a:p>
            <a:pPr lvl="1">
              <a:buClr>
                <a:srgbClr val="FF0000"/>
              </a:buClr>
            </a:pPr>
            <a:r>
              <a:rPr lang="cs-CZ" sz="2800" dirty="0" err="1"/>
              <a:t>Neglect</a:t>
            </a:r>
            <a:r>
              <a:rPr lang="cs-CZ" sz="2800" dirty="0"/>
              <a:t> – zůstat ve vztahu, ale příliš se nezapojovat</a:t>
            </a:r>
          </a:p>
          <a:p>
            <a:pPr lvl="1">
              <a:buClr>
                <a:srgbClr val="FF0000"/>
              </a:buClr>
            </a:pPr>
            <a:endParaRPr lang="cs-CZ" sz="2800" b="1" dirty="0"/>
          </a:p>
          <a:p>
            <a:pPr>
              <a:buClr>
                <a:srgbClr val="FF0000"/>
              </a:buClr>
            </a:pPr>
            <a:r>
              <a:rPr lang="cs-CZ" dirty="0"/>
              <a:t>Ovlivňující faktory: materiální, symbolické a afektivní</a:t>
            </a:r>
          </a:p>
        </p:txBody>
      </p:sp>
    </p:spTree>
    <p:extLst>
      <p:ext uri="{BB962C8B-B14F-4D97-AF65-F5344CB8AC3E}">
        <p14:creationId xmlns:p14="http://schemas.microsoft.com/office/powerpoint/2010/main" val="419812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FBD358-37B8-447D-B236-202BA093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Osamělost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4FBDA4-53BC-4949-8BCD-050BC9F12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625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cs-CZ" alt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altLang="cs-CZ" dirty="0">
                <a:ea typeface="Tahoma" panose="020B0604030504040204" pitchFamily="34" charset="0"/>
                <a:cs typeface="Tahoma" panose="020B0604030504040204" pitchFamily="34" charset="0"/>
              </a:rPr>
              <a:t>Nedostatek kvantity či kvality vztahů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cs-CZ" alt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altLang="cs-CZ" dirty="0">
                <a:ea typeface="Tahoma" panose="020B0604030504040204" pitchFamily="34" charset="0"/>
                <a:cs typeface="Tahoma" panose="020B0604030504040204" pitchFamily="34" charset="0"/>
              </a:rPr>
              <a:t>Složky pocitů a prožitků: 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altLang="cs-CZ" dirty="0">
                <a:ea typeface="Tahoma" panose="020B0604030504040204" pitchFamily="34" charset="0"/>
                <a:cs typeface="Tahoma" panose="020B0604030504040204" pitchFamily="34" charset="0"/>
              </a:rPr>
              <a:t>Zoufalství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altLang="cs-CZ" dirty="0">
                <a:ea typeface="Tahoma" panose="020B0604030504040204" pitchFamily="34" charset="0"/>
                <a:cs typeface="Tahoma" panose="020B0604030504040204" pitchFamily="34" charset="0"/>
              </a:rPr>
              <a:t>Smutek až deprese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altLang="cs-CZ" dirty="0">
                <a:ea typeface="Tahoma" panose="020B0604030504040204" pitchFamily="34" charset="0"/>
                <a:cs typeface="Tahoma" panose="020B0604030504040204" pitchFamily="34" charset="0"/>
              </a:rPr>
              <a:t>Netrpělivá nuda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altLang="cs-CZ" dirty="0">
                <a:ea typeface="Tahoma" panose="020B0604030504040204" pitchFamily="34" charset="0"/>
                <a:cs typeface="Tahoma" panose="020B0604030504040204" pitchFamily="34" charset="0"/>
              </a:rPr>
              <a:t>Sebepodceňování 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cs-CZ" alt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-457200">
              <a:lnSpc>
                <a:spcPct val="80000"/>
              </a:lnSpc>
              <a:spcBef>
                <a:spcPts val="10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altLang="cs-CZ" sz="2800" dirty="0">
                <a:ea typeface="Tahoma" panose="020B0604030504040204" pitchFamily="34" charset="0"/>
                <a:cs typeface="Tahoma" panose="020B0604030504040204" pitchFamily="34" charset="0"/>
              </a:rPr>
              <a:t>Emoční osamělost (absence romantického vztahu)</a:t>
            </a:r>
          </a:p>
          <a:p>
            <a:pPr marL="457200" lvl="1" indent="-457200">
              <a:lnSpc>
                <a:spcPct val="80000"/>
              </a:lnSpc>
              <a:spcBef>
                <a:spcPts val="10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altLang="cs-CZ" sz="2800" dirty="0">
                <a:ea typeface="Tahoma" panose="020B0604030504040204" pitchFamily="34" charset="0"/>
                <a:cs typeface="Tahoma" panose="020B0604030504040204" pitchFamily="34" charset="0"/>
              </a:rPr>
              <a:t>Sociální osamělost (absence přátelských vztahů)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530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27AD1-42DC-4373-AB2E-CD634CE69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4" y="137203"/>
            <a:ext cx="11019066" cy="94342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Úkol 1 </a:t>
            </a:r>
            <a:r>
              <a:rPr lang="cs-CZ" sz="3100" dirty="0">
                <a:solidFill>
                  <a:srgbClr val="FF0000"/>
                </a:solidFill>
              </a:rPr>
              <a:t>Srovnejte informace uvedené v rámečcích a pokuste se zamyslet nad vzájemným vztahy. Základní otázka – Jak souvisí </a:t>
            </a:r>
            <a:r>
              <a:rPr lang="cs-CZ" sz="3100" dirty="0" err="1">
                <a:solidFill>
                  <a:srgbClr val="FF0000"/>
                </a:solidFill>
              </a:rPr>
              <a:t>attachment</a:t>
            </a:r>
            <a:r>
              <a:rPr lang="cs-CZ" sz="3100" dirty="0">
                <a:solidFill>
                  <a:srgbClr val="FF0000"/>
                </a:solidFill>
              </a:rPr>
              <a:t> se spokojenými romantickými vztahy v dospělosti?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02D9AF-B4A9-4043-B8B9-CF18D7A31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584" y="3200401"/>
            <a:ext cx="9588502" cy="365759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cs-CZ" sz="3400" dirty="0"/>
              <a:t>Výsledky metaanalýz romantických vztahů</a:t>
            </a:r>
            <a:endParaRPr lang="cs-CZ" sz="3400" b="1" dirty="0"/>
          </a:p>
          <a:p>
            <a:pPr lvl="0"/>
            <a:r>
              <a:rPr lang="cs-CZ" sz="3400" b="1" dirty="0"/>
              <a:t>Nespokojené vztahy (rozpady vztahů):</a:t>
            </a:r>
          </a:p>
          <a:p>
            <a:pPr lvl="1"/>
            <a:r>
              <a:rPr lang="cs-CZ" sz="3400" dirty="0"/>
              <a:t>M</a:t>
            </a:r>
            <a:r>
              <a:rPr lang="en-US" sz="3400" dirty="0" err="1"/>
              <a:t>arrying</a:t>
            </a:r>
            <a:r>
              <a:rPr lang="en-US" sz="3400" dirty="0"/>
              <a:t> young</a:t>
            </a:r>
            <a:endParaRPr lang="cs-CZ" sz="3400" dirty="0"/>
          </a:p>
          <a:p>
            <a:pPr lvl="1"/>
            <a:r>
              <a:rPr lang="en-US" sz="3400" dirty="0"/>
              <a:t>Criticism</a:t>
            </a:r>
            <a:endParaRPr lang="cs-CZ" sz="3400" dirty="0"/>
          </a:p>
          <a:p>
            <a:pPr lvl="1"/>
            <a:r>
              <a:rPr lang="en-US" sz="3400" dirty="0"/>
              <a:t>Defensiveness</a:t>
            </a:r>
            <a:endParaRPr lang="cs-CZ" sz="3400" dirty="0"/>
          </a:p>
          <a:p>
            <a:pPr lvl="1"/>
            <a:r>
              <a:rPr lang="en-US" sz="3400" dirty="0"/>
              <a:t>Stonewalling</a:t>
            </a:r>
            <a:endParaRPr lang="cs-CZ" sz="3400" dirty="0"/>
          </a:p>
          <a:p>
            <a:pPr lvl="1"/>
            <a:r>
              <a:rPr lang="en-US" sz="3400" dirty="0"/>
              <a:t>Contempt</a:t>
            </a:r>
            <a:endParaRPr lang="cs-CZ" sz="3400" dirty="0"/>
          </a:p>
          <a:p>
            <a:pPr lvl="1"/>
            <a:r>
              <a:rPr lang="cs-CZ" sz="3400" dirty="0"/>
              <a:t>B</a:t>
            </a:r>
            <a:r>
              <a:rPr lang="en-US" sz="3400" dirty="0"/>
              <a:t>lame</a:t>
            </a:r>
            <a:endParaRPr lang="cs-CZ" sz="3400" dirty="0"/>
          </a:p>
          <a:p>
            <a:pPr lvl="0"/>
            <a:r>
              <a:rPr lang="cs-CZ" sz="3400" b="1" dirty="0"/>
              <a:t>Spokojené vztahy: </a:t>
            </a:r>
          </a:p>
          <a:p>
            <a:pPr lvl="1"/>
            <a:r>
              <a:rPr lang="en-US" sz="3400" dirty="0"/>
              <a:t>capitalize on the good events in their lives</a:t>
            </a:r>
            <a:endParaRPr lang="cs-CZ" sz="3400" dirty="0"/>
          </a:p>
          <a:p>
            <a:pPr lvl="1"/>
            <a:r>
              <a:rPr lang="en-US" sz="3400" dirty="0"/>
              <a:t>they have fun</a:t>
            </a:r>
            <a:endParaRPr lang="cs-CZ" sz="3400" dirty="0"/>
          </a:p>
          <a:p>
            <a:pPr lvl="1"/>
            <a:r>
              <a:rPr lang="en-US" sz="3400" dirty="0"/>
              <a:t>they have more positive illusions about their partners</a:t>
            </a:r>
            <a:endParaRPr lang="cs-CZ" sz="3400" dirty="0"/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9C0557E-47D2-40C5-A54C-3C90B48C71BA}"/>
              </a:ext>
            </a:extLst>
          </p:cNvPr>
          <p:cNvSpPr/>
          <p:nvPr/>
        </p:nvSpPr>
        <p:spPr>
          <a:xfrm>
            <a:off x="658584" y="1217835"/>
            <a:ext cx="9588502" cy="1708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100" b="1" dirty="0"/>
              <a:t>John </a:t>
            </a:r>
            <a:r>
              <a:rPr lang="en-US" sz="2100" b="1" dirty="0"/>
              <a:t>Bowlby</a:t>
            </a:r>
            <a:r>
              <a:rPr lang="cs-CZ" sz="2100" b="1" dirty="0"/>
              <a:t>:  Teorie</a:t>
            </a:r>
            <a:r>
              <a:rPr lang="en-US" sz="2100" b="1" dirty="0"/>
              <a:t> attachment</a:t>
            </a:r>
            <a:r>
              <a:rPr lang="cs-CZ" sz="2100" b="1" dirty="0"/>
              <a:t>u</a:t>
            </a:r>
          </a:p>
          <a:p>
            <a:pPr lvl="1"/>
            <a:r>
              <a:rPr lang="cs-CZ" sz="2100" dirty="0"/>
              <a:t>Typ </a:t>
            </a:r>
            <a:r>
              <a:rPr lang="cs-CZ" sz="2100" dirty="0" err="1"/>
              <a:t>attachmentu</a:t>
            </a:r>
            <a:r>
              <a:rPr lang="cs-CZ" sz="2100" dirty="0"/>
              <a:t> determinuje navazování vztahů v dospělosti</a:t>
            </a:r>
          </a:p>
          <a:p>
            <a:pPr lvl="1"/>
            <a:r>
              <a:rPr lang="cs-CZ" sz="2100" dirty="0"/>
              <a:t>Dvě dimenze vztahů: </a:t>
            </a:r>
          </a:p>
          <a:p>
            <a:pPr lvl="2"/>
            <a:r>
              <a:rPr lang="cs-CZ" sz="2100" dirty="0"/>
              <a:t>Úzkost – obava z odmítnutí</a:t>
            </a:r>
          </a:p>
          <a:p>
            <a:pPr lvl="2"/>
            <a:r>
              <a:rPr lang="cs-CZ" sz="2100" dirty="0"/>
              <a:t>Vyhýbání se – obava z intimity</a:t>
            </a:r>
            <a:r>
              <a:rPr lang="en-US" sz="2100" dirty="0"/>
              <a:t> 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107241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27AD1-42DC-4373-AB2E-CD634CE69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84" y="2485571"/>
            <a:ext cx="11019066" cy="260077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Úkol 2 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3100" dirty="0">
                <a:solidFill>
                  <a:srgbClr val="FF0000"/>
                </a:solidFill>
              </a:rPr>
              <a:t>na semináři se budeme věnovat genderovým rozdílům v pojetí přátelských a romantických vztahů (tj. doplníme uvedené obecné poznatky o specifické výsledky za ženy a muže)</a:t>
            </a:r>
            <a:br>
              <a:rPr lang="cs-CZ" sz="3100" dirty="0">
                <a:solidFill>
                  <a:srgbClr val="FF0000"/>
                </a:solidFill>
              </a:rPr>
            </a:br>
            <a:r>
              <a:rPr lang="cs-CZ" sz="3100" dirty="0">
                <a:solidFill>
                  <a:srgbClr val="FF0000"/>
                </a:solidFill>
              </a:rPr>
              <a:t>úkol pro vás: 	</a:t>
            </a:r>
            <a:br>
              <a:rPr lang="cs-CZ" sz="3100" dirty="0">
                <a:solidFill>
                  <a:srgbClr val="FF0000"/>
                </a:solidFill>
              </a:rPr>
            </a:br>
            <a:br>
              <a:rPr lang="cs-CZ" sz="3100" dirty="0">
                <a:solidFill>
                  <a:srgbClr val="FF0000"/>
                </a:solidFill>
              </a:rPr>
            </a:br>
            <a:r>
              <a:rPr lang="cs-CZ" sz="3100" dirty="0">
                <a:solidFill>
                  <a:srgbClr val="FF0000"/>
                </a:solidFill>
              </a:rPr>
              <a:t>1) přemýšlejte, zda a případně kde byste očekávali rozdíl (které uvedené informace budou mít odlišnou strukturu pro ženy a pro muže?) a proč by tomu tak mohlo být? </a:t>
            </a:r>
            <a:br>
              <a:rPr lang="cs-CZ" sz="3100" dirty="0">
                <a:solidFill>
                  <a:srgbClr val="FF0000"/>
                </a:solidFill>
              </a:rPr>
            </a:br>
            <a:br>
              <a:rPr lang="cs-CZ" sz="3100" dirty="0">
                <a:solidFill>
                  <a:srgbClr val="FF0000"/>
                </a:solidFill>
              </a:rPr>
            </a:br>
            <a:r>
              <a:rPr lang="cs-CZ" sz="3100" dirty="0">
                <a:solidFill>
                  <a:srgbClr val="FF0000"/>
                </a:solidFill>
              </a:rPr>
              <a:t>2) pokuste se zjistit, jaká očekávání vůči ideálnímu přátelskému a romantickému vztahu mají lidé ve vašem okolí (veďte stručný rozhovor alespoň se 2 osobami)</a:t>
            </a:r>
            <a:br>
              <a:rPr lang="cs-CZ" sz="3100" dirty="0">
                <a:solidFill>
                  <a:srgbClr val="FF0000"/>
                </a:solidFill>
              </a:rPr>
            </a:br>
            <a:endParaRPr lang="cs-CZ" sz="3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56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Afiliace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buClr>
                <a:srgbClr val="FF0000"/>
              </a:buClr>
              <a:buNone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tendence vyhledávat společnost druhých bez ohledu na pocity vůči nim </a:t>
            </a:r>
          </a:p>
          <a:p>
            <a:pPr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lidská potřeba  </a:t>
            </a:r>
          </a:p>
          <a:p>
            <a:pPr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homeostatický model </a:t>
            </a:r>
          </a:p>
          <a:p>
            <a:pPr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individuální variabilita </a:t>
            </a:r>
          </a:p>
          <a:p>
            <a:pPr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sociabilita jako osobnostní rys</a:t>
            </a:r>
          </a:p>
        </p:txBody>
      </p:sp>
    </p:spTree>
    <p:extLst>
      <p:ext uri="{BB962C8B-B14F-4D97-AF65-F5344CB8AC3E}">
        <p14:creationId xmlns:p14="http://schemas.microsoft.com/office/powerpoint/2010/main" val="30374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Nárůst afiliace ve stresu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53243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altLang="cs-CZ" sz="380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sociální srovnávání</a:t>
            </a:r>
          </a:p>
          <a:p>
            <a:pPr>
              <a:lnSpc>
                <a:spcPct val="80000"/>
              </a:lnSpc>
            </a:pPr>
            <a:r>
              <a:rPr lang="cs-CZ" altLang="cs-CZ" sz="3000" dirty="0">
                <a:ea typeface="Tahoma" panose="020B0604030504040204" pitchFamily="34" charset="0"/>
                <a:cs typeface="Tahoma" panose="020B0604030504040204" pitchFamily="34" charset="0"/>
              </a:rPr>
              <a:t>potřeba porovnávat své pocity s druhými</a:t>
            </a:r>
          </a:p>
          <a:p>
            <a:pPr>
              <a:lnSpc>
                <a:spcPct val="80000"/>
              </a:lnSpc>
            </a:pPr>
            <a:r>
              <a:rPr lang="cs-CZ" altLang="cs-CZ" sz="3000" dirty="0">
                <a:ea typeface="Tahoma" panose="020B0604030504040204" pitchFamily="34" charset="0"/>
                <a:cs typeface="Tahoma" panose="020B0604030504040204" pitchFamily="34" charset="0"/>
              </a:rPr>
              <a:t>vhodnost reakcí</a:t>
            </a:r>
          </a:p>
          <a:p>
            <a:pPr>
              <a:lnSpc>
                <a:spcPct val="80000"/>
              </a:lnSpc>
            </a:pPr>
            <a:r>
              <a:rPr lang="cs-CZ" altLang="cs-CZ" sz="3000" dirty="0" err="1">
                <a:ea typeface="Tahoma" panose="020B0604030504040204" pitchFamily="34" charset="0"/>
                <a:cs typeface="Tahoma" panose="020B0604030504040204" pitchFamily="34" charset="0"/>
              </a:rPr>
              <a:t>Festinger</a:t>
            </a:r>
            <a:r>
              <a:rPr lang="cs-CZ" altLang="cs-CZ" sz="3000" dirty="0">
                <a:ea typeface="Tahoma" panose="020B0604030504040204" pitchFamily="34" charset="0"/>
                <a:cs typeface="Tahoma" panose="020B0604030504040204" pitchFamily="34" charset="0"/>
              </a:rPr>
              <a:t>, 50´s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sz="3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cs-CZ" altLang="cs-CZ" sz="380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redukce úzkosti</a:t>
            </a:r>
          </a:p>
          <a:p>
            <a:pPr>
              <a:lnSpc>
                <a:spcPct val="80000"/>
              </a:lnSpc>
            </a:pPr>
            <a:r>
              <a:rPr lang="cs-CZ" altLang="cs-CZ" sz="3000" dirty="0">
                <a:ea typeface="Tahoma" panose="020B0604030504040204" pitchFamily="34" charset="0"/>
                <a:cs typeface="Tahoma" panose="020B0604030504040204" pitchFamily="34" charset="0"/>
              </a:rPr>
              <a:t>blízcí lidé poskytují emoční podporu a pomoc</a:t>
            </a:r>
          </a:p>
          <a:p>
            <a:pPr>
              <a:lnSpc>
                <a:spcPct val="80000"/>
              </a:lnSpc>
            </a:pPr>
            <a:r>
              <a:rPr lang="cs-CZ" altLang="cs-CZ" sz="3000" dirty="0" err="1">
                <a:ea typeface="Tahoma" panose="020B0604030504040204" pitchFamily="34" charset="0"/>
                <a:cs typeface="Tahoma" panose="020B0604030504040204" pitchFamily="34" charset="0"/>
              </a:rPr>
              <a:t>attachment</a:t>
            </a:r>
            <a:r>
              <a:rPr lang="cs-CZ" altLang="cs-CZ" sz="3000" dirty="0">
                <a:ea typeface="Tahoma" panose="020B0604030504040204" pitchFamily="34" charset="0"/>
                <a:cs typeface="Tahoma" panose="020B0604030504040204" pitchFamily="34" charset="0"/>
              </a:rPr>
              <a:t> (lidé s jistou vazbou vyhledávají kontakt blízkých)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altLang="cs-CZ" sz="3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cs-CZ" altLang="cs-CZ" sz="380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vyhledávání informací </a:t>
            </a:r>
          </a:p>
          <a:p>
            <a:pPr>
              <a:lnSpc>
                <a:spcPct val="80000"/>
              </a:lnSpc>
            </a:pPr>
            <a:r>
              <a:rPr lang="cs-CZ" altLang="cs-CZ" sz="3000" dirty="0">
                <a:ea typeface="Tahoma" panose="020B0604030504040204" pitchFamily="34" charset="0"/>
                <a:cs typeface="Tahoma" panose="020B0604030504040204" pitchFamily="34" charset="0"/>
              </a:rPr>
              <a:t>potřeba získat informace o povaze hrozby</a:t>
            </a:r>
          </a:p>
          <a:p>
            <a:pPr>
              <a:lnSpc>
                <a:spcPct val="80000"/>
              </a:lnSpc>
            </a:pPr>
            <a:r>
              <a:rPr lang="cs-CZ" altLang="cs-CZ" sz="3000" dirty="0">
                <a:ea typeface="Tahoma" panose="020B0604030504040204" pitchFamily="34" charset="0"/>
                <a:cs typeface="Tahoma" panose="020B0604030504040204" pitchFamily="34" charset="0"/>
              </a:rPr>
              <a:t>ale extrémní úzkost snižuje afiliaci (obrana před panikou)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altLang="cs-CZ" sz="36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74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28017"/>
            <a:ext cx="10515600" cy="642998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Panika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dirty="0">
                <a:ea typeface="Tahoma" panose="020B0604030504040204" pitchFamily="34" charset="0"/>
                <a:cs typeface="Tahoma" panose="020B0604030504040204" pitchFamily="34" charset="0"/>
              </a:rPr>
              <a:t>umocnění neadekvátních afektivních reakcí v důsledku sdílení obav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dirty="0">
                <a:ea typeface="Tahoma" panose="020B0604030504040204" pitchFamily="34" charset="0"/>
                <a:cs typeface="Tahoma" panose="020B0604030504040204" pitchFamily="34" charset="0"/>
              </a:rPr>
              <a:t>důsledek zrcadlení emočních projevů (emoční nákaza)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sz="2400" dirty="0">
              <a:solidFill>
                <a:srgbClr val="FF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Sociální opora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dirty="0">
                <a:ea typeface="Tahoma" panose="020B0604030504040204" pitchFamily="34" charset="0"/>
                <a:cs typeface="Tahoma" panose="020B0604030504040204" pitchFamily="34" charset="0"/>
              </a:rPr>
              <a:t>podpora a pomoc = emocionální, informační, praktická a odhad situace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400" dirty="0" err="1"/>
              <a:t>copingová</a:t>
            </a:r>
            <a:r>
              <a:rPr lang="cs-CZ" sz="2400" dirty="0"/>
              <a:t> strategie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400" dirty="0" err="1"/>
              <a:t>Caplan</a:t>
            </a:r>
            <a:r>
              <a:rPr lang="cs-CZ" sz="2400" dirty="0"/>
              <a:t> (1981): instrumentální a emocionální opora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dirty="0"/>
              <a:t>Instrumentální = poskytnutí informační či materiální pomoci pro řešení stresové situace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dirty="0"/>
              <a:t>emocionální = morální vzpruha, která umožní konstruktivně řešit stresovou situaci, nebo jen k ventilaci pocitů, která přináší momentální úlevu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Hypotéza nárazníkového sociálního kontaktu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dirty="0">
                <a:ea typeface="Tahoma" panose="020B0604030504040204" pitchFamily="34" charset="0"/>
                <a:cs typeface="Tahoma" panose="020B0604030504040204" pitchFamily="34" charset="0"/>
              </a:rPr>
              <a:t>díky přesvědčení, že druzí nám pomohou, prožíváme zátěžové situace mírněji</a:t>
            </a:r>
          </a:p>
        </p:txBody>
      </p:sp>
    </p:spTree>
    <p:extLst>
      <p:ext uri="{BB962C8B-B14F-4D97-AF65-F5344CB8AC3E}">
        <p14:creationId xmlns:p14="http://schemas.microsoft.com/office/powerpoint/2010/main" val="319206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E5467-C7E1-415A-B2D5-D6023B207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Co je vztah?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D07D39-7A77-46E9-8066-D3BA3E9FB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/>
              <a:t>= subjektivně smysluplné spojení mezi dvěma osobami</a:t>
            </a:r>
          </a:p>
          <a:p>
            <a:pPr marL="0" indent="0">
              <a:buNone/>
            </a:pPr>
            <a:r>
              <a:rPr lang="cs-CZ" sz="3200" dirty="0"/>
              <a:t>= prostředek či prostor pro naplňování potřeb a zvládání náročných životních situacích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>
                <a:solidFill>
                  <a:srgbClr val="FF0000"/>
                </a:solidFill>
              </a:rPr>
              <a:t>Znaky vztahů: </a:t>
            </a:r>
          </a:p>
          <a:p>
            <a:r>
              <a:rPr lang="cs-CZ" sz="3200" dirty="0"/>
              <a:t>délka </a:t>
            </a:r>
          </a:p>
          <a:p>
            <a:r>
              <a:rPr lang="cs-CZ" sz="3200" dirty="0"/>
              <a:t>společné aktivity</a:t>
            </a:r>
          </a:p>
          <a:p>
            <a:r>
              <a:rPr lang="cs-CZ" sz="3200" dirty="0"/>
              <a:t>„my“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02497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5B96D7-E74A-4145-91A4-DE14F7E9C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Proč vstupujeme do vztahů?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FF0000"/>
                </a:solidFill>
              </a:rPr>
              <a:t>Sociálně-psychologické teorie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2B821E-1125-4930-85D5-3E4CEA7B5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7361"/>
            <a:ext cx="10515600" cy="3939601"/>
          </a:xfrm>
        </p:spPr>
        <p:txBody>
          <a:bodyPr>
            <a:normAutofit/>
          </a:bodyPr>
          <a:lstStyle/>
          <a:p>
            <a:r>
              <a:rPr lang="cs-CZ" sz="4000" dirty="0"/>
              <a:t>afiliace </a:t>
            </a:r>
          </a:p>
          <a:p>
            <a:pPr marL="228600" lvl="1"/>
            <a:r>
              <a:rPr lang="en-US" sz="4000" dirty="0"/>
              <a:t>reward theory</a:t>
            </a:r>
            <a:r>
              <a:rPr lang="cs-CZ" sz="4000" dirty="0"/>
              <a:t> (teorie odměn)</a:t>
            </a:r>
          </a:p>
          <a:p>
            <a:pPr marL="228600" lvl="1"/>
            <a:r>
              <a:rPr lang="en-US" sz="4000" dirty="0"/>
              <a:t>social exchange theory</a:t>
            </a:r>
            <a:r>
              <a:rPr lang="cs-CZ" sz="4000" dirty="0"/>
              <a:t> (teorie výměny)</a:t>
            </a:r>
          </a:p>
          <a:p>
            <a:pPr marL="228600" lvl="1"/>
            <a:r>
              <a:rPr lang="en-US" sz="4000" dirty="0"/>
              <a:t>equity theory</a:t>
            </a:r>
            <a:r>
              <a:rPr lang="cs-CZ" sz="4000" dirty="0"/>
              <a:t> (teorie rovnosti)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8836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928" y="-214008"/>
            <a:ext cx="10515600" cy="132556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Podmínky pro vznik vztahu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6928" y="953311"/>
            <a:ext cx="11725072" cy="590468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 / fyzická blízkost</a:t>
            </a:r>
          </a:p>
          <a:p>
            <a:pPr marL="0" indent="0">
              <a:lnSpc>
                <a:spcPct val="107000"/>
              </a:lnSpc>
              <a:buClr>
                <a:srgbClr val="FF0000"/>
              </a:buClr>
              <a:buNone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efekt „vystavení se“ – obeznámenost zvyšuje podobnost (dojem) </a:t>
            </a:r>
          </a:p>
          <a:p>
            <a:pPr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Společné aktivity</a:t>
            </a:r>
          </a:p>
          <a:p>
            <a:pPr marL="0" indent="0">
              <a:lnSpc>
                <a:spcPct val="107000"/>
              </a:lnSpc>
              <a:buClr>
                <a:srgbClr val="FF0000"/>
              </a:buClr>
              <a:buNone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společné aktivity – podobnost </a:t>
            </a:r>
            <a:endParaRPr lang="cs-CZ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Podobnost charakteristik a postojů</a:t>
            </a:r>
          </a:p>
          <a:p>
            <a:pPr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Přitažlivost</a:t>
            </a:r>
          </a:p>
          <a:p>
            <a:pPr marL="457200" lvl="1" indent="0">
              <a:lnSpc>
                <a:spcPct val="107000"/>
              </a:lnSpc>
              <a:buClr>
                <a:srgbClr val="FF0000"/>
              </a:buClr>
              <a:buNone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upřednostňování přitažlivých osob</a:t>
            </a:r>
            <a:b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stereotyp atraktivity </a:t>
            </a: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(„Co je krásné, je i dobré“)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Reciprocita </a:t>
            </a:r>
          </a:p>
          <a:p>
            <a:pPr marL="0" indent="0">
              <a:lnSpc>
                <a:spcPct val="107000"/>
              </a:lnSpc>
              <a:buClr>
                <a:srgbClr val="FF0000"/>
              </a:buClr>
              <a:buNone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vyrovnané náklady a zisky vztahů; máme rádi ty, kteří mají rádi nás</a:t>
            </a:r>
          </a:p>
          <a:p>
            <a:pPr>
              <a:lnSpc>
                <a:spcPct val="107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normy</a:t>
            </a:r>
          </a:p>
          <a:p>
            <a:pPr marL="0" indent="0">
              <a:lnSpc>
                <a:spcPct val="107000"/>
              </a:lnSpc>
              <a:buClr>
                <a:srgbClr val="FF0000"/>
              </a:buClr>
              <a:buNone/>
            </a:pPr>
            <a:r>
              <a:rPr lang="cs-CZ" sz="3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3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homogamie </a:t>
            </a:r>
            <a:endParaRPr lang="cs-CZ" sz="3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06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A4F390-A323-43E6-9C9F-D8DC63CE6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Jak si vytvořit vztahy?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F01FA9-A1D9-46C8-BBCD-DF391CA7A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Vyhledávejte lidi, kteří mají podobné názory jako vy, mějte s nimi společné aktivity a říkejte jim, že je máte rádi. </a:t>
            </a:r>
          </a:p>
          <a:p>
            <a:pPr marL="0" indent="0">
              <a:buNone/>
            </a:pPr>
            <a:r>
              <a:rPr lang="cs-CZ" dirty="0"/>
              <a:t>Pak budete mít spoustu kamarádů! 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384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6114" y="0"/>
            <a:ext cx="11165114" cy="1325563"/>
          </a:xfrm>
        </p:spPr>
        <p:txBody>
          <a:bodyPr/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Podobnost a/nebo komplementarita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1887" y="1524000"/>
            <a:ext cx="11567884" cy="4652963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Vrána k vráně sedá	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NEBO 		</a:t>
            </a:r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Protiklady se přitahují 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Primární je podobnost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Podobnost není stejnost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Určitá míra odlišností je atraktivní 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Odlišnosti se musí vzájemně doplňovat, aby mohly mít rozvojový potenciál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každá odlišnost je důležitá – záleží na očekávání 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Byrne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studie významu podobnosti pro náklonnost (osobní dotazník – hodnocení člověka s podobnými odpověďmi) 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Sigall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vliv času – změna postoje směrem k našemu vyvolává  větší sympatie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Winch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hypotéza komplementárních potřeb – osobní nedostatky napravujeme výběrem partnera (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Winch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cs-CZ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794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1005</Words>
  <Application>Microsoft Office PowerPoint</Application>
  <PresentationFormat>Širokoúhlá obrazovka</PresentationFormat>
  <Paragraphs>157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Motiv Office</vt:lpstr>
      <vt:lpstr>Interpersonální vztahy  v sociálně-psychologické perspektivě  Přátelské a romantické vztahy </vt:lpstr>
      <vt:lpstr>Afiliace</vt:lpstr>
      <vt:lpstr>Nárůst afiliace ve stresu</vt:lpstr>
      <vt:lpstr>Prezentace aplikace PowerPoint</vt:lpstr>
      <vt:lpstr>Co je vztah? </vt:lpstr>
      <vt:lpstr>Proč vstupujeme do vztahů? Sociálně-psychologické teorie </vt:lpstr>
      <vt:lpstr>Podmínky pro vznik vztahu </vt:lpstr>
      <vt:lpstr>Jak si vytvořit vztahy? </vt:lpstr>
      <vt:lpstr>Podobnost a/nebo komplementarita</vt:lpstr>
      <vt:lpstr>Vývoj vztahů</vt:lpstr>
      <vt:lpstr>Typy vztahů </vt:lpstr>
      <vt:lpstr>Intimita </vt:lpstr>
      <vt:lpstr>Romantické vztahy</vt:lpstr>
      <vt:lpstr>Ideál romantické lásky</vt:lpstr>
      <vt:lpstr>Ne/spokojenost v romantických vztazích</vt:lpstr>
      <vt:lpstr>Osamělost</vt:lpstr>
      <vt:lpstr>Úkol 1 Srovnejte informace uvedené v rámečcích a pokuste se zamyslet nad vzájemným vztahy. Základní otázka – Jak souvisí attachment se spokojenými romantickými vztahy v dospělosti? </vt:lpstr>
      <vt:lpstr>Úkol 2  na semináři se budeme věnovat genderovým rozdílům v pojetí přátelských a romantických vztahů (tj. doplníme uvedené obecné poznatky o specifické výsledky za ženy a muže) úkol pro vás:    1) přemýšlejte, zda a případně kde byste očekávali rozdíl (které uvedené informace budou mít odlišnou strukturu pro ženy a pro muže?) a proč by tomu tak mohlo být?   2) pokuste se zjistit, jaká očekávání vůči ideálnímu přátelskému a romantickému vztahu mají lidé ve vašem okolí (veďte stručný rozhovor alespoň se 2 osobami)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PŘÁTELSTVÍ A LÁSKA</dc:title>
  <dc:creator>Smetackova</dc:creator>
  <cp:lastModifiedBy>Smetackova</cp:lastModifiedBy>
  <cp:revision>66</cp:revision>
  <dcterms:modified xsi:type="dcterms:W3CDTF">2020-04-16T11:34:55Z</dcterms:modified>
</cp:coreProperties>
</file>