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8" r:id="rId3"/>
    <p:sldId id="260" r:id="rId4"/>
    <p:sldId id="269" r:id="rId5"/>
    <p:sldId id="273" r:id="rId6"/>
    <p:sldId id="257" r:id="rId7"/>
    <p:sldId id="270" r:id="rId8"/>
    <p:sldId id="271" r:id="rId9"/>
    <p:sldId id="258" r:id="rId10"/>
    <p:sldId id="259" r:id="rId11"/>
    <p:sldId id="261" r:id="rId12"/>
    <p:sldId id="262" r:id="rId13"/>
    <p:sldId id="272" r:id="rId14"/>
    <p:sldId id="263" r:id="rId15"/>
    <p:sldId id="274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874" autoAdjust="0"/>
  </p:normalViewPr>
  <p:slideViewPr>
    <p:cSldViewPr>
      <p:cViewPr varScale="1">
        <p:scale>
          <a:sx n="50" d="100"/>
          <a:sy n="50" d="100"/>
        </p:scale>
        <p:origin x="-17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6AEA5-7B11-4CE8-AA36-7DBA379FFAD9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60BB7-83B0-417E-9387-0D27B6D704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 vytváření koncepce sportovního tréninku je potřeba si uvědomit, že se jedná a dlouhodobý vývoj výkonnosti každého sportovce od dětství až do dospělosti. Obsah tréninkového procesu proto musí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respektovat biologickou zralost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přičemž nejvyššího výkonu je schopen dosáhnout pouze sportovec, u nějž byly základy špičkové výkonnosti položeny již v dětství a mládí.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60BB7-83B0-417E-9387-0D27B6D7048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Filipínská míra a </a:t>
            </a:r>
            <a:r>
              <a:rPr lang="cs-CZ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Kapalínův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index</a:t>
            </a:r>
          </a:p>
          <a:p>
            <a:r>
              <a:rPr lang="cs-CZ" dirty="0" smtClean="0"/>
              <a:t>Filipínská míra je orientační zkouška, která považuje za pravděpodobně školsky zralé dítě to, které rukou dosáhne přes vzpřímenou hlavu na ucho na protilehlé straně hlavy.</a:t>
            </a:r>
          </a:p>
          <a:p>
            <a:r>
              <a:rPr lang="cs-CZ" dirty="0" err="1" smtClean="0"/>
              <a:t>Kapalínův</a:t>
            </a:r>
            <a:r>
              <a:rPr lang="cs-CZ" dirty="0" smtClean="0"/>
              <a:t> index zjišťuje poměr míry a hmotnosti dítěte. V ideálním případě má školsky zralé dítě měřit 120 cm a vážit 20 kg. Tím získáme ideální věk 120:20 = 6 let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60BB7-83B0-417E-9387-0D27B6D7048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60BB7-83B0-417E-9387-0D27B6D7048B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Gymnastika – Ptáčníková, </a:t>
            </a:r>
            <a:r>
              <a:rPr lang="cs-CZ" dirty="0" err="1" smtClean="0"/>
              <a:t>Hilgertová</a:t>
            </a:r>
            <a:r>
              <a:rPr lang="cs-CZ" dirty="0" smtClean="0"/>
              <a:t>, Valenta, Kateřina Janků,</a:t>
            </a:r>
            <a:r>
              <a:rPr lang="cs-CZ" baseline="0" dirty="0" smtClean="0"/>
              <a:t>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60BB7-83B0-417E-9387-0D27B6D7048B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Věková specifika v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Lenka </a:t>
            </a:r>
            <a:r>
              <a:rPr lang="cs-CZ" dirty="0" err="1" smtClean="0"/>
              <a:t>Vojtíková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Dorostenecký věk (15-18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koncem období se pozvolna dovršuje tělesný rozvoj všech orgánů těla (srdce, plic, svalů, zesílení kotí, šlach)</a:t>
            </a:r>
          </a:p>
          <a:p>
            <a:pPr lvl="0"/>
            <a:r>
              <a:rPr lang="cs-CZ" dirty="0" smtClean="0"/>
              <a:t>plná schopnost logického usuzování, využívání abstraktního myšlení</a:t>
            </a:r>
          </a:p>
          <a:p>
            <a:pPr lvl="0"/>
            <a:r>
              <a:rPr lang="cs-CZ" dirty="0" smtClean="0"/>
              <a:t>od 16 let je možné výrazněji zvyšovat tréninkové nároky </a:t>
            </a:r>
          </a:p>
          <a:p>
            <a:pPr lvl="0"/>
            <a:r>
              <a:rPr lang="cs-CZ" dirty="0" smtClean="0"/>
              <a:t>možnost zařazení anaerobních aktivit ve větším rozsahu</a:t>
            </a:r>
          </a:p>
          <a:p>
            <a:pPr lvl="0"/>
            <a:r>
              <a:rPr lang="cs-CZ" dirty="0" smtClean="0"/>
              <a:t>možnost zařazení systematické silové přípravy</a:t>
            </a:r>
          </a:p>
          <a:p>
            <a:pPr lvl="0"/>
            <a:r>
              <a:rPr lang="cs-CZ" dirty="0" smtClean="0"/>
              <a:t>pokračuje zdokonalování technické přípravy až do detailů</a:t>
            </a:r>
          </a:p>
          <a:p>
            <a:pPr lvl="0"/>
            <a:r>
              <a:rPr lang="cs-CZ" dirty="0" smtClean="0"/>
              <a:t>roste podíl taktické přípravy</a:t>
            </a:r>
          </a:p>
          <a:p>
            <a:pPr lvl="0"/>
            <a:r>
              <a:rPr lang="cs-CZ" dirty="0" smtClean="0"/>
              <a:t>nutnost regulace psychických stavů sportovců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Koncepce sportovního tréninku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Jsou známy dvě koncepce, které mohou vést k určité maximální individuální výkonnosti:</a:t>
            </a:r>
          </a:p>
          <a:p>
            <a:pPr lvl="1"/>
            <a:r>
              <a:rPr lang="cs-CZ" dirty="0" smtClean="0"/>
              <a:t>koncepce brzké specializace</a:t>
            </a:r>
          </a:p>
          <a:p>
            <a:pPr lvl="1"/>
            <a:r>
              <a:rPr lang="cs-CZ" dirty="0" smtClean="0"/>
              <a:t>koncepce tréninku přiměřeného věku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Základní rozdíl mezi oběma koncepcemi spočívá v poměru aplikace specifických a všeobecných podnětů, prostředků a metod, které tréninkový proces obsahuje. Během prvních let tréninku není hlavním cílem velký výkon, ale naučení se velmi širokému základu pohybových dovedností a nejen specifickým pohybům z oblasti daného sportu.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Brzká specializace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Tímto způsobem může mladý sportovec dosáhnout relativně </a:t>
            </a:r>
            <a:r>
              <a:rPr lang="cs-CZ" b="1" dirty="0" smtClean="0"/>
              <a:t>maximálního výkonu dříve</a:t>
            </a:r>
            <a:r>
              <a:rPr lang="cs-CZ" dirty="0" smtClean="0"/>
              <a:t>.</a:t>
            </a:r>
          </a:p>
          <a:p>
            <a:r>
              <a:rPr lang="cs-CZ" dirty="0" smtClean="0"/>
              <a:t>Ale specifická zátěž je vždy jednostranný pohyb, zapojují se stále stejné svaly a existuje </a:t>
            </a:r>
            <a:r>
              <a:rPr lang="cs-CZ" b="1" dirty="0" smtClean="0"/>
              <a:t>nebezpečí</a:t>
            </a:r>
            <a:r>
              <a:rPr lang="cs-CZ" dirty="0" smtClean="0"/>
              <a:t> svalové nerovnováhy a různých poškození či zranění.</a:t>
            </a:r>
          </a:p>
          <a:p>
            <a:r>
              <a:rPr lang="cs-CZ" dirty="0" smtClean="0"/>
              <a:t>Nedokončené biologické zrání představuje větší pravděpodobnost zdravotních problémů. </a:t>
            </a:r>
          </a:p>
          <a:p>
            <a:r>
              <a:rPr lang="cs-CZ" dirty="0" smtClean="0"/>
              <a:t>Tréninková specializace se vždy vyznačuje vysokým podílem typických (specializovaných) tréninkových prostředků, metod a forem pro daný sport.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Brzká specializace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cs-CZ" sz="3400" u="sng" dirty="0" smtClean="0"/>
              <a:t>Z několika výzkumů vyplývá následující:</a:t>
            </a:r>
          </a:p>
          <a:p>
            <a:pPr lvl="0"/>
            <a:r>
              <a:rPr lang="cs-CZ" sz="3400" dirty="0" smtClean="0"/>
              <a:t>prudký nárůst výkonu, maximální výkonnost je dosažena rychleji</a:t>
            </a:r>
          </a:p>
          <a:p>
            <a:pPr lvl="0"/>
            <a:r>
              <a:rPr lang="cs-CZ" sz="3400" dirty="0" smtClean="0"/>
              <a:t>vysoká výkonnost během dětství a mládí je spojena s menší výkonností po 18., 19. roku života</a:t>
            </a:r>
          </a:p>
          <a:p>
            <a:pPr lvl="0"/>
            <a:r>
              <a:rPr lang="cs-CZ" sz="3400" dirty="0" smtClean="0"/>
              <a:t>kratší období vrcholové výkonnosti</a:t>
            </a:r>
          </a:p>
          <a:p>
            <a:pPr lvl="0"/>
            <a:r>
              <a:rPr lang="cs-CZ" sz="3400" dirty="0" smtClean="0"/>
              <a:t>absolutní hodnoty výkonu (světového rekordu) dosahují s menší převahou sportovci, kteří mají za sebou trénink odpovídající věku</a:t>
            </a:r>
          </a:p>
          <a:p>
            <a:r>
              <a:rPr lang="cs-CZ" sz="3400" dirty="0" smtClean="0"/>
              <a:t>některé druhy sportů (např. technicko-estetické atd.) dřívější specializaci vyžadují --- u těchto sportů je dosahováno vrcholné výkonnosti před 20. rokem života. </a:t>
            </a:r>
          </a:p>
          <a:p>
            <a:pPr>
              <a:buNone/>
            </a:pPr>
            <a:r>
              <a:rPr lang="cs-CZ" dirty="0" smtClean="0"/>
              <a:t>(sportovní gymnastika - zejména v ženské kategorii jsou dosahovány vrcholné výkony mnohdy v dětském věku 14. - 16. let.).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Koncepce tréninku odpovídající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nejvhodnější pro většinu sportů</a:t>
            </a:r>
          </a:p>
          <a:p>
            <a:r>
              <a:rPr lang="cs-CZ" dirty="0" smtClean="0"/>
              <a:t>prevence poškození mladého organismu a přirozený sportovní vývoj</a:t>
            </a:r>
          </a:p>
          <a:p>
            <a:r>
              <a:rPr lang="cs-CZ" dirty="0" smtClean="0"/>
              <a:t>umožňuje zachovat vrcholový výkon po mnoho let během dospělosti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sportovního tréninku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Sportovní život každého sportovce je nezbytné dělit do několika etap, které jsou v souladu s jeho fyzickým a psychickým stavem, zralostí, rozvojem výkonnosti, stupněm učení se dovednostem atd. 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b="1" dirty="0" smtClean="0"/>
              <a:t>etapa seznamování se se sportem</a:t>
            </a:r>
            <a:endParaRPr lang="cs-CZ" dirty="0" smtClean="0"/>
          </a:p>
          <a:p>
            <a:pPr lvl="1"/>
            <a:r>
              <a:rPr lang="cs-CZ" b="1" dirty="0" smtClean="0"/>
              <a:t>etapa základního tréninku</a:t>
            </a:r>
            <a:endParaRPr lang="cs-CZ" dirty="0" smtClean="0"/>
          </a:p>
          <a:p>
            <a:pPr lvl="1"/>
            <a:r>
              <a:rPr lang="cs-CZ" b="1" dirty="0" smtClean="0"/>
              <a:t>etapa specifického tréninku</a:t>
            </a:r>
            <a:endParaRPr lang="cs-CZ" dirty="0" smtClean="0"/>
          </a:p>
          <a:p>
            <a:pPr lvl="1"/>
            <a:r>
              <a:rPr lang="cs-CZ" b="1" dirty="0" smtClean="0"/>
              <a:t>etapa vrcholného tréninku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Etapa seznamování se se sportem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568952" cy="544522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Hlavním cílem je získat děti pro sport </a:t>
            </a:r>
          </a:p>
          <a:p>
            <a:r>
              <a:rPr lang="cs-CZ" dirty="0" smtClean="0"/>
              <a:t>nejdůležitější úkoly mají přispívat k </a:t>
            </a:r>
            <a:r>
              <a:rPr lang="cs-CZ" b="1" dirty="0" smtClean="0"/>
              <a:t>zdravému fyzickému a psychickému vývoji</a:t>
            </a:r>
            <a:endParaRPr lang="cs-CZ" dirty="0" smtClean="0"/>
          </a:p>
          <a:p>
            <a:r>
              <a:rPr lang="cs-CZ" dirty="0" smtClean="0"/>
              <a:t>etapa trvá obvykle 1-3 roky</a:t>
            </a:r>
          </a:p>
          <a:p>
            <a:r>
              <a:rPr lang="cs-CZ" dirty="0" smtClean="0"/>
              <a:t>převažují všeobecné tréninkové prostředky a cvičení, ---rozvoj především </a:t>
            </a:r>
            <a:r>
              <a:rPr lang="cs-CZ" b="1" dirty="0" smtClean="0"/>
              <a:t>koordinační schopnosti</a:t>
            </a:r>
            <a:endParaRPr lang="cs-CZ" dirty="0" smtClean="0"/>
          </a:p>
          <a:p>
            <a:r>
              <a:rPr lang="cs-CZ" dirty="0" smtClean="0"/>
              <a:t>nejdůležitějším úkolem je naučit děti co nejvíce pohybových dovedností. </a:t>
            </a:r>
          </a:p>
          <a:p>
            <a:r>
              <a:rPr lang="cs-CZ" dirty="0" smtClean="0"/>
              <a:t>Intenzita by měla být malá a objem by se měl postupně zvětšovat v průběhu let pravidelného tréninku.</a:t>
            </a:r>
          </a:p>
          <a:p>
            <a:r>
              <a:rPr lang="cs-CZ" dirty="0" smtClean="0"/>
              <a:t>Nejefektivnějším tréninkovým prostředkem v této etapě je </a:t>
            </a:r>
            <a:r>
              <a:rPr lang="cs-CZ" b="1" dirty="0" smtClean="0"/>
              <a:t>hra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Etapa základního tréninku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cílem této etapy - vytvořit stálý dobrý vztah dětí ke sportu a přijetí sportu jako součásti svého životního stylu. </a:t>
            </a:r>
          </a:p>
          <a:p>
            <a:r>
              <a:rPr lang="cs-CZ" dirty="0" smtClean="0"/>
              <a:t>úkoly etapy základního </a:t>
            </a:r>
            <a:r>
              <a:rPr lang="cs-CZ" dirty="0" err="1" smtClean="0"/>
              <a:t>tréniniku</a:t>
            </a:r>
            <a:r>
              <a:rPr lang="cs-CZ" dirty="0" smtClean="0"/>
              <a:t>: </a:t>
            </a:r>
            <a:r>
              <a:rPr lang="cs-CZ" b="1" dirty="0" smtClean="0"/>
              <a:t>harmonický rozvoj</a:t>
            </a:r>
            <a:r>
              <a:rPr lang="cs-CZ" dirty="0" smtClean="0"/>
              <a:t> dítěte nebo mládeže, </a:t>
            </a:r>
            <a:r>
              <a:rPr lang="cs-CZ" b="1" dirty="0" smtClean="0"/>
              <a:t>upevnění zdraví, </a:t>
            </a:r>
            <a:r>
              <a:rPr lang="cs-CZ" dirty="0" smtClean="0"/>
              <a:t>přispívat </a:t>
            </a:r>
            <a:r>
              <a:rPr lang="cs-CZ" b="1" dirty="0" smtClean="0"/>
              <a:t>přirozenému tělesnému a psychickému rozvoji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důraz se klade na další rozvoj </a:t>
            </a:r>
            <a:r>
              <a:rPr lang="cs-CZ" b="1" dirty="0" smtClean="0"/>
              <a:t>koordinačních schopností</a:t>
            </a:r>
            <a:r>
              <a:rPr lang="cs-CZ" dirty="0" smtClean="0"/>
              <a:t>, rychlosti a dynamiky pohybu (výkonnost není prioritou ). </a:t>
            </a:r>
          </a:p>
          <a:p>
            <a:r>
              <a:rPr lang="cs-CZ" dirty="0" smtClean="0"/>
              <a:t>zátěž  - převážně univerzální a </a:t>
            </a:r>
          </a:p>
          <a:p>
            <a:r>
              <a:rPr lang="cs-CZ" dirty="0" smtClean="0"/>
              <a:t>cíl specifické zátěže - nácvik základní techniky (dětské techniky), dovedností vybraného sportu.</a:t>
            </a:r>
          </a:p>
          <a:p>
            <a:r>
              <a:rPr lang="cs-CZ" dirty="0" smtClean="0"/>
              <a:t>poměr specifického a všeobecného tréninku je zhruba 20:80 % ve věku 11-12 let a 50:50 % ve věku 14-15 let. </a:t>
            </a:r>
          </a:p>
          <a:p>
            <a:r>
              <a:rPr lang="cs-CZ" dirty="0" smtClean="0"/>
              <a:t>Etapa obvykle trvá 2-4 roky. Věk dětí procházejících touto etapou se může velmi různit, ale u většiny sportů je to obvykle starší školní věk. </a:t>
            </a:r>
          </a:p>
          <a:p>
            <a:pPr>
              <a:buNone/>
            </a:pPr>
            <a:r>
              <a:rPr lang="cs-CZ" dirty="0" smtClean="0"/>
              <a:t>(Např. technicko-estetické sporty (gymnastika, krasobruslení) začínají velmi brzy (okolo 5-6 let), vytrvalostní sporty mohou se systematickým tréninkem začínat později (kolem 13-14 let)).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Etapa specifického tréninku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Vysoká výkonnost je stále perspektivním cílem</a:t>
            </a:r>
            <a:r>
              <a:rPr lang="cs-CZ" dirty="0" smtClean="0"/>
              <a:t> a soutěž není jen kritériem výkonnosti, ale prostředkem ke zlepšování výkonu. </a:t>
            </a:r>
          </a:p>
          <a:p>
            <a:r>
              <a:rPr lang="cs-CZ" b="1" dirty="0" smtClean="0"/>
              <a:t>Zátěž</a:t>
            </a:r>
            <a:r>
              <a:rPr lang="cs-CZ" dirty="0" smtClean="0"/>
              <a:t> tréninkového procesu se </a:t>
            </a:r>
            <a:r>
              <a:rPr lang="cs-CZ" b="1" dirty="0" smtClean="0"/>
              <a:t>zvětšuje</a:t>
            </a:r>
            <a:r>
              <a:rPr lang="cs-CZ" dirty="0" smtClean="0"/>
              <a:t> (jak objem, tak intenzita).</a:t>
            </a:r>
          </a:p>
          <a:p>
            <a:r>
              <a:rPr lang="cs-CZ" dirty="0" smtClean="0"/>
              <a:t>Technické dovednosti se průběžně upevňují za pomoci specifických cvičení a prostředků - při velké zátěži i s přibývající únavou, v různých soutěžních podmínkách atd. </a:t>
            </a:r>
          </a:p>
          <a:p>
            <a:r>
              <a:rPr lang="cs-CZ" dirty="0" smtClean="0"/>
              <a:t>Pohybové schopnosti se začínají rozvíjet s ohledem na potřebu specifické kondice (specifická síla, vytrvalost, rychlost). </a:t>
            </a:r>
          </a:p>
          <a:p>
            <a:r>
              <a:rPr lang="cs-CZ" dirty="0" smtClean="0"/>
              <a:t>Tato etapa je typická pro každý sport a trvá od 2 do 4 let. Pro většinu sportů tato etapa zahrnuje věkovou kategorii dospívajících, od 14 (15) do 18 (19) let. </a:t>
            </a:r>
          </a:p>
          <a:p>
            <a:r>
              <a:rPr lang="cs-CZ" dirty="0" smtClean="0"/>
              <a:t>Sportovec by měl chápat, že jeho tréninkový proces je systematická činnost a smysluplná část života.</a:t>
            </a:r>
          </a:p>
          <a:p>
            <a:pPr>
              <a:buNone/>
            </a:pPr>
            <a:r>
              <a:rPr lang="cs-CZ" dirty="0" smtClean="0"/>
              <a:t>(V gymnastice však je to přibližně mezi 8 a 12 lety (dívky)).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Etapa vrcholového tréninku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Hlavním cílem je dosáhnout </a:t>
            </a:r>
            <a:r>
              <a:rPr lang="cs-CZ" b="1" dirty="0" smtClean="0"/>
              <a:t>maximální výkonnosti</a:t>
            </a:r>
            <a:r>
              <a:rPr lang="cs-CZ" dirty="0" smtClean="0"/>
              <a:t> a udržet ji po dlouhou dobu.</a:t>
            </a:r>
          </a:p>
          <a:p>
            <a:r>
              <a:rPr lang="cs-CZ" dirty="0" smtClean="0"/>
              <a:t>Tato fáze završuje dlouhodobý tréninkový proces a týká se pouze </a:t>
            </a:r>
            <a:r>
              <a:rPr lang="cs-CZ" b="1" dirty="0" smtClean="0"/>
              <a:t>talentovaných sportovců</a:t>
            </a:r>
            <a:r>
              <a:rPr lang="cs-CZ" dirty="0" smtClean="0"/>
              <a:t>. D</a:t>
            </a:r>
          </a:p>
          <a:p>
            <a:r>
              <a:rPr lang="cs-CZ" dirty="0" smtClean="0"/>
              <a:t>Dospělost umožňuje maximální objem a kvalitu tréninkové zátěže. </a:t>
            </a:r>
          </a:p>
          <a:p>
            <a:r>
              <a:rPr lang="cs-CZ" dirty="0" smtClean="0"/>
              <a:t>U většiny sportů začíná tato etapa po 19. roku života, ale u některých (technicko-estetických) sportů může sportovec dosáhnout maximálního výkonu brzy (14-18 let). </a:t>
            </a:r>
          </a:p>
          <a:p>
            <a:r>
              <a:rPr lang="cs-CZ" dirty="0" smtClean="0"/>
              <a:t>Objem tréninku je velmi velký, 300-330 dnů v roce, 700-1500 hodin zátěže.</a:t>
            </a:r>
          </a:p>
          <a:p>
            <a:r>
              <a:rPr lang="cs-CZ" dirty="0" smtClean="0"/>
              <a:t>Tréninkový proces by se měl přizpůsobit individuálním rozdílům mezi sportovci, ale s maximálním zaměřením na specifickou zátěž, přibližně 10-20 % všeobecné zátěže a 80-90 % specifické zátěže.</a:t>
            </a:r>
          </a:p>
          <a:p>
            <a:r>
              <a:rPr lang="cs-CZ" dirty="0" smtClean="0"/>
              <a:t>Hlavními úkoly jsou: dosáhnout maximální úrovně technických dovedností a ekonomiky pohybu, dosáhnout vysoké úrovně taktických schopností, dosáhnout maximální úrovně trénovanosti (síla, vytrvalost, rychlost atd.).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 nejdůležitější na začátek…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ZÁPOČTOVÉ POŽADAVKY:</a:t>
            </a:r>
          </a:p>
          <a:p>
            <a:pPr>
              <a:buFontTx/>
              <a:buChar char="-"/>
            </a:pPr>
            <a:r>
              <a:rPr lang="cs-CZ" dirty="0" smtClean="0"/>
              <a:t>Aktivní účast na společných setkáních</a:t>
            </a:r>
          </a:p>
          <a:p>
            <a:pPr>
              <a:buFontTx/>
              <a:buChar char="-"/>
            </a:pPr>
            <a:r>
              <a:rPr lang="cs-CZ" dirty="0" smtClean="0"/>
              <a:t>Návštěva 3 sportovních tréninků s různě starými </a:t>
            </a:r>
            <a:r>
              <a:rPr lang="cs-CZ" dirty="0" smtClean="0"/>
              <a:t>svěřenci…(vysvětlím vzápětí…)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Vypracování prezentace a prezentace vypracované prezentace z navštívených tréninkových jednotek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Věková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Dělení </a:t>
            </a:r>
            <a:r>
              <a:rPr lang="cs-CZ" dirty="0" smtClean="0"/>
              <a:t>dětí do tréninku a sportovních soutěží vychází většinou z</a:t>
            </a:r>
            <a:r>
              <a:rPr lang="cs-CZ" dirty="0" smtClean="0"/>
              <a:t> </a:t>
            </a:r>
            <a:r>
              <a:rPr lang="cs-CZ" b="1" dirty="0" smtClean="0"/>
              <a:t>kalendářního věku - </a:t>
            </a:r>
            <a:r>
              <a:rPr lang="cs-CZ" dirty="0" smtClean="0"/>
              <a:t>pouze </a:t>
            </a:r>
            <a:r>
              <a:rPr lang="cs-CZ" dirty="0" smtClean="0"/>
              <a:t>orientační, </a:t>
            </a:r>
            <a:r>
              <a:rPr lang="cs-CZ" dirty="0" smtClean="0"/>
              <a:t>nezahrnuje v sobě individuální rychlost ontogenetických změn. </a:t>
            </a:r>
          </a:p>
          <a:p>
            <a:r>
              <a:rPr lang="cs-CZ" b="1" dirty="0" smtClean="0"/>
              <a:t>biologický </a:t>
            </a:r>
            <a:r>
              <a:rPr lang="cs-CZ" b="1" dirty="0" smtClean="0"/>
              <a:t>věk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u="sng" dirty="0" smtClean="0"/>
              <a:t>- akcelerace </a:t>
            </a:r>
            <a:r>
              <a:rPr lang="cs-CZ" dirty="0" smtClean="0"/>
              <a:t>- zrychlený ontogenetický vývoj </a:t>
            </a:r>
            <a:r>
              <a:rPr lang="cs-CZ" dirty="0" smtClean="0"/>
              <a:t>	oproti </a:t>
            </a:r>
            <a:r>
              <a:rPr lang="cs-CZ" dirty="0" smtClean="0"/>
              <a:t>normálu 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u="sng" dirty="0" smtClean="0"/>
              <a:t>- retardace </a:t>
            </a:r>
            <a:r>
              <a:rPr lang="cs-CZ" dirty="0" smtClean="0"/>
              <a:t>- zpomalený ontogenetický vývoj </a:t>
            </a:r>
            <a:r>
              <a:rPr lang="cs-CZ" dirty="0" smtClean="0"/>
              <a:t>	oproti </a:t>
            </a:r>
            <a:r>
              <a:rPr lang="cs-CZ" dirty="0" smtClean="0"/>
              <a:t>normálu </a:t>
            </a:r>
          </a:p>
          <a:p>
            <a:r>
              <a:rPr lang="cs-CZ" b="1" dirty="0" smtClean="0"/>
              <a:t>Sportovní věk</a:t>
            </a:r>
            <a:r>
              <a:rPr lang="cs-CZ" dirty="0" smtClean="0"/>
              <a:t> - doba, po kterou se sportovec věnuje systematické sportovní přípravě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stanovení biologického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porovnání tělesné výšky a hmotnosti s normami</a:t>
            </a:r>
          </a:p>
          <a:p>
            <a:pPr lvl="0"/>
            <a:r>
              <a:rPr lang="cs-CZ" dirty="0" smtClean="0"/>
              <a:t>určení stupně osifikace kostí</a:t>
            </a:r>
          </a:p>
          <a:p>
            <a:pPr lvl="0"/>
            <a:r>
              <a:rPr lang="cs-CZ" dirty="0" smtClean="0"/>
              <a:t>určení stupně rozvoje sekundárních pohlavních znaků</a:t>
            </a:r>
          </a:p>
          <a:p>
            <a:pPr lvl="0"/>
            <a:r>
              <a:rPr lang="cs-CZ" dirty="0" smtClean="0"/>
              <a:t>(zubní věk, filipínská míra, </a:t>
            </a:r>
            <a:r>
              <a:rPr lang="cs-CZ" dirty="0" err="1" smtClean="0"/>
              <a:t>Kapalínův</a:t>
            </a:r>
            <a:r>
              <a:rPr lang="cs-CZ" dirty="0" smtClean="0"/>
              <a:t> index…)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Mladší školní věk (6-11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kostra není vyvinutá (zakřivení páteře), nutnost návyku správného držení </a:t>
            </a:r>
            <a:r>
              <a:rPr lang="cs-CZ" dirty="0" smtClean="0"/>
              <a:t>těla</a:t>
            </a:r>
          </a:p>
          <a:p>
            <a:pPr lvl="0"/>
            <a:r>
              <a:rPr lang="cs-CZ" dirty="0" smtClean="0"/>
              <a:t>svaly větší obsah vody</a:t>
            </a:r>
          </a:p>
          <a:p>
            <a:pPr lvl="0"/>
            <a:r>
              <a:rPr lang="cs-CZ" dirty="0" smtClean="0"/>
              <a:t>dětské tělesné poměry</a:t>
            </a:r>
          </a:p>
          <a:p>
            <a:pPr lvl="0"/>
            <a:r>
              <a:rPr lang="cs-CZ" dirty="0" smtClean="0"/>
              <a:t>rychlejší TF</a:t>
            </a:r>
            <a:endParaRPr lang="cs-CZ" dirty="0" smtClean="0"/>
          </a:p>
          <a:p>
            <a:pPr lvl="0"/>
            <a:r>
              <a:rPr lang="cs-CZ" dirty="0" smtClean="0"/>
              <a:t>poznávání a myšlení je soustředěno na jednotlivosti, souvislosti unikají</a:t>
            </a:r>
          </a:p>
          <a:p>
            <a:pPr lvl="0"/>
            <a:r>
              <a:rPr lang="cs-CZ" dirty="0" smtClean="0"/>
              <a:t>nejsou ustálené rysy osobnosti, převažuje impulsivnost</a:t>
            </a:r>
          </a:p>
          <a:p>
            <a:pPr lvl="0"/>
            <a:r>
              <a:rPr lang="cs-CZ" dirty="0" smtClean="0"/>
              <a:t>není vyvinutá vůle (problém soustředění maximálně cca 5 min) </a:t>
            </a:r>
          </a:p>
          <a:p>
            <a:pPr lvl="0"/>
            <a:r>
              <a:rPr lang="cs-CZ" dirty="0" smtClean="0"/>
              <a:t>dítě ovládá základní pohybové činnosti (lezení, běh, skok, jednoduchý hod)</a:t>
            </a:r>
          </a:p>
          <a:p>
            <a:pPr lvl="0"/>
            <a:r>
              <a:rPr lang="cs-CZ" dirty="0" smtClean="0"/>
              <a:t>senzitivní období pro rozvoj koordinace a částečné rychlosti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nejsou rozdíly mezi chlapci a děvčaty</a:t>
            </a:r>
          </a:p>
          <a:p>
            <a:pPr lvl="0"/>
            <a:r>
              <a:rPr lang="cs-CZ" dirty="0" smtClean="0"/>
              <a:t>musí převládat princip soutěživosti</a:t>
            </a:r>
          </a:p>
          <a:p>
            <a:pPr lvl="0"/>
            <a:r>
              <a:rPr lang="cs-CZ" dirty="0" smtClean="0"/>
              <a:t>převládá herní princip v procesu tréninku</a:t>
            </a:r>
          </a:p>
          <a:p>
            <a:pPr lvl="0"/>
            <a:r>
              <a:rPr lang="cs-CZ" dirty="0" smtClean="0"/>
              <a:t>princip: postupně přivádět děti od spontánního pohybu k systematické sportovní přípravě včetně norem a chování ve sportu</a:t>
            </a:r>
          </a:p>
          <a:p>
            <a:pPr lvl="0"/>
            <a:r>
              <a:rPr lang="cs-CZ" dirty="0" smtClean="0"/>
              <a:t>důležitý moment – příklad trenéra</a:t>
            </a:r>
          </a:p>
          <a:p>
            <a:pPr lvl="0"/>
            <a:r>
              <a:rPr lang="cs-CZ" dirty="0" smtClean="0"/>
              <a:t>nevhodnost negativního hodnocení trenéra</a:t>
            </a:r>
          </a:p>
          <a:p>
            <a:pPr lvl="0"/>
            <a:r>
              <a:rPr lang="cs-CZ" dirty="0" smtClean="0"/>
              <a:t>„zlatý věk motoriky“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Mladší školní věk (6-11 let)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Starší školní věk (11-15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nerovnoměrné biologické změny (puberta)</a:t>
            </a:r>
          </a:p>
          <a:p>
            <a:pPr lvl="0"/>
            <a:r>
              <a:rPr lang="cs-CZ" dirty="0" smtClean="0"/>
              <a:t>v důsledku hormonálního působení se </a:t>
            </a:r>
            <a:r>
              <a:rPr lang="cs-CZ" smtClean="0"/>
              <a:t>urychluje </a:t>
            </a:r>
            <a:r>
              <a:rPr lang="cs-CZ" smtClean="0"/>
              <a:t>růst !!!</a:t>
            </a:r>
            <a:endParaRPr lang="cs-CZ" dirty="0" smtClean="0"/>
          </a:p>
          <a:p>
            <a:pPr lvl="0"/>
            <a:r>
              <a:rPr lang="cs-CZ" dirty="0" smtClean="0"/>
              <a:t>vzestup pohlavních hormonů zřetelně zvyšuje svalovou sílu, tomu však nejsou uzpůsobené šlachy, vazy, úpony</a:t>
            </a:r>
          </a:p>
          <a:p>
            <a:pPr lvl="0"/>
            <a:r>
              <a:rPr lang="cs-CZ" dirty="0" smtClean="0"/>
              <a:t>znak: motorická neohrabanost – dočasná ztráta koordinace vlivem rychlého růstu (13-14 let) </a:t>
            </a:r>
          </a:p>
          <a:p>
            <a:pPr lvl="0"/>
            <a:r>
              <a:rPr lang="cs-CZ" dirty="0" smtClean="0"/>
              <a:t>rozvoj logického, abstraktního myšlení</a:t>
            </a:r>
          </a:p>
          <a:p>
            <a:pPr lvl="0"/>
            <a:r>
              <a:rPr lang="cs-CZ" dirty="0" smtClean="0"/>
              <a:t>výrazné prohloubení citového života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Starší školní věk (11-15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přirozeně roste výkonnost</a:t>
            </a:r>
          </a:p>
          <a:p>
            <a:pPr lvl="0"/>
            <a:r>
              <a:rPr lang="cs-CZ" dirty="0" smtClean="0"/>
              <a:t>začínají se projevovat rozdíly mezi chlapci a děvčaty</a:t>
            </a:r>
          </a:p>
          <a:p>
            <a:pPr lvl="0"/>
            <a:r>
              <a:rPr lang="cs-CZ" dirty="0" smtClean="0"/>
              <a:t>stále není ukončena osifikace kostí, která limituje výkonnost</a:t>
            </a:r>
          </a:p>
          <a:p>
            <a:pPr lvl="0"/>
            <a:r>
              <a:rPr lang="cs-CZ" dirty="0" smtClean="0"/>
              <a:t>senzitivní období pro rozvoj rychlosti</a:t>
            </a:r>
          </a:p>
          <a:p>
            <a:pPr lvl="0"/>
            <a:r>
              <a:rPr lang="cs-CZ" dirty="0" smtClean="0"/>
              <a:t>rozvoj vytrvalosti hlavně metodami nepřerušovaného zatížení mírné intenzity a delšího trvání</a:t>
            </a:r>
          </a:p>
          <a:p>
            <a:pPr lvl="0"/>
            <a:r>
              <a:rPr lang="cs-CZ" dirty="0" smtClean="0"/>
              <a:t>velmi taktní přístup trenéra (důvod psychické změny v pubertě)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422</Words>
  <Application>Microsoft Office PowerPoint</Application>
  <PresentationFormat>Předvádění na obrazovce (4:3)</PresentationFormat>
  <Paragraphs>132</Paragraphs>
  <Slides>19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Věková specifika v praxi</vt:lpstr>
      <vt:lpstr>To nejdůležitější na začátek…</vt:lpstr>
      <vt:lpstr>Věková období</vt:lpstr>
      <vt:lpstr>Metody stanovení biologického věku</vt:lpstr>
      <vt:lpstr>Předškolní věk</vt:lpstr>
      <vt:lpstr>Mladší školní věk (6-11 let)</vt:lpstr>
      <vt:lpstr>Mladší školní věk (6-11 let)</vt:lpstr>
      <vt:lpstr>Starší školní věk (11-15 let)</vt:lpstr>
      <vt:lpstr>Starší školní věk (11-15 let)</vt:lpstr>
      <vt:lpstr>Dorostenecký věk (15-18 let)</vt:lpstr>
      <vt:lpstr>Koncepce sportovního tréninku dětí</vt:lpstr>
      <vt:lpstr>Brzká specializace</vt:lpstr>
      <vt:lpstr>Brzká specializace</vt:lpstr>
      <vt:lpstr>Koncepce tréninku odpovídající věku</vt:lpstr>
      <vt:lpstr>Etapy sportovního tréninku</vt:lpstr>
      <vt:lpstr>Etapa seznamování se se sportem</vt:lpstr>
      <vt:lpstr>Etapa základního tréninku</vt:lpstr>
      <vt:lpstr>Etapa specifického tréninku</vt:lpstr>
      <vt:lpstr>Etapa vrcholového tréninku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Věková specifika v praxi</dc:title>
  <dc:creator>Lenka</dc:creator>
  <cp:lastModifiedBy>Lenka</cp:lastModifiedBy>
  <cp:revision>34</cp:revision>
  <dcterms:created xsi:type="dcterms:W3CDTF">2018-02-20T20:56:57Z</dcterms:created>
  <dcterms:modified xsi:type="dcterms:W3CDTF">2018-02-23T15:42:49Z</dcterms:modified>
</cp:coreProperties>
</file>