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68" r:id="rId4"/>
    <p:sldId id="259" r:id="rId5"/>
    <p:sldId id="276" r:id="rId6"/>
    <p:sldId id="277" r:id="rId7"/>
    <p:sldId id="261" r:id="rId8"/>
    <p:sldId id="265" r:id="rId9"/>
    <p:sldId id="279" r:id="rId10"/>
    <p:sldId id="263" r:id="rId11"/>
    <p:sldId id="285" r:id="rId12"/>
    <p:sldId id="262" r:id="rId13"/>
    <p:sldId id="282" r:id="rId14"/>
    <p:sldId id="267" r:id="rId15"/>
    <p:sldId id="283" r:id="rId16"/>
    <p:sldId id="284" r:id="rId17"/>
    <p:sldId id="266" r:id="rId18"/>
    <p:sldId id="274" r:id="rId19"/>
    <p:sldId id="286" r:id="rId20"/>
    <p:sldId id="273" r:id="rId21"/>
    <p:sldId id="287" r:id="rId22"/>
    <p:sldId id="269" r:id="rId23"/>
    <p:sldId id="270" r:id="rId24"/>
    <p:sldId id="275" r:id="rId25"/>
    <p:sldId id="272" r:id="rId26"/>
    <p:sldId id="281" r:id="rId27"/>
    <p:sldId id="280" r:id="rId2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271C2A-FB70-4A75-85F4-E030C9AD97DA}" type="datetimeFigureOut">
              <a:rPr lang="cs-CZ" smtClean="0"/>
              <a:pPr/>
              <a:t>2.6.2020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3DCBAD-1462-477D-B20B-8D2E80A8DB6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ECDF9-F726-4FA9-8EEB-ADC1C8457DAB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692422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ECDF9-F726-4FA9-8EEB-ADC1C8457DAB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950969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DCBAD-1462-477D-B20B-8D2E80A8DB62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E6C1B-AB42-42A7-A2A1-E938809BDC19}" type="datetimeFigureOut">
              <a:rPr lang="cs-CZ" smtClean="0"/>
              <a:pPr/>
              <a:t>2.6.2020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F6D75-730B-464F-9914-0C1AB34ED4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E6C1B-AB42-42A7-A2A1-E938809BDC19}" type="datetimeFigureOut">
              <a:rPr lang="cs-CZ" smtClean="0"/>
              <a:pPr/>
              <a:t>2.6.2020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F6D75-730B-464F-9914-0C1AB34ED4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E6C1B-AB42-42A7-A2A1-E938809BDC19}" type="datetimeFigureOut">
              <a:rPr lang="cs-CZ" smtClean="0"/>
              <a:pPr/>
              <a:t>2.6.2020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F6D75-730B-464F-9914-0C1AB34ED4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E6C1B-AB42-42A7-A2A1-E938809BDC19}" type="datetimeFigureOut">
              <a:rPr lang="cs-CZ" smtClean="0"/>
              <a:pPr/>
              <a:t>2.6.2020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F6D75-730B-464F-9914-0C1AB34ED4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E6C1B-AB42-42A7-A2A1-E938809BDC19}" type="datetimeFigureOut">
              <a:rPr lang="cs-CZ" smtClean="0"/>
              <a:pPr/>
              <a:t>2.6.2020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F6D75-730B-464F-9914-0C1AB34ED4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E6C1B-AB42-42A7-A2A1-E938809BDC19}" type="datetimeFigureOut">
              <a:rPr lang="cs-CZ" smtClean="0"/>
              <a:pPr/>
              <a:t>2.6.2020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F6D75-730B-464F-9914-0C1AB34ED4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E6C1B-AB42-42A7-A2A1-E938809BDC19}" type="datetimeFigureOut">
              <a:rPr lang="cs-CZ" smtClean="0"/>
              <a:pPr/>
              <a:t>2.6.2020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F6D75-730B-464F-9914-0C1AB34ED4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E6C1B-AB42-42A7-A2A1-E938809BDC19}" type="datetimeFigureOut">
              <a:rPr lang="cs-CZ" smtClean="0"/>
              <a:pPr/>
              <a:t>2.6.2020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F6D75-730B-464F-9914-0C1AB34ED4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E6C1B-AB42-42A7-A2A1-E938809BDC19}" type="datetimeFigureOut">
              <a:rPr lang="cs-CZ" smtClean="0"/>
              <a:pPr/>
              <a:t>2.6.2020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F6D75-730B-464F-9914-0C1AB34ED4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E6C1B-AB42-42A7-A2A1-E938809BDC19}" type="datetimeFigureOut">
              <a:rPr lang="cs-CZ" smtClean="0"/>
              <a:pPr/>
              <a:t>2.6.2020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F6D75-730B-464F-9914-0C1AB34ED4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E6C1B-AB42-42A7-A2A1-E938809BDC19}" type="datetimeFigureOut">
              <a:rPr lang="cs-CZ" smtClean="0"/>
              <a:pPr/>
              <a:t>2.6.2020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F6D75-730B-464F-9914-0C1AB34ED4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E6C1B-AB42-42A7-A2A1-E938809BDC19}" type="datetimeFigureOut">
              <a:rPr lang="cs-CZ" smtClean="0"/>
              <a:pPr/>
              <a:t>2.6.2020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F6D75-730B-464F-9914-0C1AB34ED4C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Dialektik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Středověká vzdělanost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z="2800" dirty="0" smtClean="0"/>
              <a:t>Sedm svobodných umění   </a:t>
            </a:r>
            <a:br>
              <a:rPr lang="cs-CZ" altLang="cs-CZ" sz="2800" dirty="0" smtClean="0"/>
            </a:br>
            <a:endParaRPr lang="cs-CZ" altLang="cs-CZ" sz="2800" dirty="0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980728"/>
            <a:ext cx="9324528" cy="5145435"/>
          </a:xfrm>
        </p:spPr>
        <p:txBody>
          <a:bodyPr>
            <a:normAutofit lnSpcReduction="10000"/>
          </a:bodyPr>
          <a:lstStyle/>
          <a:p>
            <a:pPr eaLnBrk="1" hangingPunct="1">
              <a:buNone/>
            </a:pPr>
            <a:r>
              <a:rPr lang="cs-CZ" altLang="cs-CZ" sz="2000" b="1" dirty="0" smtClean="0"/>
              <a:t>Trivium</a:t>
            </a:r>
          </a:p>
          <a:p>
            <a:pPr eaLnBrk="1" hangingPunct="1">
              <a:buNone/>
            </a:pPr>
            <a:r>
              <a:rPr lang="cs-CZ" sz="2000" b="1" dirty="0" smtClean="0"/>
              <a:t>    Gramatika </a:t>
            </a:r>
            <a:r>
              <a:rPr lang="cs-CZ" sz="2000" dirty="0" smtClean="0"/>
              <a:t>(latinská ), literatura (antičtí autoři)</a:t>
            </a:r>
          </a:p>
          <a:p>
            <a:pPr eaLnBrk="1" hangingPunct="1">
              <a:buNone/>
            </a:pPr>
            <a:r>
              <a:rPr lang="cs-CZ" sz="2000" dirty="0" smtClean="0"/>
              <a:t>    </a:t>
            </a:r>
            <a:r>
              <a:rPr lang="cs-CZ" sz="2000" b="1" dirty="0" smtClean="0"/>
              <a:t>Rétorika</a:t>
            </a:r>
            <a:r>
              <a:rPr lang="cs-CZ" sz="2000" dirty="0" smtClean="0"/>
              <a:t> (sestavování listin a dopisů, právo,etika)</a:t>
            </a:r>
          </a:p>
          <a:p>
            <a:pPr eaLnBrk="1" hangingPunct="1">
              <a:buNone/>
            </a:pPr>
            <a:r>
              <a:rPr lang="cs-CZ" sz="2000" dirty="0" smtClean="0"/>
              <a:t>    </a:t>
            </a:r>
            <a:r>
              <a:rPr lang="cs-CZ" sz="2000" b="1" dirty="0" smtClean="0"/>
              <a:t>Dialektika</a:t>
            </a:r>
            <a:r>
              <a:rPr lang="cs-CZ" sz="2000" dirty="0" smtClean="0"/>
              <a:t> (logika a filosofie).</a:t>
            </a:r>
          </a:p>
          <a:p>
            <a:pPr eaLnBrk="1" hangingPunct="1">
              <a:buNone/>
            </a:pPr>
            <a:r>
              <a:rPr lang="cs-CZ" sz="2000" dirty="0" smtClean="0">
                <a:hlinkClick r:id="rId3" tooltip="Dialektika"/>
              </a:rPr>
              <a:t> </a:t>
            </a:r>
            <a:r>
              <a:rPr lang="cs-CZ" sz="2000" dirty="0" smtClean="0"/>
              <a:t>V triviu se pracovalo s texty- četba a výklad latinského textu.</a:t>
            </a:r>
            <a:endParaRPr lang="cs-CZ" altLang="cs-CZ" sz="2000" dirty="0" smtClean="0"/>
          </a:p>
          <a:p>
            <a:pPr eaLnBrk="1" hangingPunct="1">
              <a:buNone/>
            </a:pPr>
            <a:r>
              <a:rPr lang="cs-CZ" altLang="cs-CZ" sz="2000" dirty="0" smtClean="0"/>
              <a:t> </a:t>
            </a:r>
          </a:p>
          <a:p>
            <a:pPr eaLnBrk="1" hangingPunct="1">
              <a:buNone/>
            </a:pPr>
            <a:r>
              <a:rPr lang="cs-CZ" altLang="cs-CZ" sz="2000" dirty="0" smtClean="0"/>
              <a:t> </a:t>
            </a:r>
            <a:r>
              <a:rPr lang="cs-CZ" altLang="cs-CZ" sz="2000" b="1" dirty="0" err="1" smtClean="0"/>
              <a:t>Quadrivium</a:t>
            </a:r>
            <a:endParaRPr lang="cs-CZ" altLang="cs-CZ" sz="2000" b="1" dirty="0" smtClean="0"/>
          </a:p>
          <a:p>
            <a:pPr eaLnBrk="1" hangingPunct="1">
              <a:buNone/>
            </a:pPr>
            <a:r>
              <a:rPr lang="cs-CZ" altLang="cs-CZ" sz="2000" b="1" dirty="0" smtClean="0"/>
              <a:t>    Aritmetika </a:t>
            </a:r>
            <a:r>
              <a:rPr lang="cs-CZ" altLang="cs-CZ" sz="2000" dirty="0" smtClean="0"/>
              <a:t>(nauka o číslech)</a:t>
            </a:r>
          </a:p>
          <a:p>
            <a:pPr eaLnBrk="1" hangingPunct="1">
              <a:buNone/>
            </a:pPr>
            <a:r>
              <a:rPr lang="cs-CZ" altLang="cs-CZ" sz="2000" dirty="0" smtClean="0"/>
              <a:t>    </a:t>
            </a:r>
            <a:r>
              <a:rPr lang="cs-CZ" altLang="cs-CZ" sz="2000" b="1" dirty="0" smtClean="0"/>
              <a:t>Geometrie</a:t>
            </a:r>
            <a:r>
              <a:rPr lang="cs-CZ" altLang="cs-CZ" sz="2000" dirty="0" smtClean="0"/>
              <a:t> (geometrie, geografie, kartografie)</a:t>
            </a:r>
          </a:p>
          <a:p>
            <a:pPr eaLnBrk="1" hangingPunct="1">
              <a:buNone/>
            </a:pPr>
            <a:r>
              <a:rPr lang="cs-CZ" altLang="cs-CZ" sz="2000" b="1" dirty="0" smtClean="0"/>
              <a:t>    Astronomie </a:t>
            </a:r>
            <a:r>
              <a:rPr lang="cs-CZ" altLang="cs-CZ" sz="2000" dirty="0" smtClean="0"/>
              <a:t>(</a:t>
            </a:r>
            <a:r>
              <a:rPr lang="cs-CZ" altLang="cs-CZ" sz="2000" dirty="0" smtClean="0"/>
              <a:t>pohyby </a:t>
            </a:r>
            <a:r>
              <a:rPr lang="cs-CZ" altLang="cs-CZ" sz="2000" dirty="0" smtClean="0"/>
              <a:t>planet, ale též astrologie)</a:t>
            </a:r>
          </a:p>
          <a:p>
            <a:pPr>
              <a:buNone/>
            </a:pPr>
            <a:r>
              <a:rPr lang="cs-CZ" altLang="cs-CZ" sz="2000" dirty="0" smtClean="0"/>
              <a:t>   </a:t>
            </a:r>
            <a:r>
              <a:rPr lang="cs-CZ" altLang="cs-CZ" sz="2000" b="1" dirty="0" smtClean="0"/>
              <a:t> Hudba </a:t>
            </a:r>
            <a:r>
              <a:rPr lang="cs-CZ" altLang="cs-CZ" sz="2000" dirty="0" smtClean="0"/>
              <a:t>(nauka o harmonickém uspořádání </a:t>
            </a:r>
            <a:r>
              <a:rPr lang="cs-CZ" altLang="cs-CZ" sz="2000" dirty="0" smtClean="0"/>
              <a:t>světa i hudba v užším slova smyslu)</a:t>
            </a:r>
            <a:endParaRPr lang="cs-CZ" altLang="cs-CZ" sz="2000" dirty="0" smtClean="0"/>
          </a:p>
          <a:p>
            <a:pPr>
              <a:buNone/>
            </a:pPr>
            <a:endParaRPr lang="cs-CZ" altLang="cs-CZ" sz="2000" dirty="0"/>
          </a:p>
          <a:p>
            <a:pPr>
              <a:buNone/>
            </a:pPr>
            <a:r>
              <a:rPr lang="cs-CZ" altLang="cs-CZ" sz="2000" dirty="0" smtClean="0"/>
              <a:t>Až do 11. století </a:t>
            </a:r>
            <a:r>
              <a:rPr lang="cs-CZ" altLang="cs-CZ" sz="2000" dirty="0" smtClean="0"/>
              <a:t>působily školy </a:t>
            </a:r>
            <a:r>
              <a:rPr lang="cs-CZ" altLang="cs-CZ" sz="2000" dirty="0" smtClean="0"/>
              <a:t>při klášterech a biskupstvích, se vznikem měst začaly </a:t>
            </a:r>
            <a:endParaRPr lang="cs-CZ" altLang="cs-CZ" sz="2000" dirty="0" smtClean="0"/>
          </a:p>
          <a:p>
            <a:pPr>
              <a:buNone/>
            </a:pPr>
            <a:r>
              <a:rPr lang="cs-CZ" altLang="cs-CZ" sz="2000" dirty="0" smtClean="0"/>
              <a:t>Vznikat</a:t>
            </a:r>
            <a:r>
              <a:rPr lang="cs-CZ" altLang="cs-CZ" sz="2000" dirty="0" smtClean="0"/>
              <a:t> </a:t>
            </a:r>
            <a:r>
              <a:rPr lang="cs-CZ" altLang="cs-CZ" sz="2000" dirty="0" smtClean="0"/>
              <a:t>také </a:t>
            </a:r>
            <a:r>
              <a:rPr lang="cs-CZ" altLang="cs-CZ" sz="2000" dirty="0" smtClean="0"/>
              <a:t>školy městské. </a:t>
            </a:r>
            <a:endParaRPr lang="cs-CZ" altLang="cs-CZ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Učitel se svými žáky</a:t>
            </a:r>
            <a:endParaRPr lang="cs-CZ" sz="20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sah 3" descr="IMG_20161203_11260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1772816"/>
            <a:ext cx="4038600" cy="448779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Univerzita</a:t>
            </a:r>
            <a:endParaRPr lang="cs-CZ" sz="28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cs-CZ" sz="1800" dirty="0" smtClean="0"/>
              <a:t>Latinský název </a:t>
            </a:r>
            <a:r>
              <a:rPr lang="cs-CZ" sz="1800" i="1" dirty="0" err="1" smtClean="0"/>
              <a:t>universitas</a:t>
            </a:r>
            <a:r>
              <a:rPr lang="cs-CZ" sz="1800" dirty="0" smtClean="0"/>
              <a:t> vznikl zkrácením názvu </a:t>
            </a:r>
            <a:r>
              <a:rPr lang="cs-CZ" sz="1800" i="1" dirty="0" err="1" smtClean="0"/>
              <a:t>universitas</a:t>
            </a:r>
            <a:r>
              <a:rPr lang="cs-CZ" sz="1800" i="1" dirty="0" smtClean="0"/>
              <a:t> </a:t>
            </a:r>
            <a:r>
              <a:rPr lang="cs-CZ" sz="1800" i="1" dirty="0" err="1" smtClean="0"/>
              <a:t>magistrorum</a:t>
            </a:r>
            <a:r>
              <a:rPr lang="cs-CZ" sz="1800" i="1" dirty="0" smtClean="0"/>
              <a:t> </a:t>
            </a:r>
            <a:r>
              <a:rPr lang="cs-CZ" sz="1800" i="1" dirty="0" err="1" smtClean="0"/>
              <a:t>et</a:t>
            </a:r>
            <a:r>
              <a:rPr lang="cs-CZ" sz="1800" i="1" dirty="0" smtClean="0"/>
              <a:t> </a:t>
            </a:r>
          </a:p>
          <a:p>
            <a:pPr>
              <a:buNone/>
            </a:pPr>
            <a:r>
              <a:rPr lang="cs-CZ" sz="1800" i="1" dirty="0" err="1" smtClean="0"/>
              <a:t>scholarium</a:t>
            </a:r>
            <a:r>
              <a:rPr lang="cs-CZ" sz="1800" dirty="0" smtClean="0"/>
              <a:t> (společenství učitelů a studentů), který označoval samosprávné sdružení </a:t>
            </a:r>
          </a:p>
          <a:p>
            <a:pPr>
              <a:buNone/>
            </a:pPr>
            <a:r>
              <a:rPr lang="cs-CZ" sz="1800" dirty="0" smtClean="0"/>
              <a:t>učitelů a žáků s </a:t>
            </a:r>
            <a:r>
              <a:rPr lang="cs-CZ" sz="1800" b="1" dirty="0" smtClean="0"/>
              <a:t>vlastní správou, jurisdikcí </a:t>
            </a:r>
            <a:r>
              <a:rPr lang="cs-CZ" sz="1800" dirty="0" smtClean="0"/>
              <a:t>a</a:t>
            </a:r>
            <a:r>
              <a:rPr lang="cs-CZ" sz="1800" b="1" dirty="0" smtClean="0"/>
              <a:t> majetkem</a:t>
            </a:r>
            <a:r>
              <a:rPr lang="cs-CZ" sz="1800" dirty="0" smtClean="0"/>
              <a:t>. </a:t>
            </a:r>
          </a:p>
          <a:p>
            <a:pPr>
              <a:buNone/>
            </a:pPr>
            <a:r>
              <a:rPr lang="cs-CZ" sz="1800" dirty="0" smtClean="0"/>
              <a:t>Vyučovacím jazykem latina.</a:t>
            </a:r>
            <a:endParaRPr lang="cs-CZ" sz="1800" dirty="0"/>
          </a:p>
          <a:p>
            <a:endParaRPr lang="cs-CZ" sz="1800" dirty="0" smtClean="0"/>
          </a:p>
          <a:p>
            <a:pPr>
              <a:buNone/>
            </a:pPr>
            <a:r>
              <a:rPr lang="cs-CZ" sz="1800" dirty="0" smtClean="0"/>
              <a:t>První univerzity vznikaly postupnou přeměnou původních církevních škol katedrálních </a:t>
            </a:r>
          </a:p>
          <a:p>
            <a:pPr>
              <a:buNone/>
            </a:pPr>
            <a:r>
              <a:rPr lang="cs-CZ" sz="1800" dirty="0" smtClean="0"/>
              <a:t>a</a:t>
            </a:r>
            <a:r>
              <a:rPr lang="cs-CZ" sz="1800" dirty="0" smtClean="0"/>
              <a:t> </a:t>
            </a:r>
            <a:r>
              <a:rPr lang="cs-CZ" sz="1800" dirty="0" smtClean="0"/>
              <a:t>městských škol.  Nesly název </a:t>
            </a:r>
            <a:r>
              <a:rPr lang="cs-CZ" sz="1800" i="1" dirty="0" err="1" smtClean="0"/>
              <a:t>universitas</a:t>
            </a:r>
            <a:r>
              <a:rPr lang="cs-CZ" sz="1800" dirty="0" smtClean="0"/>
              <a:t> </a:t>
            </a:r>
            <a:r>
              <a:rPr lang="cs-CZ" sz="1800" dirty="0" smtClean="0"/>
              <a:t>(všeobecnost, společenství), </a:t>
            </a:r>
            <a:r>
              <a:rPr lang="cs-CZ" sz="1800" i="1" dirty="0" smtClean="0"/>
              <a:t>studium </a:t>
            </a:r>
            <a:r>
              <a:rPr lang="cs-CZ" sz="1800" i="1" dirty="0" err="1" smtClean="0"/>
              <a:t>generale</a:t>
            </a:r>
            <a:r>
              <a:rPr lang="cs-CZ" sz="1800" dirty="0" smtClean="0"/>
              <a:t> </a:t>
            </a:r>
          </a:p>
          <a:p>
            <a:pPr>
              <a:buNone/>
            </a:pPr>
            <a:r>
              <a:rPr lang="cs-CZ" sz="1800" dirty="0" smtClean="0"/>
              <a:t>(</a:t>
            </a:r>
            <a:r>
              <a:rPr lang="cs-CZ" sz="1800" dirty="0" smtClean="0"/>
              <a:t>všeobecné studium )na </a:t>
            </a:r>
            <a:r>
              <a:rPr lang="cs-CZ" sz="1800" dirty="0" smtClean="0"/>
              <a:t>rozdíl od škol nižších, které zahrnovaly jen vymezený </a:t>
            </a:r>
            <a:r>
              <a:rPr lang="cs-CZ" sz="1800" dirty="0" smtClean="0"/>
              <a:t>okruh věd. </a:t>
            </a:r>
            <a:endParaRPr lang="cs-CZ" sz="1800" dirty="0" smtClean="0"/>
          </a:p>
          <a:p>
            <a:pPr>
              <a:buNone/>
            </a:pPr>
            <a:r>
              <a:rPr lang="cs-CZ" sz="1800" dirty="0" smtClean="0"/>
              <a:t>Na univerzitách studovali  příslušníci </a:t>
            </a:r>
            <a:r>
              <a:rPr lang="cs-CZ" sz="1800" b="1" dirty="0" smtClean="0"/>
              <a:t>všech společenských stavů</a:t>
            </a:r>
            <a:r>
              <a:rPr lang="cs-CZ" sz="1800" dirty="0" smtClean="0"/>
              <a:t>. Po počátečních </a:t>
            </a:r>
          </a:p>
          <a:p>
            <a:pPr>
              <a:buNone/>
            </a:pPr>
            <a:r>
              <a:rPr lang="cs-CZ" sz="1800" dirty="0" smtClean="0"/>
              <a:t>sporech se prosadila praxe, že na univerzitu mají přístup všichni.</a:t>
            </a:r>
          </a:p>
          <a:p>
            <a:pPr>
              <a:buNone/>
            </a:pPr>
            <a:endParaRPr lang="cs-CZ" sz="1800" dirty="0" smtClean="0"/>
          </a:p>
          <a:p>
            <a:pPr>
              <a:buNone/>
            </a:pPr>
            <a:r>
              <a:rPr lang="cs-CZ" sz="1800" dirty="0" smtClean="0"/>
              <a:t>Vzhledem k tomu, že na univerzitách studovali studenti z různých zemí, byla </a:t>
            </a:r>
          </a:p>
          <a:p>
            <a:pPr>
              <a:buNone/>
            </a:pPr>
            <a:r>
              <a:rPr lang="cs-CZ" sz="1800" dirty="0" smtClean="0"/>
              <a:t>správa rozdělena dle </a:t>
            </a:r>
            <a:r>
              <a:rPr lang="cs-CZ" sz="1800" b="1" dirty="0" smtClean="0"/>
              <a:t>národů</a:t>
            </a:r>
            <a:r>
              <a:rPr lang="cs-CZ" sz="1800" dirty="0" smtClean="0"/>
              <a:t>, (</a:t>
            </a:r>
            <a:r>
              <a:rPr lang="cs-CZ" sz="1800" b="1" dirty="0" smtClean="0"/>
              <a:t>teritoriálně</a:t>
            </a:r>
            <a:r>
              <a:rPr lang="cs-CZ" sz="1800" dirty="0" smtClean="0"/>
              <a:t>). Například pařížská </a:t>
            </a:r>
            <a:r>
              <a:rPr lang="cs-CZ" sz="1800" i="1" dirty="0" err="1" smtClean="0"/>
              <a:t>Sorbona</a:t>
            </a:r>
            <a:r>
              <a:rPr lang="cs-CZ" sz="1800" dirty="0" smtClean="0"/>
              <a:t> měla </a:t>
            </a:r>
          </a:p>
          <a:p>
            <a:pPr>
              <a:buNone/>
            </a:pPr>
            <a:r>
              <a:rPr lang="cs-CZ" sz="1800" dirty="0" smtClean="0"/>
              <a:t>4 univerzitní národy (pozdější pražská také).</a:t>
            </a:r>
          </a:p>
          <a:p>
            <a:pPr>
              <a:buNone/>
            </a:pPr>
            <a:endParaRPr lang="cs-CZ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Univerzita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sz="2000" dirty="0" smtClean="0"/>
              <a:t>Nejvyšším funkcionářem volené univerzitní samosprávy byl </a:t>
            </a:r>
            <a:r>
              <a:rPr lang="cs-CZ" sz="2000" b="1" dirty="0" smtClean="0"/>
              <a:t>rektor</a:t>
            </a:r>
            <a:r>
              <a:rPr lang="cs-CZ" sz="2000" dirty="0" smtClean="0"/>
              <a:t>.</a:t>
            </a:r>
          </a:p>
          <a:p>
            <a:pPr>
              <a:buNone/>
            </a:pPr>
            <a:r>
              <a:rPr lang="cs-CZ" sz="2000" dirty="0" smtClean="0"/>
              <a:t> Hlavou univerzity se mohl stát kterýkoli člen univerzity, mistr nebo student</a:t>
            </a:r>
            <a:r>
              <a:rPr lang="cs-CZ" sz="2000" dirty="0" smtClean="0"/>
              <a:t>, </a:t>
            </a:r>
          </a:p>
          <a:p>
            <a:pPr>
              <a:buNone/>
            </a:pPr>
            <a:r>
              <a:rPr lang="cs-CZ" sz="2000" dirty="0" smtClean="0"/>
              <a:t>kterému bylo alespoň </a:t>
            </a:r>
            <a:r>
              <a:rPr lang="cs-CZ" sz="2000" dirty="0" smtClean="0"/>
              <a:t>25 </a:t>
            </a:r>
            <a:r>
              <a:rPr lang="cs-CZ" sz="2000" dirty="0" smtClean="0"/>
              <a:t>let, byl neženatý, měl alespoň nižší svěcení a pocházel </a:t>
            </a:r>
          </a:p>
          <a:p>
            <a:pPr>
              <a:buNone/>
            </a:pPr>
            <a:r>
              <a:rPr lang="cs-CZ" sz="2000" dirty="0" smtClean="0"/>
              <a:t>manželského  lože</a:t>
            </a:r>
            <a:r>
              <a:rPr lang="cs-CZ" sz="2000" dirty="0" smtClean="0"/>
              <a:t>. </a:t>
            </a:r>
          </a:p>
          <a:p>
            <a:pPr>
              <a:buNone/>
            </a:pPr>
            <a:r>
              <a:rPr lang="cs-CZ" sz="2000" dirty="0" smtClean="0"/>
              <a:t>Volební období bylo na jeden akademický rok. </a:t>
            </a:r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Jeho </a:t>
            </a:r>
            <a:r>
              <a:rPr lang="cs-CZ" sz="2000" dirty="0" smtClean="0"/>
              <a:t>základní pravomocí byla </a:t>
            </a:r>
            <a:r>
              <a:rPr lang="cs-CZ" sz="2000" i="1" dirty="0" smtClean="0"/>
              <a:t>správa </a:t>
            </a:r>
            <a:r>
              <a:rPr lang="cs-CZ" sz="2000" dirty="0" smtClean="0"/>
              <a:t>univerzity jako celku. Přijímal nové členy </a:t>
            </a:r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univerzity </a:t>
            </a:r>
            <a:r>
              <a:rPr lang="cs-CZ" sz="2000" dirty="0" smtClean="0"/>
              <a:t>a provedl jejich </a:t>
            </a:r>
            <a:r>
              <a:rPr lang="cs-CZ" sz="2000" dirty="0" smtClean="0"/>
              <a:t>imatrikulaci</a:t>
            </a:r>
            <a:r>
              <a:rPr lang="cs-CZ" sz="2000" dirty="0" smtClean="0"/>
              <a:t>, což byl zápis do zvláštní úřední knihy, </a:t>
            </a:r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nazývané </a:t>
            </a:r>
            <a:r>
              <a:rPr lang="cs-CZ" sz="2000" i="1" dirty="0" smtClean="0"/>
              <a:t>matrika</a:t>
            </a:r>
            <a:r>
              <a:rPr lang="cs-CZ" sz="2000" dirty="0" smtClean="0"/>
              <a:t>.</a:t>
            </a:r>
          </a:p>
          <a:p>
            <a:pPr>
              <a:buNone/>
            </a:pPr>
            <a:r>
              <a:rPr lang="cs-CZ" sz="2000" dirty="0" smtClean="0"/>
              <a:t> Jako nejvyšší představitel univerzity dohlížel na dodržování jejich </a:t>
            </a:r>
            <a:r>
              <a:rPr lang="cs-CZ" sz="2000" i="1" dirty="0" smtClean="0"/>
              <a:t>statut</a:t>
            </a:r>
            <a:r>
              <a:rPr lang="cs-CZ" sz="2000" dirty="0" smtClean="0"/>
              <a:t>.</a:t>
            </a:r>
          </a:p>
          <a:p>
            <a:pPr>
              <a:buNone/>
            </a:pPr>
            <a:r>
              <a:rPr lang="cs-CZ" sz="2000" dirty="0" smtClean="0"/>
              <a:t> Měl i </a:t>
            </a:r>
            <a:r>
              <a:rPr lang="cs-CZ" sz="2000" i="1" dirty="0" smtClean="0"/>
              <a:t>hospodářskou funkci</a:t>
            </a:r>
            <a:r>
              <a:rPr lang="cs-CZ" sz="2000" dirty="0" smtClean="0"/>
              <a:t>, kdy vedl společně s výběrčími peněz </a:t>
            </a:r>
            <a:r>
              <a:rPr lang="cs-CZ" sz="2000" i="1" dirty="0" smtClean="0"/>
              <a:t>finance</a:t>
            </a:r>
            <a:r>
              <a:rPr lang="cs-CZ" sz="2000" dirty="0" smtClean="0"/>
              <a:t> </a:t>
            </a:r>
          </a:p>
          <a:p>
            <a:pPr>
              <a:buNone/>
            </a:pPr>
            <a:r>
              <a:rPr lang="cs-CZ" sz="2000" dirty="0" smtClean="0"/>
              <a:t>univerzity. </a:t>
            </a:r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Při </a:t>
            </a:r>
            <a:r>
              <a:rPr lang="cs-CZ" sz="2000" dirty="0" smtClean="0"/>
              <a:t>shromážděních univerzitní obce jim předsedal. </a:t>
            </a:r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Univerzitu </a:t>
            </a:r>
            <a:r>
              <a:rPr lang="cs-CZ" sz="2000" i="1" dirty="0" smtClean="0"/>
              <a:t>reprezentoval</a:t>
            </a:r>
            <a:r>
              <a:rPr lang="cs-CZ" sz="2000" dirty="0" smtClean="0"/>
              <a:t> </a:t>
            </a:r>
            <a:r>
              <a:rPr lang="cs-CZ" sz="2000" dirty="0" smtClean="0"/>
              <a:t>při všech běžných i slavnostních </a:t>
            </a:r>
            <a:r>
              <a:rPr lang="cs-CZ" sz="2000" dirty="0" smtClean="0"/>
              <a:t>jednáních.</a:t>
            </a:r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Pro dobu </a:t>
            </a:r>
            <a:r>
              <a:rPr lang="cs-CZ" sz="2000" dirty="0" smtClean="0"/>
              <a:t>jeho nepřítomnosti </a:t>
            </a:r>
            <a:r>
              <a:rPr lang="cs-CZ" sz="2000" dirty="0" smtClean="0"/>
              <a:t>a </a:t>
            </a:r>
            <a:r>
              <a:rPr lang="cs-CZ" sz="2000" dirty="0" smtClean="0"/>
              <a:t>při </a:t>
            </a:r>
            <a:r>
              <a:rPr lang="cs-CZ" sz="2000" dirty="0" smtClean="0"/>
              <a:t>řešení každodenních záležitostí </a:t>
            </a:r>
            <a:r>
              <a:rPr lang="cs-CZ" sz="2000" dirty="0" smtClean="0"/>
              <a:t>jej zastupoval </a:t>
            </a:r>
            <a:endParaRPr lang="cs-CZ" sz="2000" dirty="0" smtClean="0"/>
          </a:p>
          <a:p>
            <a:pPr>
              <a:buNone/>
            </a:pPr>
            <a:r>
              <a:rPr lang="cs-CZ" sz="2000" b="1" dirty="0" smtClean="0"/>
              <a:t>prorektor</a:t>
            </a:r>
            <a:r>
              <a:rPr lang="cs-CZ" sz="2000" dirty="0" smtClean="0"/>
              <a:t>.</a:t>
            </a:r>
            <a:endParaRPr lang="cs-CZ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Univerzita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sz="2000" b="1" dirty="0" smtClean="0"/>
              <a:t>Univerzita</a:t>
            </a:r>
            <a:r>
              <a:rPr lang="cs-CZ" sz="2000" dirty="0" smtClean="0"/>
              <a:t> se dělila na </a:t>
            </a:r>
            <a:r>
              <a:rPr lang="cs-CZ" sz="2000" b="1" dirty="0" smtClean="0"/>
              <a:t>fakulty</a:t>
            </a:r>
            <a:r>
              <a:rPr lang="cs-CZ" sz="2000" dirty="0" smtClean="0"/>
              <a:t>: </a:t>
            </a:r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r>
              <a:rPr lang="cs-CZ" sz="2000" b="1" dirty="0" smtClean="0"/>
              <a:t>Artistická </a:t>
            </a:r>
            <a:r>
              <a:rPr lang="cs-CZ" sz="2000" dirty="0" smtClean="0"/>
              <a:t>(svobodných umění)- nejnižší stupeň, učilo se zde sedmero </a:t>
            </a:r>
          </a:p>
          <a:p>
            <a:pPr>
              <a:buNone/>
            </a:pPr>
            <a:r>
              <a:rPr lang="cs-CZ" sz="2000" dirty="0" smtClean="0"/>
              <a:t>svobodných umění, její absolvování bylo předstupněm studia na dalších </a:t>
            </a:r>
          </a:p>
          <a:p>
            <a:pPr>
              <a:buNone/>
            </a:pPr>
            <a:r>
              <a:rPr lang="cs-CZ" sz="2000" dirty="0" smtClean="0"/>
              <a:t>fakultách.</a:t>
            </a:r>
          </a:p>
          <a:p>
            <a:pPr>
              <a:buNone/>
            </a:pPr>
            <a:r>
              <a:rPr lang="cs-CZ" sz="2000" b="1" dirty="0" smtClean="0"/>
              <a:t>Lékařská</a:t>
            </a:r>
          </a:p>
          <a:p>
            <a:pPr>
              <a:buNone/>
            </a:pPr>
            <a:r>
              <a:rPr lang="cs-CZ" sz="2000" b="1" dirty="0" smtClean="0"/>
              <a:t>Právnická</a:t>
            </a:r>
          </a:p>
          <a:p>
            <a:pPr>
              <a:buNone/>
            </a:pPr>
            <a:r>
              <a:rPr lang="cs-CZ" sz="2000" b="1" dirty="0" smtClean="0"/>
              <a:t>Teologická-</a:t>
            </a:r>
            <a:r>
              <a:rPr lang="cs-CZ" sz="2000" dirty="0" smtClean="0"/>
              <a:t> nejvyšší stupeň</a:t>
            </a:r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Úplná univerzita měla mít všechny tyto 4 fakulty.</a:t>
            </a:r>
          </a:p>
          <a:p>
            <a:pPr>
              <a:buNone/>
            </a:pPr>
            <a:r>
              <a:rPr lang="cs-CZ" sz="2000" dirty="0" smtClean="0"/>
              <a:t>V čele jednotlivé fakulty stál </a:t>
            </a:r>
            <a:r>
              <a:rPr lang="cs-CZ" sz="2000" b="1" dirty="0" smtClean="0"/>
              <a:t>děkan </a:t>
            </a:r>
            <a:r>
              <a:rPr lang="cs-CZ" sz="2000" dirty="0" smtClean="0"/>
              <a:t>volený nejprve na půl </a:t>
            </a:r>
            <a:r>
              <a:rPr lang="cs-CZ" sz="2000" dirty="0" smtClean="0"/>
              <a:t>roku, </a:t>
            </a:r>
            <a:r>
              <a:rPr lang="cs-CZ" sz="2000" dirty="0" smtClean="0"/>
              <a:t>později </a:t>
            </a:r>
          </a:p>
          <a:p>
            <a:pPr>
              <a:buNone/>
            </a:pPr>
            <a:r>
              <a:rPr lang="cs-CZ" sz="2000" dirty="0" smtClean="0"/>
              <a:t>na rok. Svolával fakultu, řídil jednání, spravoval finance, ustanovoval přednášky </a:t>
            </a:r>
          </a:p>
          <a:p>
            <a:pPr>
              <a:buNone/>
            </a:pPr>
            <a:r>
              <a:rPr lang="cs-CZ" sz="2000" dirty="0" smtClean="0"/>
              <a:t>a disputace, předsedal zkouškám.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Univerzita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sz="2000" dirty="0" smtClean="0"/>
              <a:t>N na univerzitu nastupovali chlapci ve věku 15-16 let, někdy i 12 let, případně </a:t>
            </a:r>
          </a:p>
          <a:p>
            <a:pPr>
              <a:buNone/>
            </a:pPr>
            <a:r>
              <a:rPr lang="cs-CZ" sz="2000" dirty="0" smtClean="0"/>
              <a:t>naopak dospělí muži. Přípravou jim byla latinská škola.</a:t>
            </a:r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Život univerzitních studentů a učitelů byl neodlučně spjat s </a:t>
            </a:r>
            <a:r>
              <a:rPr lang="cs-CZ" sz="2000" b="1" dirty="0" smtClean="0"/>
              <a:t>kolejemi. </a:t>
            </a:r>
          </a:p>
          <a:p>
            <a:pPr>
              <a:buNone/>
            </a:pPr>
            <a:endParaRPr lang="cs-CZ" sz="2000" b="1" dirty="0" smtClean="0"/>
          </a:p>
          <a:p>
            <a:pPr>
              <a:buNone/>
            </a:pPr>
            <a:r>
              <a:rPr lang="cs-CZ" sz="2000" dirty="0" smtClean="0"/>
              <a:t>Na koleji bydleli a byla jim poskytována obživa, ale probíhala zde i výuka. </a:t>
            </a:r>
          </a:p>
          <a:p>
            <a:pPr>
              <a:buNone/>
            </a:pPr>
            <a:r>
              <a:rPr lang="cs-CZ" sz="2000" dirty="0" smtClean="0"/>
              <a:t>Kolejní </a:t>
            </a:r>
            <a:r>
              <a:rPr lang="cs-CZ" sz="2000" dirty="0" smtClean="0"/>
              <a:t>život byl svázán celkem přísnými předpisy, které přesně určovaly </a:t>
            </a:r>
          </a:p>
          <a:p>
            <a:pPr>
              <a:buNone/>
            </a:pPr>
            <a:r>
              <a:rPr lang="cs-CZ" sz="2000" dirty="0" smtClean="0"/>
              <a:t>studijní a existenční podmínky kolegiátů. </a:t>
            </a:r>
          </a:p>
          <a:p>
            <a:pPr>
              <a:buNone/>
            </a:pPr>
            <a:r>
              <a:rPr lang="cs-CZ" sz="2000" dirty="0" smtClean="0"/>
              <a:t>Vstávalo  se již okolo páté hodiny ráno. Studenti se umyli, pomodlili a poté se </a:t>
            </a:r>
          </a:p>
          <a:p>
            <a:pPr>
              <a:buNone/>
            </a:pPr>
            <a:r>
              <a:rPr lang="cs-CZ" sz="2000" dirty="0" smtClean="0"/>
              <a:t>do studia a odebrali se na přednášky. Teprve asi kolem desáté hodiny bylo </a:t>
            </a:r>
          </a:p>
          <a:p>
            <a:pPr>
              <a:buNone/>
            </a:pPr>
            <a:r>
              <a:rPr lang="cs-CZ" sz="2000" dirty="0" smtClean="0"/>
              <a:t>první jídlo, druhé a zároveň poslední bývalo po odpoledních přednáškách asi </a:t>
            </a:r>
          </a:p>
          <a:p>
            <a:pPr>
              <a:buNone/>
            </a:pPr>
            <a:r>
              <a:rPr lang="cs-CZ" sz="2000" dirty="0" smtClean="0"/>
              <a:t>v pět hodin.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Univerzita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sz="2000" dirty="0" smtClean="0"/>
              <a:t>Studium:</a:t>
            </a:r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Artistická fakulta- obvyklé studium 4 </a:t>
            </a:r>
            <a:r>
              <a:rPr lang="cs-CZ" sz="2000" dirty="0" err="1" smtClean="0"/>
              <a:t>leté</a:t>
            </a:r>
            <a:r>
              <a:rPr lang="cs-CZ" sz="2000" dirty="0" smtClean="0"/>
              <a:t> (rozděleno do dvou cyklů na 2 a 2 </a:t>
            </a:r>
          </a:p>
          <a:p>
            <a:pPr>
              <a:buNone/>
            </a:pPr>
            <a:r>
              <a:rPr lang="cs-CZ" sz="2000" dirty="0" smtClean="0"/>
              <a:t>roky). Po prvním dvouletém cyklu se absolvent stal bakalářem. Po celém </a:t>
            </a:r>
          </a:p>
          <a:p>
            <a:pPr>
              <a:buNone/>
            </a:pPr>
            <a:r>
              <a:rPr lang="cs-CZ" sz="2000" dirty="0" smtClean="0"/>
              <a:t>Studiu získal titul Mistr </a:t>
            </a:r>
            <a:r>
              <a:rPr lang="cs-CZ" sz="2000" dirty="0" smtClean="0"/>
              <a:t>svobodných umění.</a:t>
            </a:r>
          </a:p>
          <a:p>
            <a:pPr>
              <a:buNone/>
            </a:pPr>
            <a:r>
              <a:rPr lang="cs-CZ" sz="2000" dirty="0" smtClean="0"/>
              <a:t>Na artistických fakultách studovala většina studentů. Ne všichni ji dokončili.</a:t>
            </a:r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Jen malá část pokračovala na dalších odborných fakultách.</a:t>
            </a:r>
          </a:p>
          <a:p>
            <a:pPr>
              <a:buNone/>
            </a:pPr>
            <a:r>
              <a:rPr lang="cs-CZ" sz="2000" dirty="0" smtClean="0"/>
              <a:t>Úplné studium včetně teologie získal jen málokdo.</a:t>
            </a:r>
          </a:p>
          <a:p>
            <a:pPr>
              <a:buNone/>
            </a:pPr>
            <a:r>
              <a:rPr lang="cs-CZ" sz="2000" dirty="0" smtClean="0"/>
              <a:t> Bylo velmi dlouhé,cca 12-15 </a:t>
            </a:r>
            <a:r>
              <a:rPr lang="cs-CZ" sz="2000" dirty="0" smtClean="0"/>
              <a:t>let.</a:t>
            </a:r>
          </a:p>
          <a:p>
            <a:pPr>
              <a:buNone/>
            </a:pPr>
            <a:r>
              <a:rPr lang="cs-CZ" sz="2000" dirty="0" smtClean="0"/>
              <a:t> </a:t>
            </a:r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Studium bylo </a:t>
            </a:r>
            <a:r>
              <a:rPr lang="cs-CZ" sz="2000" dirty="0" err="1" smtClean="0"/>
              <a:t>finnčně</a:t>
            </a:r>
            <a:r>
              <a:rPr lang="cs-CZ" sz="2000" dirty="0" smtClean="0"/>
              <a:t> náročné, i proto někteří studovali jen krátce. </a:t>
            </a:r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Chudí studenti  vstupovali obvykle do služeb církve, aby získali nějakou prebendu, </a:t>
            </a:r>
          </a:p>
          <a:p>
            <a:pPr>
              <a:buNone/>
            </a:pPr>
            <a:r>
              <a:rPr lang="cs-CZ" sz="2000" dirty="0" smtClean="0"/>
              <a:t>ze které na školách žili.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Nejstarší univerzity do roku 1300</a:t>
            </a:r>
            <a:endParaRPr lang="cs-CZ" sz="2800" dirty="0"/>
          </a:p>
        </p:txBody>
      </p:sp>
      <p:pic>
        <p:nvPicPr>
          <p:cNvPr id="9" name="Zástupný symbol pro obsah 8" descr="Univerzity k 13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412776"/>
            <a:ext cx="6651195" cy="50400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StředovĚká</a:t>
            </a:r>
            <a:r>
              <a:rPr lang="cs-CZ" dirty="0" smtClean="0"/>
              <a:t> filosofie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476-1300</a:t>
            </a:r>
            <a:endParaRPr lang="cs-CZ" sz="28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000" dirty="0" smtClean="0"/>
              <a:t>Filosofie </a:t>
            </a:r>
            <a:r>
              <a:rPr lang="cs-CZ" sz="2000" dirty="0" smtClean="0"/>
              <a:t>propojena  </a:t>
            </a:r>
            <a:r>
              <a:rPr lang="cs-CZ" sz="2000" dirty="0" smtClean="0"/>
              <a:t>s křesťanskou  teologií. Původně jen </a:t>
            </a:r>
            <a:r>
              <a:rPr lang="cs-CZ" sz="2000" dirty="0" smtClean="0"/>
              <a:t>pomocnou disciplinou</a:t>
            </a:r>
          </a:p>
          <a:p>
            <a:pPr>
              <a:buNone/>
            </a:pPr>
            <a:r>
              <a:rPr lang="cs-CZ" sz="2000" dirty="0" smtClean="0"/>
              <a:t> </a:t>
            </a:r>
            <a:r>
              <a:rPr lang="cs-CZ" sz="2000" dirty="0" smtClean="0"/>
              <a:t>teologie.</a:t>
            </a:r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Navazovala na antickou filosofii, zejména platonskou a </a:t>
            </a:r>
            <a:r>
              <a:rPr lang="cs-CZ" sz="2000" dirty="0" smtClean="0"/>
              <a:t>novoplatonskou.</a:t>
            </a:r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Velkým podnětem pro rozvoj filosofie ve vrcholném středověku byla inspirace </a:t>
            </a:r>
          </a:p>
          <a:p>
            <a:pPr>
              <a:buNone/>
            </a:pPr>
            <a:r>
              <a:rPr lang="cs-CZ" sz="2000" dirty="0" smtClean="0"/>
              <a:t>arabskou </a:t>
            </a:r>
            <a:r>
              <a:rPr lang="cs-CZ" sz="2000" dirty="0" smtClean="0"/>
              <a:t>filosofií, jejímž prostřednictvím se evropský středověk seznámil</a:t>
            </a:r>
          </a:p>
          <a:p>
            <a:pPr>
              <a:buNone/>
            </a:pPr>
            <a:r>
              <a:rPr lang="cs-CZ" sz="2000" dirty="0" smtClean="0"/>
              <a:t> s učením  Aristotelovým.  </a:t>
            </a:r>
            <a:endParaRPr lang="cs-CZ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Vzdělanost </a:t>
            </a:r>
            <a:br>
              <a:rPr lang="cs-CZ" sz="2800" dirty="0" smtClean="0"/>
            </a:br>
            <a:r>
              <a:rPr lang="cs-CZ" sz="2800" dirty="0" smtClean="0"/>
              <a:t>6.-13. století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sz="2000" dirty="0" smtClean="0"/>
              <a:t> Počátky středověku poznamenány hlubokým úpadkem vzdělanosti.</a:t>
            </a:r>
          </a:p>
          <a:p>
            <a:pPr>
              <a:buNone/>
            </a:pPr>
            <a:endParaRPr lang="cs-CZ" sz="2000" dirty="0"/>
          </a:p>
          <a:p>
            <a:pPr>
              <a:buNone/>
            </a:pPr>
            <a:r>
              <a:rPr lang="cs-CZ" sz="2000" dirty="0" smtClean="0"/>
              <a:t>Zatímco antická společnost byla do značné míry gramotná a vzdělaná, </a:t>
            </a:r>
          </a:p>
          <a:p>
            <a:pPr>
              <a:buNone/>
            </a:pPr>
            <a:r>
              <a:rPr lang="cs-CZ" sz="2000" dirty="0" smtClean="0"/>
              <a:t>ve středověku  se vzdělání  dlouho pěstovalo pouze v prostředí </a:t>
            </a:r>
            <a:r>
              <a:rPr lang="cs-CZ" sz="2000" dirty="0" smtClean="0"/>
              <a:t>církve a pro </a:t>
            </a:r>
          </a:p>
          <a:p>
            <a:pPr>
              <a:buNone/>
            </a:pPr>
            <a:r>
              <a:rPr lang="cs-CZ" sz="2000" dirty="0" smtClean="0"/>
              <a:t>budoucí klérus.</a:t>
            </a:r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Absolutní většina populace zůstávala bez literárního vzdělání.</a:t>
            </a:r>
            <a:endParaRPr lang="cs-CZ" sz="2000" dirty="0"/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I elity společnosti ( panovníci, šlechta) zůstávali až do vrcholného středověku </a:t>
            </a:r>
          </a:p>
          <a:p>
            <a:pPr>
              <a:buNone/>
            </a:pPr>
            <a:r>
              <a:rPr lang="cs-CZ" sz="2000" dirty="0" smtClean="0"/>
              <a:t>většinou negramotní.</a:t>
            </a:r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Sv. Augustin</a:t>
            </a:r>
            <a:br>
              <a:rPr lang="cs-CZ" sz="2400" dirty="0" smtClean="0"/>
            </a:br>
            <a:r>
              <a:rPr lang="cs-CZ" sz="2400" dirty="0" smtClean="0"/>
              <a:t>(354-430)</a:t>
            </a:r>
            <a:endParaRPr lang="cs-CZ" sz="2400" dirty="0"/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000" dirty="0" smtClean="0"/>
              <a:t>Stal se nejvýznamnějším představitelem raně křesťanské filosofie, </a:t>
            </a:r>
          </a:p>
          <a:p>
            <a:pPr>
              <a:buNone/>
            </a:pPr>
            <a:r>
              <a:rPr lang="cs-CZ" sz="2000" dirty="0" smtClean="0"/>
              <a:t>napsal neobyčejně rozsáhlé dílo, které mělo v západním světě trvalý vliv na </a:t>
            </a:r>
          </a:p>
          <a:p>
            <a:pPr>
              <a:buNone/>
            </a:pPr>
            <a:r>
              <a:rPr lang="cs-CZ" sz="2000" dirty="0" smtClean="0"/>
              <a:t>teology i filosofy</a:t>
            </a:r>
            <a:r>
              <a:rPr lang="cs-CZ" sz="2000" dirty="0" smtClean="0"/>
              <a:t>. Novoplatonik.</a:t>
            </a:r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Svým věděním obsáhl antickou filosofii a kulturu a svým literárním dílem  je </a:t>
            </a:r>
          </a:p>
          <a:p>
            <a:pPr>
              <a:buNone/>
            </a:pPr>
            <a:r>
              <a:rPr lang="cs-CZ" sz="2000" dirty="0" smtClean="0"/>
              <a:t>zprostředkoval potomstvu.</a:t>
            </a:r>
          </a:p>
          <a:p>
            <a:pPr>
              <a:buNone/>
            </a:pPr>
            <a:r>
              <a:rPr lang="cs-CZ" sz="2000" dirty="0" smtClean="0"/>
              <a:t>Zůstal největší autoritou v filosofii  a teologii do doby Tomáše </a:t>
            </a:r>
            <a:r>
              <a:rPr lang="cs-CZ" sz="2000" dirty="0" err="1" smtClean="0"/>
              <a:t>Akvinského</a:t>
            </a:r>
            <a:r>
              <a:rPr lang="cs-CZ" sz="2000" dirty="0" smtClean="0"/>
              <a:t>.</a:t>
            </a:r>
          </a:p>
          <a:p>
            <a:pPr>
              <a:buNone/>
            </a:pPr>
            <a:r>
              <a:rPr lang="cs-CZ" sz="2000" dirty="0" smtClean="0"/>
              <a:t>Nejvýznamnější  antický církevní učitel Západu.</a:t>
            </a:r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endParaRPr lang="cs-CZ" sz="2000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err="1" smtClean="0"/>
              <a:t>Ibn</a:t>
            </a:r>
            <a:r>
              <a:rPr lang="cs-CZ" sz="2800" dirty="0" smtClean="0"/>
              <a:t> Siná, na západě známý jako </a:t>
            </a:r>
            <a:r>
              <a:rPr lang="cs-CZ" sz="2800" dirty="0" err="1" smtClean="0"/>
              <a:t>Avicenna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980-1037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sz="2000" dirty="0" smtClean="0"/>
              <a:t>Středověký perský filosof, lékař, polyhistor nejvýznamnější představitel </a:t>
            </a:r>
          </a:p>
          <a:p>
            <a:pPr>
              <a:buNone/>
            </a:pPr>
            <a:r>
              <a:rPr lang="cs-CZ" sz="2000" dirty="0" smtClean="0"/>
              <a:t>středověké </a:t>
            </a:r>
            <a:r>
              <a:rPr lang="cs-CZ" sz="2000" dirty="0" smtClean="0"/>
              <a:t>arabské </a:t>
            </a:r>
            <a:r>
              <a:rPr lang="cs-CZ" sz="2000" dirty="0" smtClean="0"/>
              <a:t>filosofie.</a:t>
            </a:r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Známý především jako lékař a autor medicínských spisů.</a:t>
            </a:r>
          </a:p>
          <a:p>
            <a:pPr>
              <a:buNone/>
            </a:pPr>
            <a:r>
              <a:rPr lang="cs-CZ" sz="2000" dirty="0" smtClean="0"/>
              <a:t>Z </a:t>
            </a:r>
            <a:r>
              <a:rPr lang="cs-CZ" sz="2000" dirty="0" smtClean="0"/>
              <a:t>hlediska filosofie </a:t>
            </a:r>
            <a:r>
              <a:rPr lang="cs-CZ" sz="2000" dirty="0" smtClean="0"/>
              <a:t>měly pro křesťanské filosofy zásadní význam jeho </a:t>
            </a:r>
          </a:p>
          <a:p>
            <a:pPr>
              <a:buNone/>
            </a:pPr>
            <a:r>
              <a:rPr lang="cs-CZ" sz="2000" dirty="0" smtClean="0"/>
              <a:t>komentáře k Aristotelovi.</a:t>
            </a:r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Aristotelismus původně  křesťanskými filosofy odmítnut, k jeho oživení  došlo </a:t>
            </a:r>
          </a:p>
          <a:p>
            <a:pPr>
              <a:buNone/>
            </a:pPr>
            <a:r>
              <a:rPr lang="cs-CZ" sz="2000" dirty="0" smtClean="0"/>
              <a:t>od 11. století pod vlivem </a:t>
            </a:r>
            <a:r>
              <a:rPr lang="cs-CZ" sz="2000" dirty="0" err="1" smtClean="0"/>
              <a:t>Avicenna</a:t>
            </a:r>
            <a:r>
              <a:rPr lang="cs-CZ" sz="2000" dirty="0" smtClean="0"/>
              <a:t> a také jiného arabského filosofa </a:t>
            </a:r>
            <a:r>
              <a:rPr lang="cs-CZ" sz="2000" dirty="0" err="1" smtClean="0"/>
              <a:t>Averroa</a:t>
            </a:r>
            <a:r>
              <a:rPr lang="cs-CZ" sz="2000" dirty="0" smtClean="0"/>
              <a:t> </a:t>
            </a:r>
          </a:p>
          <a:p>
            <a:pPr>
              <a:buNone/>
            </a:pPr>
            <a:r>
              <a:rPr lang="cs-CZ" sz="2000" dirty="0" smtClean="0"/>
              <a:t>(1126-1198).</a:t>
            </a:r>
            <a:endParaRPr lang="cs-CZ" sz="20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Dialektika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sz="2000" dirty="0" smtClean="0"/>
              <a:t>Dialektika – jeden z oborů trivia. </a:t>
            </a:r>
          </a:p>
          <a:p>
            <a:pPr>
              <a:buNone/>
            </a:pPr>
            <a:r>
              <a:rPr lang="cs-CZ" sz="2000" dirty="0" smtClean="0"/>
              <a:t>Od antiky (Platón) byla dialektika technikou argumentace. Jak vést věcný </a:t>
            </a:r>
          </a:p>
          <a:p>
            <a:pPr>
              <a:buNone/>
            </a:pPr>
            <a:r>
              <a:rPr lang="cs-CZ" sz="2000" dirty="0" smtClean="0"/>
              <a:t>rozhovor   a hledat porovnáváním názorů pravdu. </a:t>
            </a:r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sz="2000" b="1" dirty="0" smtClean="0"/>
              <a:t/>
            </a:r>
            <a:br>
              <a:rPr lang="cs-CZ" sz="2000" b="1" dirty="0" smtClean="0"/>
            </a:br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Snášení argumentů pro a proti.</a:t>
            </a:r>
            <a:r>
              <a:rPr lang="cs-CZ" sz="2000" b="1" dirty="0" smtClean="0"/>
              <a:t> </a:t>
            </a:r>
            <a:r>
              <a:rPr lang="cs-CZ" sz="2000" dirty="0" smtClean="0"/>
              <a:t>Zjišťování pravdy odhalováním rozporů v řeči</a:t>
            </a:r>
          </a:p>
          <a:p>
            <a:pPr>
              <a:buNone/>
            </a:pPr>
            <a:r>
              <a:rPr lang="cs-CZ" sz="2000" dirty="0" smtClean="0"/>
              <a:t> odpůrce. 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Scholastika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124744"/>
            <a:ext cx="8517632" cy="5102027"/>
          </a:xfrm>
        </p:spPr>
        <p:txBody>
          <a:bodyPr>
            <a:normAutofit/>
          </a:bodyPr>
          <a:lstStyle/>
          <a:p>
            <a:pPr>
              <a:buNone/>
            </a:pPr>
            <a:endParaRPr lang="cs-CZ" sz="2000" dirty="0" smtClean="0"/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Metoda  kritického </a:t>
            </a:r>
            <a:r>
              <a:rPr lang="cs-CZ" sz="2000" dirty="0" smtClean="0"/>
              <a:t>myšlení </a:t>
            </a:r>
            <a:r>
              <a:rPr lang="cs-CZ" sz="2000" dirty="0" smtClean="0"/>
              <a:t>typická </a:t>
            </a:r>
            <a:r>
              <a:rPr lang="cs-CZ" sz="2000" dirty="0" smtClean="0"/>
              <a:t>pro středověké vzdělance (akademiky)  </a:t>
            </a:r>
          </a:p>
          <a:p>
            <a:pPr>
              <a:buNone/>
            </a:pPr>
            <a:r>
              <a:rPr lang="cs-CZ" sz="2000" dirty="0" smtClean="0"/>
              <a:t>typická pro středověké školy od 11. století.</a:t>
            </a:r>
          </a:p>
          <a:p>
            <a:pPr>
              <a:buNone/>
            </a:pPr>
            <a:r>
              <a:rPr lang="cs-CZ" sz="2000" dirty="0" smtClean="0"/>
              <a:t>Pojem odvozen od slova „</a:t>
            </a:r>
            <a:r>
              <a:rPr lang="cs-CZ" sz="2000" dirty="0" err="1" smtClean="0"/>
              <a:t>schola</a:t>
            </a:r>
            <a:r>
              <a:rPr lang="cs-CZ" sz="2000" dirty="0" smtClean="0"/>
              <a:t>“ (škola).</a:t>
            </a:r>
            <a:endParaRPr lang="cs-CZ" sz="2000" dirty="0" smtClean="0"/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Není to ani filosofie nebo teologie ale metoda vyučování, která klade </a:t>
            </a:r>
          </a:p>
          <a:p>
            <a:pPr>
              <a:buNone/>
            </a:pPr>
            <a:r>
              <a:rPr lang="cs-CZ" sz="2000" dirty="0" smtClean="0"/>
              <a:t>velký důraz na dialektiku</a:t>
            </a:r>
            <a:r>
              <a:rPr lang="cs-CZ" sz="2000" dirty="0" smtClean="0"/>
              <a:t>.</a:t>
            </a:r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Snaží se dojít k poznání  rozebíráním problémů, rozumovou cestou.</a:t>
            </a:r>
          </a:p>
          <a:p>
            <a:pPr>
              <a:buNone/>
            </a:pPr>
            <a:endParaRPr lang="cs-CZ" sz="2000" b="1" dirty="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err="1" smtClean="0">
                <a:solidFill>
                  <a:prstClr val="black"/>
                </a:solidFill>
                <a:ea typeface="+mn-ea"/>
                <a:cs typeface="+mn-cs"/>
              </a:rPr>
              <a:t>Pierre</a:t>
            </a:r>
            <a:r>
              <a:rPr lang="cs-CZ" sz="2800" dirty="0" smtClean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cs-CZ" sz="2800" dirty="0" err="1" smtClean="0">
                <a:solidFill>
                  <a:prstClr val="black"/>
                </a:solidFill>
                <a:ea typeface="+mn-ea"/>
                <a:cs typeface="+mn-cs"/>
              </a:rPr>
              <a:t>Abélard</a:t>
            </a:r>
            <a:r>
              <a:rPr lang="cs-CZ" sz="2800" dirty="0" smtClean="0">
                <a:solidFill>
                  <a:prstClr val="black"/>
                </a:solidFill>
                <a:ea typeface="+mn-ea"/>
                <a:cs typeface="+mn-cs"/>
              </a:rPr>
              <a:t> (1079-1142)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sz="1800" dirty="0" smtClean="0"/>
              <a:t>Obohacuje scholastiku o metodu  </a:t>
            </a:r>
            <a:r>
              <a:rPr lang="cs-CZ" sz="1800" i="1" dirty="0" smtClean="0"/>
              <a:t>Sic </a:t>
            </a:r>
            <a:r>
              <a:rPr lang="cs-CZ" sz="1800" i="1" dirty="0" err="1" smtClean="0"/>
              <a:t>et</a:t>
            </a:r>
            <a:r>
              <a:rPr lang="cs-CZ" sz="1800" i="1" dirty="0" smtClean="0"/>
              <a:t> non (Ano </a:t>
            </a:r>
            <a:r>
              <a:rPr lang="cs-CZ" sz="1800" dirty="0" smtClean="0"/>
              <a:t>a ne);  </a:t>
            </a:r>
          </a:p>
          <a:p>
            <a:pPr>
              <a:buNone/>
            </a:pPr>
            <a:r>
              <a:rPr lang="cs-CZ" sz="1800" dirty="0" smtClean="0"/>
              <a:t>ze vzájemných protikladů vyvozuje konečné řešení. </a:t>
            </a:r>
          </a:p>
          <a:p>
            <a:pPr>
              <a:buNone/>
            </a:pPr>
            <a:r>
              <a:rPr lang="cs-CZ" sz="1800" dirty="0" smtClean="0"/>
              <a:t>Vyzdvihuje nutnost pochybovat o zažitých pravdách, zkoumat, zda v nich nejsou </a:t>
            </a:r>
          </a:p>
          <a:p>
            <a:pPr>
              <a:buNone/>
            </a:pPr>
            <a:r>
              <a:rPr lang="cs-CZ" sz="1800" dirty="0" smtClean="0"/>
              <a:t>rozpory a protiklady. Pochybování je podmínkou při hledání pravdy.</a:t>
            </a:r>
          </a:p>
          <a:p>
            <a:pPr>
              <a:buNone/>
            </a:pPr>
            <a:r>
              <a:rPr lang="cs-CZ" sz="1800" dirty="0" smtClean="0"/>
              <a:t>Analýza textu má vést ke schopnosti objevit a pojmenovat problém obsažený v </a:t>
            </a:r>
          </a:p>
          <a:p>
            <a:pPr>
              <a:buNone/>
            </a:pPr>
            <a:r>
              <a:rPr lang="cs-CZ" sz="1800" dirty="0" smtClean="0"/>
              <a:t>daném materiálu, vyjádřit ho v přesně formulované otázce, která otevírá cestu</a:t>
            </a:r>
          </a:p>
          <a:p>
            <a:pPr>
              <a:buNone/>
            </a:pPr>
            <a:r>
              <a:rPr lang="cs-CZ" sz="1800" dirty="0" smtClean="0"/>
              <a:t> k dalšímu zkoumání s v konečném důsledku k řešení problému. </a:t>
            </a:r>
            <a:endParaRPr lang="cs-CZ" sz="1800" i="1" dirty="0" smtClean="0"/>
          </a:p>
          <a:p>
            <a:pPr>
              <a:buNone/>
            </a:pPr>
            <a:endParaRPr lang="cs-CZ" sz="1800" dirty="0" smtClean="0"/>
          </a:p>
          <a:p>
            <a:endParaRPr lang="cs-CZ" sz="18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/>
              <a:t/>
            </a:r>
            <a:br>
              <a:rPr lang="cs-CZ" sz="2800" b="1" dirty="0" smtClean="0"/>
            </a:br>
            <a:r>
              <a:rPr lang="cs-CZ" sz="2800" dirty="0" smtClean="0"/>
              <a:t>Raná scholastika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sz="2000" dirty="0" smtClean="0"/>
              <a:t>Vyznačuje se </a:t>
            </a:r>
            <a:r>
              <a:rPr lang="cs-CZ" sz="2000" i="1" dirty="0" smtClean="0"/>
              <a:t>sporem o </a:t>
            </a:r>
            <a:r>
              <a:rPr lang="cs-CZ" sz="2000" i="1" dirty="0" err="1" smtClean="0"/>
              <a:t>universálie</a:t>
            </a:r>
            <a:r>
              <a:rPr lang="cs-CZ" sz="2000" dirty="0" smtClean="0"/>
              <a:t> (obecné pojmy) mezi realisty a nominalisty.</a:t>
            </a:r>
          </a:p>
          <a:p>
            <a:pPr>
              <a:buNone/>
            </a:pPr>
            <a:r>
              <a:rPr lang="cs-CZ" sz="2000" dirty="0" smtClean="0"/>
              <a:t> </a:t>
            </a:r>
          </a:p>
          <a:p>
            <a:pPr>
              <a:buNone/>
            </a:pPr>
            <a:r>
              <a:rPr lang="cs-CZ" sz="2000" b="1" i="1" dirty="0" smtClean="0"/>
              <a:t>Realismus</a:t>
            </a:r>
            <a:r>
              <a:rPr lang="cs-CZ" sz="2000" dirty="0" smtClean="0"/>
              <a:t> předpokládá, že skutečně „jsou“ jen obecniny čili univerzálie </a:t>
            </a:r>
          </a:p>
          <a:p>
            <a:pPr>
              <a:buNone/>
            </a:pPr>
            <a:r>
              <a:rPr lang="cs-CZ" sz="2000" dirty="0" smtClean="0"/>
              <a:t>(například člověk, strom nebo kružnice), neboť jen ty jsou trvalé a neměnné, </a:t>
            </a:r>
          </a:p>
          <a:p>
            <a:pPr>
              <a:buNone/>
            </a:pPr>
            <a:r>
              <a:rPr lang="cs-CZ" sz="2000" dirty="0" smtClean="0"/>
              <a:t>lze je pojmenovat a poznávat, kdežto jednotlivé je od nich odvozené, vždy </a:t>
            </a:r>
          </a:p>
          <a:p>
            <a:pPr>
              <a:buNone/>
            </a:pPr>
            <a:r>
              <a:rPr lang="cs-CZ" sz="2000" dirty="0" smtClean="0"/>
              <a:t>nahodilé, pomíjející a proměnlivé. </a:t>
            </a:r>
          </a:p>
          <a:p>
            <a:pPr>
              <a:buNone/>
            </a:pPr>
            <a:r>
              <a:rPr lang="cs-CZ" sz="2000" dirty="0" smtClean="0"/>
              <a:t>K realistům patřil </a:t>
            </a:r>
            <a:r>
              <a:rPr lang="cs-CZ" sz="2000" dirty="0" err="1" smtClean="0"/>
              <a:t>Anselm</a:t>
            </a:r>
            <a:r>
              <a:rPr lang="cs-CZ" sz="2000" dirty="0" smtClean="0"/>
              <a:t> z Canterbury,  Tomáš  </a:t>
            </a:r>
            <a:r>
              <a:rPr lang="cs-CZ" sz="2000" dirty="0" err="1" smtClean="0"/>
              <a:t>Akvinský</a:t>
            </a:r>
            <a:r>
              <a:rPr lang="cs-CZ" sz="2000" dirty="0" smtClean="0"/>
              <a:t>, Albert Veliký.</a:t>
            </a:r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r>
              <a:rPr lang="cs-CZ" sz="2000" b="1" i="1" dirty="0" smtClean="0"/>
              <a:t>Nominalismus</a:t>
            </a:r>
            <a:r>
              <a:rPr lang="cs-CZ" sz="2000" dirty="0" smtClean="0"/>
              <a:t> naopak soudí, že „jest“ jen jednotlivé, neboť jen </a:t>
            </a:r>
          </a:p>
          <a:p>
            <a:pPr>
              <a:buNone/>
            </a:pPr>
            <a:r>
              <a:rPr lang="cs-CZ" sz="2000" dirty="0" smtClean="0"/>
              <a:t>s jednotlivým lze udělat přímou zkušenost, ukázat na ně a přesně je popsat či </a:t>
            </a:r>
          </a:p>
          <a:p>
            <a:pPr>
              <a:buNone/>
            </a:pPr>
            <a:r>
              <a:rPr lang="cs-CZ" sz="2000" dirty="0" smtClean="0"/>
              <a:t>změřit, kdežto domnělé obecniny vznikají až dodatečně</a:t>
            </a:r>
            <a:endParaRPr lang="cs-CZ" sz="2000" i="1" dirty="0" smtClean="0"/>
          </a:p>
          <a:p>
            <a:pPr>
              <a:buNone/>
            </a:pPr>
            <a:r>
              <a:rPr lang="cs-CZ" sz="2000" dirty="0" smtClean="0"/>
              <a:t>a jsou to jen slova či jména (lat. </a:t>
            </a:r>
            <a:r>
              <a:rPr lang="cs-CZ" sz="2000" i="1" dirty="0" err="1" smtClean="0"/>
              <a:t>nomina</a:t>
            </a:r>
            <a:r>
              <a:rPr lang="cs-CZ" sz="2000" dirty="0" smtClean="0"/>
              <a:t>, odtud nominalismus), jimž žádná </a:t>
            </a:r>
          </a:p>
          <a:p>
            <a:pPr>
              <a:buNone/>
            </a:pPr>
            <a:r>
              <a:rPr lang="cs-CZ" sz="2000" dirty="0" smtClean="0"/>
              <a:t>samostatná skutečnost neodpovídá.</a:t>
            </a:r>
          </a:p>
          <a:p>
            <a:pPr>
              <a:buNone/>
            </a:pPr>
            <a:r>
              <a:rPr lang="cs-CZ" sz="2000" dirty="0" smtClean="0"/>
              <a:t>Ke nominalistům patřil </a:t>
            </a:r>
            <a:r>
              <a:rPr lang="cs-CZ" sz="2000" dirty="0" err="1" smtClean="0"/>
              <a:t>Pierre</a:t>
            </a:r>
            <a:r>
              <a:rPr lang="cs-CZ" sz="2000" dirty="0" smtClean="0"/>
              <a:t> </a:t>
            </a:r>
            <a:r>
              <a:rPr lang="cs-CZ" sz="2000" dirty="0" err="1" smtClean="0"/>
              <a:t>Abélard</a:t>
            </a:r>
            <a:r>
              <a:rPr lang="cs-CZ" sz="2000" dirty="0" smtClean="0"/>
              <a:t>, </a:t>
            </a:r>
            <a:r>
              <a:rPr lang="cs-CZ" sz="2000" dirty="0" err="1" smtClean="0"/>
              <a:t>Roger</a:t>
            </a:r>
            <a:r>
              <a:rPr lang="cs-CZ" sz="2000" dirty="0" smtClean="0"/>
              <a:t> </a:t>
            </a:r>
            <a:r>
              <a:rPr lang="cs-CZ" sz="2000" dirty="0" err="1" smtClean="0"/>
              <a:t>Bacon</a:t>
            </a:r>
            <a:endParaRPr lang="cs-CZ" sz="2000" dirty="0" smtClean="0"/>
          </a:p>
          <a:p>
            <a:pPr>
              <a:buNone/>
            </a:pPr>
            <a:endParaRPr lang="cs-CZ" sz="20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Vrcholná scholastika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cs-CZ" sz="2000" dirty="0" smtClean="0"/>
              <a:t>Charakterizují ji tzv. </a:t>
            </a:r>
            <a:r>
              <a:rPr lang="cs-CZ" sz="2000" i="1" dirty="0" smtClean="0"/>
              <a:t>sumarizační snahy</a:t>
            </a:r>
            <a:r>
              <a:rPr lang="cs-CZ" sz="2000" dirty="0" smtClean="0"/>
              <a:t>, shrnutí všech vědomostí do </a:t>
            </a:r>
          </a:p>
          <a:p>
            <a:pPr>
              <a:buNone/>
            </a:pPr>
            <a:r>
              <a:rPr lang="cs-CZ" sz="2000" dirty="0" smtClean="0"/>
              <a:t>knih – </a:t>
            </a:r>
            <a:r>
              <a:rPr lang="cs-CZ" sz="2000" i="1" dirty="0" smtClean="0"/>
              <a:t>sumy</a:t>
            </a:r>
            <a:r>
              <a:rPr lang="cs-CZ" sz="2000" dirty="0" smtClean="0"/>
              <a:t>. Scholastika se </a:t>
            </a:r>
            <a:r>
              <a:rPr lang="cs-CZ" sz="2000" dirty="0" smtClean="0"/>
              <a:t>v  této době </a:t>
            </a:r>
            <a:r>
              <a:rPr lang="cs-CZ" sz="2000" dirty="0" smtClean="0"/>
              <a:t>opírala </a:t>
            </a:r>
            <a:r>
              <a:rPr lang="cs-CZ" sz="2000" dirty="0" smtClean="0"/>
              <a:t>se o Písmo, o učení církevních </a:t>
            </a:r>
          </a:p>
          <a:p>
            <a:pPr>
              <a:buNone/>
            </a:pPr>
            <a:r>
              <a:rPr lang="cs-CZ" sz="2000" dirty="0" smtClean="0"/>
              <a:t>otců a o </a:t>
            </a:r>
            <a:r>
              <a:rPr lang="cs-CZ" sz="2000" i="1" dirty="0" smtClean="0"/>
              <a:t>Aristotelovu </a:t>
            </a:r>
            <a:r>
              <a:rPr lang="cs-CZ" sz="2000" dirty="0" smtClean="0"/>
              <a:t>filozofii ( na Západ se dostala především prostřednictvím děl </a:t>
            </a:r>
          </a:p>
          <a:p>
            <a:pPr>
              <a:buNone/>
            </a:pPr>
            <a:r>
              <a:rPr lang="cs-CZ" sz="2000" dirty="0" smtClean="0"/>
              <a:t>arabských učenců </a:t>
            </a:r>
            <a:r>
              <a:rPr lang="cs-CZ" sz="2000" dirty="0" err="1" smtClean="0"/>
              <a:t>Avicenny</a:t>
            </a:r>
            <a:r>
              <a:rPr lang="cs-CZ" sz="2000" dirty="0" smtClean="0"/>
              <a:t> a </a:t>
            </a:r>
            <a:r>
              <a:rPr lang="cs-CZ" sz="2000" dirty="0" err="1" smtClean="0"/>
              <a:t>Averroa</a:t>
            </a:r>
            <a:r>
              <a:rPr lang="cs-CZ" sz="2000" dirty="0" smtClean="0"/>
              <a:t>). </a:t>
            </a:r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V tomto období vznikla většina středověkých univerzit. </a:t>
            </a:r>
          </a:p>
          <a:p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Nejvýznamnější představitelé:</a:t>
            </a:r>
          </a:p>
          <a:p>
            <a:pPr>
              <a:buNone/>
            </a:pPr>
            <a:r>
              <a:rPr lang="cs-CZ" sz="2000" b="1" i="1" dirty="0" smtClean="0"/>
              <a:t>Albert Veliký</a:t>
            </a:r>
            <a:r>
              <a:rPr lang="cs-CZ" sz="2000" dirty="0" smtClean="0"/>
              <a:t> </a:t>
            </a:r>
            <a:r>
              <a:rPr lang="cs-CZ" sz="2000" i="1" dirty="0" smtClean="0"/>
              <a:t>(1193 - 1280)</a:t>
            </a:r>
            <a:r>
              <a:rPr lang="cs-CZ" sz="2000" dirty="0" smtClean="0"/>
              <a:t> překládal a komentoval </a:t>
            </a:r>
            <a:r>
              <a:rPr lang="cs-CZ" sz="2000" dirty="0" smtClean="0"/>
              <a:t>Aristotela.</a:t>
            </a:r>
            <a:endParaRPr lang="cs-CZ" sz="2000" dirty="0" smtClean="0"/>
          </a:p>
          <a:p>
            <a:pPr>
              <a:buNone/>
            </a:pPr>
            <a:r>
              <a:rPr lang="cs-CZ" sz="2000" b="1" i="1" dirty="0" smtClean="0"/>
              <a:t>Tomáš </a:t>
            </a:r>
            <a:r>
              <a:rPr lang="cs-CZ" sz="2000" b="1" i="1" dirty="0" err="1" smtClean="0"/>
              <a:t>Akvinský</a:t>
            </a:r>
            <a:r>
              <a:rPr lang="cs-CZ" sz="2000" i="1" dirty="0" smtClean="0"/>
              <a:t> (1225 - 1274) </a:t>
            </a:r>
            <a:r>
              <a:rPr lang="cs-CZ" sz="2000" dirty="0" smtClean="0"/>
              <a:t>vrcholný představitel scholastické </a:t>
            </a:r>
            <a:r>
              <a:rPr lang="cs-CZ" sz="2000" dirty="0" smtClean="0"/>
              <a:t>filosofie. Realista.</a:t>
            </a:r>
          </a:p>
          <a:p>
            <a:pPr>
              <a:buNone/>
            </a:pPr>
            <a:r>
              <a:rPr lang="cs-CZ" sz="2000" dirty="0" smtClean="0"/>
              <a:t> Vycházel hojně z Aristotela, ale i ze sv. Augustina. Jedna </a:t>
            </a:r>
            <a:r>
              <a:rPr lang="cs-CZ" sz="2000" dirty="0" smtClean="0"/>
              <a:t>z největších </a:t>
            </a:r>
            <a:r>
              <a:rPr lang="cs-CZ" sz="2000" dirty="0" smtClean="0"/>
              <a:t>teologických </a:t>
            </a:r>
          </a:p>
          <a:p>
            <a:pPr>
              <a:buNone/>
            </a:pPr>
            <a:r>
              <a:rPr lang="cs-CZ" sz="2000" dirty="0" smtClean="0"/>
              <a:t>autorit středověku.</a:t>
            </a:r>
          </a:p>
          <a:p>
            <a:pPr>
              <a:buNone/>
            </a:pPr>
            <a:r>
              <a:rPr lang="cs-CZ" sz="2000" dirty="0" smtClean="0"/>
              <a:t>Nejvýznamnější </a:t>
            </a:r>
            <a:r>
              <a:rPr lang="cs-CZ" sz="2000" dirty="0" smtClean="0"/>
              <a:t>dílo- </a:t>
            </a:r>
            <a:r>
              <a:rPr lang="cs-CZ" sz="2000" dirty="0" err="1" smtClean="0"/>
              <a:t>Summa</a:t>
            </a:r>
            <a:r>
              <a:rPr lang="cs-CZ" sz="2000" dirty="0" smtClean="0"/>
              <a:t> teologická</a:t>
            </a:r>
            <a:r>
              <a:rPr lang="cs-CZ" sz="2000" dirty="0" smtClean="0"/>
              <a:t>. Filosoficky hluboce </a:t>
            </a:r>
            <a:r>
              <a:rPr lang="cs-CZ" sz="2000" dirty="0" smtClean="0"/>
              <a:t>promyšlený soudržný systém.</a:t>
            </a:r>
            <a:endParaRPr lang="cs-CZ" sz="2000" dirty="0" smtClean="0"/>
          </a:p>
          <a:p>
            <a:pPr>
              <a:buNone/>
            </a:pPr>
            <a:r>
              <a:rPr lang="cs-CZ" sz="2000" b="1" i="1" dirty="0" err="1" smtClean="0"/>
              <a:t>Roger</a:t>
            </a:r>
            <a:r>
              <a:rPr lang="cs-CZ" sz="2000" b="1" i="1" dirty="0" smtClean="0"/>
              <a:t> </a:t>
            </a:r>
            <a:r>
              <a:rPr lang="cs-CZ" sz="2000" b="1" i="1" dirty="0" err="1" smtClean="0"/>
              <a:t>Bacon</a:t>
            </a:r>
            <a:r>
              <a:rPr lang="cs-CZ" sz="2000" b="1" i="1" dirty="0" smtClean="0"/>
              <a:t> </a:t>
            </a:r>
            <a:r>
              <a:rPr lang="cs-CZ" sz="2000" i="1" dirty="0" smtClean="0"/>
              <a:t>(1214- 1294), </a:t>
            </a:r>
            <a:r>
              <a:rPr lang="cs-CZ" sz="2000" dirty="0" smtClean="0"/>
              <a:t>nominalista.Ve sporu s Albertem Velikým a </a:t>
            </a:r>
          </a:p>
          <a:p>
            <a:pPr>
              <a:buNone/>
            </a:pPr>
            <a:r>
              <a:rPr lang="cs-CZ" sz="2000" dirty="0" smtClean="0"/>
              <a:t>Tomášem </a:t>
            </a:r>
            <a:r>
              <a:rPr lang="cs-CZ" sz="2000" dirty="0" err="1" smtClean="0"/>
              <a:t>Akvinským</a:t>
            </a:r>
            <a:r>
              <a:rPr lang="cs-CZ" sz="2000" dirty="0" smtClean="0"/>
              <a:t>, zdůrazňoval význam praktické zkušenosti proti logické</a:t>
            </a:r>
          </a:p>
          <a:p>
            <a:pPr>
              <a:buNone/>
            </a:pPr>
            <a:r>
              <a:rPr lang="cs-CZ" sz="2000" dirty="0" smtClean="0"/>
              <a:t> dedukci</a:t>
            </a:r>
            <a:r>
              <a:rPr lang="cs-CZ" sz="2000" dirty="0" smtClean="0"/>
              <a:t>.</a:t>
            </a:r>
            <a:r>
              <a:rPr lang="pl-PL" sz="2000" dirty="0" smtClean="0"/>
              <a:t> </a:t>
            </a:r>
            <a:endParaRPr lang="cs-CZ" sz="20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Témata scholastiky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cs-CZ" sz="2000" dirty="0" smtClean="0"/>
              <a:t>Teologické: zda </a:t>
            </a:r>
            <a:r>
              <a:rPr lang="cs-CZ" sz="2000" dirty="0" smtClean="0"/>
              <a:t>jest Bůh, zda ho lze poznat, co o něm lze vědět, co je církev </a:t>
            </a:r>
            <a:r>
              <a:rPr lang="cs-CZ" sz="2000" dirty="0" smtClean="0"/>
              <a:t>a</a:t>
            </a:r>
          </a:p>
          <a:p>
            <a:pPr lvl="0">
              <a:buNone/>
            </a:pPr>
            <a:r>
              <a:rPr lang="cs-CZ" sz="2000" dirty="0" smtClean="0"/>
              <a:t> </a:t>
            </a:r>
            <a:r>
              <a:rPr lang="cs-CZ" sz="2000" dirty="0" smtClean="0"/>
              <a:t>jaké má úkoly, co jsou ctnosti a neřesti </a:t>
            </a:r>
            <a:r>
              <a:rPr lang="cs-CZ" sz="2000" dirty="0" smtClean="0"/>
              <a:t>atd. (</a:t>
            </a:r>
            <a:r>
              <a:rPr lang="cs-CZ" sz="2000" dirty="0" err="1" smtClean="0"/>
              <a:t>Anselm</a:t>
            </a:r>
            <a:r>
              <a:rPr lang="cs-CZ" sz="2000" dirty="0" smtClean="0"/>
              <a:t> z Canterbury + 1109)</a:t>
            </a:r>
          </a:p>
          <a:p>
            <a:pPr lvl="0">
              <a:buNone/>
            </a:pPr>
            <a:r>
              <a:rPr lang="cs-CZ" sz="2000" dirty="0" smtClean="0"/>
              <a:t>Metafysické otázky: co </a:t>
            </a:r>
            <a:r>
              <a:rPr lang="cs-CZ" sz="2000" dirty="0" smtClean="0"/>
              <a:t>znamená být, co je skutečné, jak vzniká </a:t>
            </a:r>
            <a:r>
              <a:rPr lang="cs-CZ" sz="2000" dirty="0" smtClean="0"/>
              <a:t>poznání </a:t>
            </a:r>
          </a:p>
          <a:p>
            <a:pPr lvl="0">
              <a:buNone/>
            </a:pPr>
            <a:r>
              <a:rPr lang="cs-CZ" sz="2000" dirty="0" smtClean="0"/>
              <a:t>(</a:t>
            </a:r>
            <a:r>
              <a:rPr lang="cs-CZ" sz="2000" dirty="0" err="1" smtClean="0"/>
              <a:t>Abélard</a:t>
            </a:r>
            <a:r>
              <a:rPr lang="cs-CZ" sz="2000" dirty="0" smtClean="0"/>
              <a:t>)</a:t>
            </a:r>
            <a:endParaRPr lang="cs-CZ" sz="2000" dirty="0" smtClean="0"/>
          </a:p>
          <a:p>
            <a:pPr lvl="0">
              <a:buNone/>
            </a:pPr>
            <a:r>
              <a:rPr lang="cs-CZ" sz="2000" dirty="0" smtClean="0"/>
              <a:t>Sociální otázky: povaha moci </a:t>
            </a:r>
            <a:r>
              <a:rPr lang="pt-BR" sz="2000" dirty="0" smtClean="0"/>
              <a:t>moci </a:t>
            </a:r>
            <a:r>
              <a:rPr lang="pt-BR" sz="2000" dirty="0" smtClean="0"/>
              <a:t>a práva</a:t>
            </a:r>
            <a:r>
              <a:rPr lang="pt-BR" sz="2000" dirty="0" smtClean="0"/>
              <a:t>,</a:t>
            </a:r>
            <a:r>
              <a:rPr lang="cs-CZ" sz="2000" dirty="0" smtClean="0"/>
              <a:t> z čeho vychází, </a:t>
            </a:r>
            <a:r>
              <a:rPr lang="pt-BR" sz="2000" dirty="0" smtClean="0"/>
              <a:t> </a:t>
            </a:r>
            <a:r>
              <a:rPr lang="pt-BR" sz="2000" dirty="0" smtClean="0"/>
              <a:t>o oprávnění </a:t>
            </a:r>
            <a:endParaRPr lang="cs-CZ" sz="2000" dirty="0" smtClean="0"/>
          </a:p>
          <a:p>
            <a:pPr lvl="0">
              <a:buNone/>
            </a:pPr>
            <a:r>
              <a:rPr lang="pt-BR" sz="2000" dirty="0" smtClean="0"/>
              <a:t>panovníka </a:t>
            </a:r>
            <a:r>
              <a:rPr lang="cs-CZ" sz="2000" dirty="0" smtClean="0"/>
              <a:t>(John ze </a:t>
            </a:r>
            <a:r>
              <a:rPr lang="cs-CZ" sz="2000" dirty="0" err="1" smtClean="0"/>
              <a:t>Salisbury</a:t>
            </a:r>
            <a:r>
              <a:rPr lang="cs-CZ" sz="2000" dirty="0" smtClean="0"/>
              <a:t>  + 1180).</a:t>
            </a:r>
            <a:endParaRPr lang="pl-PL" sz="2000" dirty="0" smtClean="0">
              <a:solidFill>
                <a:prstClr val="black"/>
              </a:solidFill>
            </a:endParaRPr>
          </a:p>
          <a:p>
            <a:pPr lvl="0">
              <a:buNone/>
            </a:pPr>
            <a:endParaRPr lang="pl-PL" sz="2000" dirty="0" smtClean="0">
              <a:solidFill>
                <a:prstClr val="black"/>
              </a:solidFill>
            </a:endParaRPr>
          </a:p>
          <a:p>
            <a:pPr lvl="0">
              <a:buNone/>
            </a:pPr>
            <a:r>
              <a:rPr lang="pl-PL" sz="2000" dirty="0" smtClean="0">
                <a:solidFill>
                  <a:prstClr val="black"/>
                </a:solidFill>
              </a:rPr>
              <a:t>13. století</a:t>
            </a:r>
          </a:p>
          <a:p>
            <a:pPr lvl="0">
              <a:buNone/>
            </a:pPr>
            <a:r>
              <a:rPr lang="pl-PL" sz="2000" dirty="0" smtClean="0">
                <a:solidFill>
                  <a:prstClr val="black"/>
                </a:solidFill>
              </a:rPr>
              <a:t>Vědecké otázky: co </a:t>
            </a:r>
            <a:r>
              <a:rPr lang="pl-PL" sz="2000" dirty="0" smtClean="0">
                <a:solidFill>
                  <a:prstClr val="black"/>
                </a:solidFill>
              </a:rPr>
              <a:t>je příčina, co je pohyb, světlo, čas atd</a:t>
            </a:r>
            <a:r>
              <a:rPr lang="pl-PL" sz="2000" dirty="0" smtClean="0">
                <a:solidFill>
                  <a:prstClr val="black"/>
                </a:solidFill>
              </a:rPr>
              <a:t>.(Albert Veliký, </a:t>
            </a:r>
          </a:p>
          <a:p>
            <a:pPr lvl="0">
              <a:buNone/>
            </a:pPr>
            <a:r>
              <a:rPr lang="pl-PL" sz="2000" dirty="0" smtClean="0">
                <a:solidFill>
                  <a:prstClr val="black"/>
                </a:solidFill>
              </a:rPr>
              <a:t>Bacon)</a:t>
            </a:r>
            <a:endParaRPr lang="cs-CZ" sz="2000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solidFill>
                  <a:prstClr val="black"/>
                </a:solidFill>
              </a:rPr>
              <a:t>Vzdělanost </a:t>
            </a:r>
            <a:br>
              <a:rPr lang="cs-CZ" sz="2800" dirty="0" smtClean="0">
                <a:solidFill>
                  <a:prstClr val="black"/>
                </a:solidFill>
              </a:rPr>
            </a:br>
            <a:r>
              <a:rPr lang="cs-CZ" sz="2800" dirty="0" smtClean="0">
                <a:solidFill>
                  <a:prstClr val="black"/>
                </a:solidFill>
              </a:rPr>
              <a:t>6.-13. století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sz="2000" dirty="0" smtClean="0"/>
              <a:t>Středověká vzdělanost svým obsahem navazovala na znalosti antické, </a:t>
            </a:r>
          </a:p>
          <a:p>
            <a:pPr>
              <a:buNone/>
            </a:pPr>
            <a:r>
              <a:rPr lang="cs-CZ" sz="2000" dirty="0" smtClean="0"/>
              <a:t>nepřejala je však v úplnosti. Některé informace vzdělanostní propad raného </a:t>
            </a:r>
          </a:p>
          <a:p>
            <a:pPr>
              <a:buNone/>
            </a:pPr>
            <a:r>
              <a:rPr lang="cs-CZ" sz="2000" dirty="0" smtClean="0"/>
              <a:t>středověku nepřestály a byly zapomenuty, jiné byly středověkými učenci  </a:t>
            </a:r>
          </a:p>
          <a:p>
            <a:pPr>
              <a:buNone/>
            </a:pPr>
            <a:r>
              <a:rPr lang="cs-CZ" sz="2000" dirty="0" smtClean="0"/>
              <a:t>zavrženy jako pohanské. </a:t>
            </a:r>
          </a:p>
          <a:p>
            <a:pPr>
              <a:buNone/>
            </a:pPr>
            <a:r>
              <a:rPr lang="cs-CZ" sz="2000" dirty="0" smtClean="0"/>
              <a:t>Znalosti </a:t>
            </a:r>
            <a:r>
              <a:rPr lang="cs-CZ" sz="2000" dirty="0" smtClean="0"/>
              <a:t>a vědomosti </a:t>
            </a:r>
            <a:r>
              <a:rPr lang="cs-CZ" sz="2000" dirty="0" smtClean="0"/>
              <a:t>oproti antice proto </a:t>
            </a:r>
            <a:r>
              <a:rPr lang="cs-CZ" sz="2000" dirty="0" smtClean="0"/>
              <a:t>zúženy. </a:t>
            </a:r>
          </a:p>
          <a:p>
            <a:pPr>
              <a:buNone/>
            </a:pPr>
            <a:r>
              <a:rPr lang="cs-CZ" sz="2000" dirty="0" smtClean="0"/>
              <a:t>Vzdělání podřízeno křesťanské nauce.</a:t>
            </a:r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Hlavním </a:t>
            </a:r>
            <a:r>
              <a:rPr lang="cs-CZ" sz="2000" dirty="0" smtClean="0"/>
              <a:t>nositelem vzdělanosti  v období raného středověku  (6.-10. století) </a:t>
            </a:r>
          </a:p>
          <a:p>
            <a:pPr>
              <a:buNone/>
            </a:pPr>
            <a:r>
              <a:rPr lang="cs-CZ" sz="2000" dirty="0" smtClean="0"/>
              <a:t>byly kláštery.</a:t>
            </a:r>
            <a:endParaRPr lang="cs-CZ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První rozvoj vzdělanosti-tzv. karolinská renesance</a:t>
            </a:r>
            <a:br>
              <a:rPr lang="cs-CZ" sz="2800" dirty="0" smtClean="0"/>
            </a:br>
            <a:r>
              <a:rPr lang="cs-CZ" sz="2800" dirty="0" smtClean="0"/>
              <a:t>9. století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00200"/>
            <a:ext cx="8892480" cy="45259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None/>
            </a:pPr>
            <a:r>
              <a:rPr lang="cs-CZ" altLang="cs-CZ" sz="2200" dirty="0" smtClean="0"/>
              <a:t>Úpadek vzdělanosti se dotkl také toho, že vzdělání ztratilo svůj  široce </a:t>
            </a:r>
          </a:p>
          <a:p>
            <a:pPr>
              <a:lnSpc>
                <a:spcPct val="90000"/>
              </a:lnSpc>
              <a:buNone/>
            </a:pPr>
            <a:r>
              <a:rPr lang="cs-CZ" altLang="cs-CZ" sz="2200" dirty="0" smtClean="0"/>
              <a:t>srozumitelný charakter.</a:t>
            </a:r>
          </a:p>
          <a:p>
            <a:pPr>
              <a:lnSpc>
                <a:spcPct val="90000"/>
              </a:lnSpc>
              <a:buNone/>
            </a:pPr>
            <a:endParaRPr lang="cs-CZ" altLang="cs-CZ" sz="2200" dirty="0" smtClean="0"/>
          </a:p>
          <a:p>
            <a:pPr>
              <a:lnSpc>
                <a:spcPct val="90000"/>
              </a:lnSpc>
              <a:buNone/>
            </a:pPr>
            <a:r>
              <a:rPr lang="cs-CZ" altLang="cs-CZ" sz="2200" dirty="0" smtClean="0"/>
              <a:t>Problém byl v jazyce i v písmu.</a:t>
            </a:r>
          </a:p>
          <a:p>
            <a:pPr>
              <a:lnSpc>
                <a:spcPct val="90000"/>
              </a:lnSpc>
              <a:buNone/>
            </a:pPr>
            <a:endParaRPr lang="cs-CZ" altLang="cs-CZ" sz="2200" dirty="0" smtClean="0"/>
          </a:p>
          <a:p>
            <a:pPr>
              <a:lnSpc>
                <a:spcPct val="90000"/>
              </a:lnSpc>
              <a:buNone/>
            </a:pPr>
            <a:r>
              <a:rPr lang="cs-CZ" altLang="cs-CZ" sz="2200" dirty="0" smtClean="0"/>
              <a:t>Latina se v průběhu staletí proměňovala, v jednotlivých oblastech se </a:t>
            </a:r>
          </a:p>
          <a:p>
            <a:pPr>
              <a:lnSpc>
                <a:spcPct val="90000"/>
              </a:lnSpc>
              <a:buNone/>
            </a:pPr>
            <a:r>
              <a:rPr lang="cs-CZ" altLang="cs-CZ" sz="2200" dirty="0" smtClean="0"/>
              <a:t>vyslovovala jinak, měnila se i slovní zásoba (pozměňování významu slov, slova </a:t>
            </a:r>
          </a:p>
          <a:p>
            <a:pPr>
              <a:lnSpc>
                <a:spcPct val="90000"/>
              </a:lnSpc>
              <a:buNone/>
            </a:pPr>
            <a:r>
              <a:rPr lang="cs-CZ" altLang="cs-CZ" sz="2200" dirty="0" smtClean="0"/>
              <a:t>přejatá z cizích jazyků, nová slova). </a:t>
            </a:r>
          </a:p>
          <a:p>
            <a:pPr>
              <a:lnSpc>
                <a:spcPct val="90000"/>
              </a:lnSpc>
              <a:buNone/>
            </a:pPr>
            <a:r>
              <a:rPr lang="cs-CZ" altLang="cs-CZ" sz="2200" dirty="0" smtClean="0"/>
              <a:t>Proto ztratila svou všeobecnou srozumitelnost. </a:t>
            </a:r>
          </a:p>
          <a:p>
            <a:pPr>
              <a:lnSpc>
                <a:spcPct val="90000"/>
              </a:lnSpc>
              <a:buNone/>
            </a:pPr>
            <a:endParaRPr lang="cs-CZ" altLang="cs-CZ" sz="2200" dirty="0" smtClean="0"/>
          </a:p>
          <a:p>
            <a:pPr>
              <a:lnSpc>
                <a:spcPct val="90000"/>
              </a:lnSpc>
              <a:buNone/>
            </a:pPr>
            <a:r>
              <a:rPr lang="cs-CZ" altLang="cs-CZ" sz="2200" dirty="0" smtClean="0"/>
              <a:t>Také písmo (unciála) se v různých </a:t>
            </a:r>
            <a:r>
              <a:rPr lang="cs-CZ" altLang="cs-CZ" sz="2200" dirty="0" smtClean="0"/>
              <a:t>oblastech vyvíjelo </a:t>
            </a:r>
            <a:r>
              <a:rPr lang="cs-CZ" altLang="cs-CZ" sz="2200" dirty="0" smtClean="0"/>
              <a:t>různým způsobem. </a:t>
            </a:r>
          </a:p>
          <a:p>
            <a:pPr>
              <a:lnSpc>
                <a:spcPct val="90000"/>
              </a:lnSpc>
              <a:buNone/>
            </a:pPr>
            <a:r>
              <a:rPr lang="cs-CZ" altLang="cs-CZ" sz="2200" dirty="0" smtClean="0"/>
              <a:t>Bylo čitelné  (srozumitelné) jen regionálně a ne globálně. </a:t>
            </a:r>
            <a:endParaRPr lang="cs-CZ" altLang="cs-CZ" sz="2200" dirty="0" smtClean="0"/>
          </a:p>
          <a:p>
            <a:pPr>
              <a:lnSpc>
                <a:spcPct val="90000"/>
              </a:lnSpc>
              <a:buNone/>
            </a:pPr>
            <a:endParaRPr lang="cs-CZ" altLang="cs-CZ" sz="2200" dirty="0" smtClean="0"/>
          </a:p>
          <a:p>
            <a:pPr>
              <a:lnSpc>
                <a:spcPct val="90000"/>
              </a:lnSpc>
              <a:buNone/>
            </a:pPr>
            <a:r>
              <a:rPr lang="cs-CZ" altLang="cs-CZ" sz="2200" dirty="0" smtClean="0"/>
              <a:t>Na to reagoval Karel Veliký. S</a:t>
            </a:r>
            <a:r>
              <a:rPr lang="cs-CZ" altLang="cs-CZ" sz="2400" dirty="0" smtClean="0"/>
              <a:t>naha učinit zase písmo  a latinský jazyk </a:t>
            </a:r>
          </a:p>
          <a:p>
            <a:pPr>
              <a:lnSpc>
                <a:spcPct val="90000"/>
              </a:lnSpc>
              <a:buNone/>
            </a:pPr>
            <a:r>
              <a:rPr lang="cs-CZ" altLang="cs-CZ" sz="2400" dirty="0" smtClean="0"/>
              <a:t>srozumitelné ve všech oblastech francké říše (důležité pro správu říše).</a:t>
            </a:r>
          </a:p>
          <a:p>
            <a:pPr>
              <a:lnSpc>
                <a:spcPct val="90000"/>
              </a:lnSpc>
              <a:buNone/>
            </a:pPr>
            <a:endParaRPr lang="cs-CZ" altLang="cs-CZ" sz="3800" dirty="0"/>
          </a:p>
          <a:p>
            <a:pPr>
              <a:lnSpc>
                <a:spcPct val="90000"/>
              </a:lnSpc>
              <a:buNone/>
            </a:pPr>
            <a:endParaRPr lang="cs-CZ" altLang="cs-CZ" sz="3800" dirty="0" smtClean="0"/>
          </a:p>
          <a:p>
            <a:pPr>
              <a:lnSpc>
                <a:spcPct val="90000"/>
              </a:lnSpc>
              <a:buNone/>
            </a:pPr>
            <a:endParaRPr lang="cs-CZ" altLang="cs-CZ" sz="3800" dirty="0"/>
          </a:p>
          <a:p>
            <a:pPr>
              <a:lnSpc>
                <a:spcPct val="90000"/>
              </a:lnSpc>
              <a:buNone/>
            </a:pPr>
            <a:endParaRPr lang="cs-CZ" sz="3800" dirty="0" smtClean="0"/>
          </a:p>
          <a:p>
            <a:pPr>
              <a:buNone/>
            </a:pPr>
            <a:endParaRPr lang="cs-CZ" sz="3800" dirty="0" smtClean="0"/>
          </a:p>
          <a:p>
            <a:pPr>
              <a:buNone/>
            </a:pPr>
            <a:endParaRPr lang="cs-CZ" sz="2000" dirty="0"/>
          </a:p>
          <a:p>
            <a:pPr>
              <a:buNone/>
            </a:pPr>
            <a:endParaRPr lang="cs-CZ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395536" y="548680"/>
            <a:ext cx="4762872" cy="572149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cs-CZ" altLang="cs-CZ" sz="2000" dirty="0" smtClean="0"/>
              <a:t>Za Karla Velikého Vzniklo nové, dobře </a:t>
            </a:r>
          </a:p>
          <a:p>
            <a:pPr>
              <a:lnSpc>
                <a:spcPct val="90000"/>
              </a:lnSpc>
              <a:buNone/>
            </a:pPr>
            <a:r>
              <a:rPr lang="cs-CZ" altLang="cs-CZ" sz="2000" dirty="0" smtClean="0"/>
              <a:t>čitelné písmo – Karolina (Karolinská </a:t>
            </a:r>
          </a:p>
          <a:p>
            <a:pPr>
              <a:lnSpc>
                <a:spcPct val="90000"/>
              </a:lnSpc>
              <a:buNone/>
            </a:pPr>
            <a:r>
              <a:rPr lang="cs-CZ" altLang="cs-CZ" sz="2000" dirty="0" smtClean="0"/>
              <a:t>minuskula</a:t>
            </a:r>
            <a:r>
              <a:rPr lang="cs-CZ" altLang="cs-CZ" sz="2000" dirty="0" smtClean="0"/>
              <a:t>), používána v 8. -12. století. </a:t>
            </a:r>
          </a:p>
          <a:p>
            <a:pPr>
              <a:lnSpc>
                <a:spcPct val="90000"/>
              </a:lnSpc>
              <a:buNone/>
            </a:pPr>
            <a:r>
              <a:rPr lang="cs-CZ" altLang="cs-CZ" sz="2000" dirty="0" smtClean="0"/>
              <a:t>Také se při psaní neměly </a:t>
            </a:r>
            <a:r>
              <a:rPr lang="cs-CZ" altLang="cs-CZ" sz="2000" dirty="0" smtClean="0"/>
              <a:t>používat do té </a:t>
            </a:r>
            <a:endParaRPr lang="cs-CZ" altLang="cs-CZ" sz="2000" dirty="0" smtClean="0"/>
          </a:p>
          <a:p>
            <a:pPr>
              <a:lnSpc>
                <a:spcPct val="90000"/>
              </a:lnSpc>
              <a:buNone/>
            </a:pPr>
            <a:r>
              <a:rPr lang="cs-CZ" altLang="cs-CZ" sz="2000" dirty="0" smtClean="0"/>
              <a:t>doby  </a:t>
            </a:r>
            <a:r>
              <a:rPr lang="cs-CZ" altLang="cs-CZ" sz="2000" dirty="0" smtClean="0"/>
              <a:t>časté </a:t>
            </a:r>
            <a:r>
              <a:rPr lang="cs-CZ" altLang="cs-CZ" sz="2000" dirty="0" smtClean="0"/>
              <a:t>zkratky</a:t>
            </a:r>
            <a:r>
              <a:rPr lang="cs-CZ" altLang="cs-CZ" sz="2000" dirty="0" smtClean="0"/>
              <a:t>, vše se mělo plně </a:t>
            </a:r>
            <a:endParaRPr lang="cs-CZ" altLang="cs-CZ" sz="2000" dirty="0" smtClean="0"/>
          </a:p>
          <a:p>
            <a:pPr>
              <a:lnSpc>
                <a:spcPct val="90000"/>
              </a:lnSpc>
              <a:buNone/>
            </a:pPr>
            <a:r>
              <a:rPr lang="cs-CZ" altLang="cs-CZ" sz="2000" dirty="0" smtClean="0"/>
              <a:t>vypisovat</a:t>
            </a:r>
            <a:r>
              <a:rPr lang="cs-CZ" altLang="cs-CZ" sz="2000" dirty="0" smtClean="0"/>
              <a:t>, aby </a:t>
            </a:r>
            <a:r>
              <a:rPr lang="cs-CZ" altLang="cs-CZ" sz="2000" dirty="0" smtClean="0"/>
              <a:t>slova byla srozumitelná. </a:t>
            </a:r>
          </a:p>
          <a:p>
            <a:pPr>
              <a:lnSpc>
                <a:spcPct val="90000"/>
              </a:lnSpc>
              <a:buNone/>
            </a:pPr>
            <a:r>
              <a:rPr lang="cs-CZ" altLang="cs-CZ" sz="2000" dirty="0" smtClean="0"/>
              <a:t>Karolina </a:t>
            </a:r>
            <a:r>
              <a:rPr lang="cs-CZ" altLang="cs-CZ" sz="2000" dirty="0" smtClean="0"/>
              <a:t>se </a:t>
            </a:r>
            <a:r>
              <a:rPr lang="cs-CZ" altLang="cs-CZ" sz="2000" dirty="0" smtClean="0"/>
              <a:t>o mnoho později stala </a:t>
            </a:r>
            <a:r>
              <a:rPr lang="cs-CZ" altLang="cs-CZ" sz="2000" dirty="0" smtClean="0"/>
              <a:t>základem </a:t>
            </a:r>
            <a:endParaRPr lang="cs-CZ" altLang="cs-CZ" sz="2000" dirty="0" smtClean="0"/>
          </a:p>
          <a:p>
            <a:pPr>
              <a:lnSpc>
                <a:spcPct val="90000"/>
              </a:lnSpc>
              <a:buNone/>
            </a:pPr>
            <a:r>
              <a:rPr lang="cs-CZ" altLang="cs-CZ" sz="2000" dirty="0" smtClean="0"/>
              <a:t>pro </a:t>
            </a:r>
            <a:r>
              <a:rPr lang="cs-CZ" altLang="cs-CZ" sz="2000" dirty="0" smtClean="0"/>
              <a:t>naše </a:t>
            </a:r>
            <a:r>
              <a:rPr lang="cs-CZ" altLang="cs-CZ" sz="2000" dirty="0" smtClean="0"/>
              <a:t>dnešní malé </a:t>
            </a:r>
            <a:r>
              <a:rPr lang="cs-CZ" altLang="cs-CZ" sz="2000" dirty="0" smtClean="0"/>
              <a:t>psací písmo.</a:t>
            </a:r>
          </a:p>
          <a:p>
            <a:pPr>
              <a:lnSpc>
                <a:spcPct val="90000"/>
              </a:lnSpc>
              <a:buNone/>
            </a:pPr>
            <a:endParaRPr lang="cs-CZ" altLang="cs-CZ" sz="2000" dirty="0" smtClean="0"/>
          </a:p>
          <a:p>
            <a:pPr>
              <a:lnSpc>
                <a:spcPct val="90000"/>
              </a:lnSpc>
              <a:buNone/>
            </a:pPr>
            <a:r>
              <a:rPr lang="cs-CZ" altLang="cs-CZ" sz="2000" dirty="0" smtClean="0"/>
              <a:t>Péče o kvalitní latinu vycházela z představy,</a:t>
            </a:r>
          </a:p>
          <a:p>
            <a:pPr>
              <a:lnSpc>
                <a:spcPct val="90000"/>
              </a:lnSpc>
              <a:buNone/>
            </a:pPr>
            <a:r>
              <a:rPr lang="cs-CZ" altLang="cs-CZ" sz="2000" dirty="0" smtClean="0"/>
              <a:t> že klasické latině se  budoucí vzdělanci  </a:t>
            </a:r>
          </a:p>
          <a:p>
            <a:pPr>
              <a:lnSpc>
                <a:spcPct val="90000"/>
              </a:lnSpc>
              <a:buNone/>
            </a:pPr>
            <a:r>
              <a:rPr lang="cs-CZ" altLang="cs-CZ" sz="2000" dirty="0" smtClean="0"/>
              <a:t>nejlépe naučí přepisováním textů antických </a:t>
            </a:r>
          </a:p>
          <a:p>
            <a:pPr>
              <a:lnSpc>
                <a:spcPct val="90000"/>
              </a:lnSpc>
              <a:buNone/>
            </a:pPr>
            <a:r>
              <a:rPr lang="cs-CZ" altLang="cs-CZ" sz="2000" dirty="0" smtClean="0"/>
              <a:t>autorů. Díky opisům z 8.-10. století se tak</a:t>
            </a:r>
          </a:p>
          <a:p>
            <a:pPr>
              <a:lnSpc>
                <a:spcPct val="90000"/>
              </a:lnSpc>
              <a:buNone/>
            </a:pPr>
            <a:r>
              <a:rPr lang="cs-CZ" altLang="cs-CZ" sz="2000" dirty="0" smtClean="0"/>
              <a:t>dochovalo množství antických děl, která by</a:t>
            </a:r>
          </a:p>
          <a:p>
            <a:pPr>
              <a:lnSpc>
                <a:spcPct val="90000"/>
              </a:lnSpc>
              <a:buNone/>
            </a:pPr>
            <a:r>
              <a:rPr lang="cs-CZ" altLang="cs-CZ" sz="2000" dirty="0" smtClean="0"/>
              <a:t>v originální podobě (např. na papyru) </a:t>
            </a:r>
          </a:p>
          <a:p>
            <a:pPr>
              <a:lnSpc>
                <a:spcPct val="90000"/>
              </a:lnSpc>
              <a:buNone/>
            </a:pPr>
            <a:r>
              <a:rPr lang="cs-CZ" altLang="cs-CZ" sz="2000" dirty="0" smtClean="0"/>
              <a:t>zanikla.</a:t>
            </a:r>
          </a:p>
          <a:p>
            <a:endParaRPr lang="cs-CZ" sz="2000" dirty="0"/>
          </a:p>
        </p:txBody>
      </p:sp>
      <p:pic>
        <p:nvPicPr>
          <p:cNvPr id="7" name="Picture 9" descr="Caroline_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2080" y="620688"/>
            <a:ext cx="3674805" cy="32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Učenci v prostředí dvora Karla Velikého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cs-CZ" altLang="cs-CZ" sz="2000" dirty="0" err="1" smtClean="0"/>
              <a:t>Alkuin</a:t>
            </a:r>
            <a:r>
              <a:rPr lang="cs-CZ" altLang="cs-CZ" sz="2000" dirty="0" smtClean="0"/>
              <a:t> z Yorku, Karlův učitel a rádce.  + 804</a:t>
            </a:r>
          </a:p>
          <a:p>
            <a:pPr>
              <a:buNone/>
            </a:pPr>
            <a:r>
              <a:rPr lang="cs-CZ" sz="2000" dirty="0" smtClean="0"/>
              <a:t>Učenec, teolog, filosof, básník.</a:t>
            </a:r>
          </a:p>
          <a:p>
            <a:pPr>
              <a:buNone/>
            </a:pPr>
            <a:r>
              <a:rPr lang="cs-CZ" sz="2000" dirty="0" smtClean="0"/>
              <a:t>Zakladatel a  organizátor středověkého školství.</a:t>
            </a:r>
          </a:p>
          <a:p>
            <a:pPr>
              <a:buNone/>
            </a:pPr>
            <a:endParaRPr lang="cs-CZ" altLang="cs-CZ" sz="2000" dirty="0" smtClean="0"/>
          </a:p>
          <a:p>
            <a:pPr>
              <a:buNone/>
            </a:pPr>
            <a:r>
              <a:rPr lang="cs-CZ" altLang="cs-CZ" sz="2000" dirty="0" smtClean="0"/>
              <a:t>Pavel </a:t>
            </a:r>
            <a:r>
              <a:rPr lang="cs-CZ" altLang="cs-CZ" sz="2000" dirty="0" err="1" smtClean="0"/>
              <a:t>Diakon</a:t>
            </a:r>
            <a:r>
              <a:rPr lang="cs-CZ" altLang="cs-CZ" sz="2000" dirty="0" smtClean="0"/>
              <a:t>- historik + 799</a:t>
            </a:r>
          </a:p>
          <a:p>
            <a:endParaRPr lang="cs-CZ" altLang="cs-CZ" sz="2000" dirty="0" smtClean="0"/>
          </a:p>
          <a:p>
            <a:pPr>
              <a:buNone/>
            </a:pPr>
            <a:r>
              <a:rPr lang="cs-CZ" altLang="cs-CZ" sz="2000" dirty="0" err="1" smtClean="0"/>
              <a:t>Théodulf</a:t>
            </a:r>
            <a:r>
              <a:rPr lang="cs-CZ" altLang="cs-CZ" sz="2000" dirty="0" smtClean="0"/>
              <a:t>- básník</a:t>
            </a:r>
          </a:p>
          <a:p>
            <a:pPr>
              <a:buNone/>
            </a:pPr>
            <a:r>
              <a:rPr lang="cs-CZ" altLang="cs-CZ" sz="2000" dirty="0" smtClean="0"/>
              <a:t>Původem </a:t>
            </a:r>
            <a:r>
              <a:rPr lang="cs-CZ" altLang="cs-CZ" sz="2000" dirty="0" smtClean="0"/>
              <a:t>Vizigót</a:t>
            </a:r>
            <a:r>
              <a:rPr lang="cs-CZ" altLang="cs-CZ" sz="2000" dirty="0" smtClean="0"/>
              <a:t>, biskup v Orleans, opat v </a:t>
            </a:r>
            <a:r>
              <a:rPr lang="cs-CZ" altLang="cs-CZ" sz="2000" dirty="0" err="1" smtClean="0"/>
              <a:t>Saint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Benoît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sur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Loire</a:t>
            </a:r>
            <a:r>
              <a:rPr lang="cs-CZ" altLang="cs-CZ" sz="2000" dirty="0" smtClean="0"/>
              <a:t> (</a:t>
            </a:r>
            <a:r>
              <a:rPr lang="cs-CZ" altLang="cs-CZ" sz="2000" dirty="0" err="1" smtClean="0"/>
              <a:t>Fleury</a:t>
            </a:r>
            <a:r>
              <a:rPr lang="cs-CZ" altLang="cs-CZ" sz="2000" dirty="0" smtClean="0"/>
              <a:t>).</a:t>
            </a:r>
          </a:p>
          <a:p>
            <a:pPr>
              <a:buNone/>
            </a:pPr>
            <a:endParaRPr lang="cs-CZ" altLang="cs-CZ" sz="2000" dirty="0" smtClean="0"/>
          </a:p>
          <a:p>
            <a:pPr>
              <a:buNone/>
            </a:pPr>
            <a:r>
              <a:rPr lang="cs-CZ" altLang="cs-CZ" sz="2000" dirty="0" err="1" smtClean="0"/>
              <a:t>Rabanus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Maurus</a:t>
            </a:r>
            <a:r>
              <a:rPr lang="cs-CZ" altLang="cs-CZ" sz="2000" dirty="0" smtClean="0"/>
              <a:t>- polyhistor. + 856</a:t>
            </a:r>
          </a:p>
          <a:p>
            <a:pPr>
              <a:buNone/>
            </a:pPr>
            <a:r>
              <a:rPr lang="cs-CZ" altLang="cs-CZ" sz="2000" dirty="0" smtClean="0"/>
              <a:t>Opat ve </a:t>
            </a:r>
            <a:r>
              <a:rPr lang="cs-CZ" altLang="cs-CZ" sz="2000" dirty="0" err="1" smtClean="0"/>
              <a:t>Fuldě</a:t>
            </a:r>
            <a:r>
              <a:rPr lang="cs-CZ" altLang="cs-CZ" sz="2000" dirty="0" smtClean="0"/>
              <a:t>,později  mohučský arcibiskup(847-856).</a:t>
            </a:r>
          </a:p>
          <a:p>
            <a:endParaRPr lang="cs-CZ" altLang="cs-CZ" sz="2000" dirty="0" smtClean="0"/>
          </a:p>
          <a:p>
            <a:pPr>
              <a:buNone/>
            </a:pPr>
            <a:r>
              <a:rPr lang="cs-CZ" altLang="cs-CZ" sz="2000" dirty="0" err="1" smtClean="0"/>
              <a:t>Einhardus</a:t>
            </a:r>
            <a:r>
              <a:rPr lang="cs-CZ" altLang="cs-CZ" sz="2000" dirty="0" smtClean="0"/>
              <a:t>, Karlův životopisec + 840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cs-CZ" sz="2800" dirty="0" smtClean="0"/>
              <a:t>Kláštery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000" dirty="0" smtClean="0"/>
              <a:t>Významná role připadla klášterům, kde se opisovala vybraná díla </a:t>
            </a:r>
          </a:p>
          <a:p>
            <a:pPr>
              <a:buNone/>
            </a:pPr>
            <a:r>
              <a:rPr lang="cs-CZ" sz="2000" dirty="0" smtClean="0"/>
              <a:t>antických autorů (jen ta, která vyhovovala křesťanskému pojetí světa) a </a:t>
            </a:r>
          </a:p>
          <a:p>
            <a:pPr>
              <a:buNone/>
            </a:pPr>
            <a:r>
              <a:rPr lang="cs-CZ" sz="2000" dirty="0" smtClean="0"/>
              <a:t>vznikala díla nová.</a:t>
            </a:r>
          </a:p>
          <a:p>
            <a:pPr>
              <a:buNone/>
            </a:pPr>
            <a:r>
              <a:rPr lang="cs-CZ" sz="2000" dirty="0" smtClean="0"/>
              <a:t>V klášterech existovaly písařské a iluminátorské dílny (skriptoria), které  v 8.-</a:t>
            </a:r>
          </a:p>
          <a:p>
            <a:pPr>
              <a:buNone/>
            </a:pPr>
            <a:r>
              <a:rPr lang="cs-CZ" sz="2000" dirty="0" smtClean="0"/>
              <a:t>10. století produkovaly umělecky cenné rukopisy . Nejnáročněji zdobené </a:t>
            </a:r>
          </a:p>
          <a:p>
            <a:pPr>
              <a:buNone/>
            </a:pPr>
            <a:r>
              <a:rPr lang="cs-CZ" sz="2000" dirty="0" smtClean="0"/>
              <a:t>(např. rudou barvou- purpurem) byly určeny pro panovníky.</a:t>
            </a:r>
          </a:p>
        </p:txBody>
      </p:sp>
      <p:pic>
        <p:nvPicPr>
          <p:cNvPr id="4" name="Picture 3" descr="C:\Users\Kateřina\Documents\Nová složka\DSC_0081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3429000"/>
            <a:ext cx="2324494" cy="2880000"/>
          </a:xfrm>
          <a:prstGeom prst="rect">
            <a:avLst/>
          </a:prstGeom>
          <a:noFill/>
        </p:spPr>
      </p:pic>
      <p:pic>
        <p:nvPicPr>
          <p:cNvPr id="5" name="Picture 3" descr="C:\Users\Kateřina\Documents\Nová složka\DSC_0083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356992"/>
            <a:ext cx="2049096" cy="2880000"/>
          </a:xfrm>
          <a:prstGeom prst="rect">
            <a:avLst/>
          </a:prstGeom>
          <a:noFill/>
        </p:spPr>
      </p:pic>
      <p:pic>
        <p:nvPicPr>
          <p:cNvPr id="6" name="Picture 2" descr="C:\Users\Kateřina\Documents\Nová složka\DSC_0087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3789040"/>
            <a:ext cx="3023616" cy="2307336"/>
          </a:xfrm>
          <a:prstGeom prst="rect">
            <a:avLst/>
          </a:prstGeom>
          <a:noFill/>
        </p:spPr>
      </p:pic>
      <p:sp>
        <p:nvSpPr>
          <p:cNvPr id="7" name="Obdélník 6"/>
          <p:cNvSpPr/>
          <p:nvPr/>
        </p:nvSpPr>
        <p:spPr>
          <a:xfrm>
            <a:off x="3475225" y="3244335"/>
            <a:ext cx="1977144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 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sz="1600" dirty="0" smtClean="0"/>
          </a:p>
          <a:p>
            <a:r>
              <a:rPr lang="cs-CZ" sz="1600" dirty="0" smtClean="0"/>
              <a:t>Karolinské rukopisy</a:t>
            </a:r>
            <a:endParaRPr lang="cs-CZ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600" dirty="0" smtClean="0"/>
              <a:t>Písaři, skriptorium</a:t>
            </a:r>
            <a:endParaRPr lang="cs-CZ" sz="1600" dirty="0"/>
          </a:p>
        </p:txBody>
      </p:sp>
      <p:pic>
        <p:nvPicPr>
          <p:cNvPr id="4" name="Zástupný symbol pro obsah 3" descr="B, díl II, VB  sign. CLVI, fol. 281a, písař, detai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340768"/>
            <a:ext cx="3696203" cy="4525963"/>
          </a:xfrm>
        </p:spPr>
      </p:pic>
      <p:pic>
        <p:nvPicPr>
          <p:cNvPr id="15" name="Picture 2" descr="img1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44712" t="23197" r="2098"/>
          <a:stretch>
            <a:fillRect/>
          </a:stretch>
        </p:blipFill>
        <p:spPr>
          <a:xfrm>
            <a:off x="5148064" y="1628800"/>
            <a:ext cx="3439858" cy="4320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sz="2800" dirty="0" smtClean="0">
                <a:solidFill>
                  <a:prstClr val="black"/>
                </a:solidFill>
              </a:rPr>
              <a:t>Středověké školství</a:t>
            </a:r>
            <a:br>
              <a:rPr lang="cs-CZ" altLang="cs-CZ" sz="2800" dirty="0" smtClean="0">
                <a:solidFill>
                  <a:prstClr val="black"/>
                </a:solidFill>
              </a:rPr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000" dirty="0" smtClean="0"/>
              <a:t>Navazovalo na antiku. Zásadní snahou evropské civilizace bylo udržení </a:t>
            </a:r>
          </a:p>
          <a:p>
            <a:pPr>
              <a:buNone/>
            </a:pPr>
            <a:r>
              <a:rPr lang="cs-CZ" sz="2000" dirty="0" smtClean="0"/>
              <a:t>znalosti latiny a schopnosti číst latinské texty antických i středověkých autorů.</a:t>
            </a:r>
          </a:p>
          <a:p>
            <a:pPr>
              <a:buNone/>
            </a:pPr>
            <a:r>
              <a:rPr lang="cs-CZ" sz="2000" dirty="0" smtClean="0"/>
              <a:t>Církevní školy (katedrální, klášterní) postupně nahradily síť </a:t>
            </a:r>
            <a:r>
              <a:rPr lang="cs-CZ" sz="2000" dirty="0" smtClean="0"/>
              <a:t>pozdně </a:t>
            </a:r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antických městských </a:t>
            </a:r>
            <a:r>
              <a:rPr lang="cs-CZ" sz="2000" dirty="0" smtClean="0"/>
              <a:t>škol.</a:t>
            </a:r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Výuka - tzv. sedm svobodných umění (známo již v antice, odtud tento systém </a:t>
            </a:r>
          </a:p>
          <a:p>
            <a:pPr>
              <a:buNone/>
            </a:pPr>
            <a:r>
              <a:rPr lang="cs-CZ" sz="2000" dirty="0" smtClean="0"/>
              <a:t>převzal středověk).</a:t>
            </a:r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Studium rozděleno na dva stupně:</a:t>
            </a:r>
          </a:p>
          <a:p>
            <a:pPr>
              <a:buNone/>
            </a:pPr>
            <a:r>
              <a:rPr lang="cs-CZ" sz="2000" dirty="0" smtClean="0"/>
              <a:t>Nižší –trivium se zabývalo čtenářskými schopnostmi a logickými operacemi</a:t>
            </a:r>
          </a:p>
          <a:p>
            <a:pPr>
              <a:buNone/>
            </a:pPr>
            <a:r>
              <a:rPr lang="cs-CZ" sz="2000" dirty="0" smtClean="0"/>
              <a:t>Vyšší- </a:t>
            </a:r>
            <a:r>
              <a:rPr lang="cs-CZ" sz="2000" dirty="0" err="1" smtClean="0"/>
              <a:t>quadrivium</a:t>
            </a:r>
            <a:r>
              <a:rPr lang="cs-CZ" sz="2000" dirty="0" smtClean="0"/>
              <a:t>, studovalo matematické obory</a:t>
            </a:r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r>
              <a:rPr lang="cs-CZ" altLang="cs-CZ" sz="2000" dirty="0" smtClean="0"/>
              <a:t>Výuka v latině- latina jazykem vzdělanců v celém křesťanském světě. </a:t>
            </a:r>
            <a:endParaRPr lang="cs-CZ" sz="2000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847</TotalTime>
  <Words>2015</Words>
  <Application>Microsoft Office PowerPoint</Application>
  <PresentationFormat>Předvádění na obrazovce (4:3)</PresentationFormat>
  <Paragraphs>296</Paragraphs>
  <Slides>27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28" baseType="lpstr">
      <vt:lpstr>Motiv sady Office</vt:lpstr>
      <vt:lpstr>Středověká vzdělanost</vt:lpstr>
      <vt:lpstr>Vzdělanost  6.-13. století</vt:lpstr>
      <vt:lpstr>Vzdělanost  6.-13. století</vt:lpstr>
      <vt:lpstr>První rozvoj vzdělanosti-tzv. karolinská renesance 9. století</vt:lpstr>
      <vt:lpstr>Snímek 5</vt:lpstr>
      <vt:lpstr>Učenci v prostředí dvora Karla Velikého</vt:lpstr>
      <vt:lpstr>Kláštery</vt:lpstr>
      <vt:lpstr>Písaři, skriptorium</vt:lpstr>
      <vt:lpstr>Středověké školství </vt:lpstr>
      <vt:lpstr>Sedm svobodných umění    </vt:lpstr>
      <vt:lpstr>Učitel se svými žáky</vt:lpstr>
      <vt:lpstr>Univerzita</vt:lpstr>
      <vt:lpstr>Univerzita</vt:lpstr>
      <vt:lpstr>Univerzita</vt:lpstr>
      <vt:lpstr>Univerzita</vt:lpstr>
      <vt:lpstr>Univerzita</vt:lpstr>
      <vt:lpstr>Nejstarší univerzity do roku 1300</vt:lpstr>
      <vt:lpstr>StředovĚká filosofie </vt:lpstr>
      <vt:lpstr>476-1300</vt:lpstr>
      <vt:lpstr>Sv. Augustin (354-430)</vt:lpstr>
      <vt:lpstr>Ibn Siná, na západě známý jako Avicenna 980-1037</vt:lpstr>
      <vt:lpstr>Dialektika</vt:lpstr>
      <vt:lpstr>Scholastika</vt:lpstr>
      <vt:lpstr>Pierre Abélard (1079-1142)</vt:lpstr>
      <vt:lpstr> Raná scholastika</vt:lpstr>
      <vt:lpstr>Vrcholná scholastika</vt:lpstr>
      <vt:lpstr>Témata scholastiky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Středověká vzdělanost</dc:title>
  <dc:creator>Kateřina</dc:creator>
  <cp:lastModifiedBy>Kateřina</cp:lastModifiedBy>
  <cp:revision>86</cp:revision>
  <dcterms:created xsi:type="dcterms:W3CDTF">2020-05-25T08:20:17Z</dcterms:created>
  <dcterms:modified xsi:type="dcterms:W3CDTF">2020-06-02T08:02:27Z</dcterms:modified>
</cp:coreProperties>
</file>