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7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CC"/>
    <a:srgbClr val="00FF00"/>
    <a:srgbClr val="FFFF00"/>
    <a:srgbClr val="003399"/>
    <a:srgbClr val="336699"/>
    <a:srgbClr val="008080"/>
    <a:srgbClr val="FF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74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74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512EBDCA-272E-4FA6-9DF6-77D72170129B}" type="slidenum">
              <a:rPr lang="cs-CZ" altLang="cs-CZ"/>
              <a:pPr/>
              <a:t>‹#›</a:t>
            </a:fld>
            <a:endParaRPr lang="cs-CZ" altLang="cs-CZ"/>
          </a:p>
        </p:txBody>
      </p:sp>
    </p:spTree>
    <p:extLst>
      <p:ext uri="{BB962C8B-B14F-4D97-AF65-F5344CB8AC3E}">
        <p14:creationId xmlns:p14="http://schemas.microsoft.com/office/powerpoint/2010/main" val="2631270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53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536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359BDAB-99A1-46F6-A595-02216AE53B30}" type="slidenum">
              <a:rPr lang="cs-CZ" altLang="cs-CZ"/>
              <a:pPr/>
              <a:t>‹#›</a:t>
            </a:fld>
            <a:endParaRPr lang="cs-CZ" altLang="cs-CZ"/>
          </a:p>
        </p:txBody>
      </p:sp>
    </p:spTree>
    <p:extLst>
      <p:ext uri="{BB962C8B-B14F-4D97-AF65-F5344CB8AC3E}">
        <p14:creationId xmlns:p14="http://schemas.microsoft.com/office/powerpoint/2010/main" val="28960651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AFD661-FD69-4D4F-BB0B-712A4BBDDF99}" type="slidenum">
              <a:rPr lang="cs-CZ" altLang="cs-CZ"/>
              <a:pPr/>
              <a:t>1</a:t>
            </a:fld>
            <a:endParaRPr lang="cs-CZ" altLang="cs-CZ"/>
          </a:p>
        </p:txBody>
      </p:sp>
      <p:sp>
        <p:nvSpPr>
          <p:cNvPr id="19458" name="Rectangle 4098"/>
          <p:cNvSpPr>
            <a:spLocks noChangeArrowheads="1" noTextEdit="1"/>
          </p:cNvSpPr>
          <p:nvPr>
            <p:ph type="sldImg"/>
          </p:nvPr>
        </p:nvSpPr>
        <p:spPr>
          <a:ln/>
        </p:spPr>
      </p:sp>
      <p:sp>
        <p:nvSpPr>
          <p:cNvPr id="19459" name="Rectangle 4099"/>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1897655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82E527-B9D3-4F50-9EAC-17F8EC263536}" type="slidenum">
              <a:rPr lang="cs-CZ" altLang="cs-CZ"/>
              <a:pPr/>
              <a:t>2</a:t>
            </a:fld>
            <a:endParaRPr lang="cs-CZ" altLang="cs-CZ"/>
          </a:p>
        </p:txBody>
      </p:sp>
      <p:sp>
        <p:nvSpPr>
          <p:cNvPr id="21506" name="Rectangle 2050"/>
          <p:cNvSpPr>
            <a:spLocks noChangeArrowheads="1" noTextEdit="1"/>
          </p:cNvSpPr>
          <p:nvPr>
            <p:ph type="sldImg"/>
          </p:nvPr>
        </p:nvSpPr>
        <p:spPr>
          <a:ln/>
        </p:spPr>
      </p:sp>
      <p:sp>
        <p:nvSpPr>
          <p:cNvPr id="21507" name="Rectangle 2051"/>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17416882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F6FC11-32EA-4575-9DEF-F84C9A9531BD}" type="slidenum">
              <a:rPr lang="cs-CZ" altLang="cs-CZ"/>
              <a:pPr/>
              <a:t>3</a:t>
            </a:fld>
            <a:endParaRPr lang="cs-CZ" altLang="cs-CZ"/>
          </a:p>
        </p:txBody>
      </p:sp>
      <p:sp>
        <p:nvSpPr>
          <p:cNvPr id="22530" name="Rectangle 2"/>
          <p:cNvSpPr>
            <a:spLocks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416524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E740B5-4880-41E7-8953-13E902977230}" type="slidenum">
              <a:rPr lang="cs-CZ" altLang="cs-CZ"/>
              <a:pPr/>
              <a:t>4</a:t>
            </a:fld>
            <a:endParaRPr lang="cs-CZ" altLang="cs-CZ"/>
          </a:p>
        </p:txBody>
      </p:sp>
      <p:sp>
        <p:nvSpPr>
          <p:cNvPr id="23554" name="Rectangle 2"/>
          <p:cNvSpPr>
            <a:spLocks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9214745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162B68-B24C-4312-84F4-29449005BEFD}" type="slidenum">
              <a:rPr lang="cs-CZ" altLang="cs-CZ"/>
              <a:pPr/>
              <a:t>6</a:t>
            </a:fld>
            <a:endParaRPr lang="cs-CZ" altLang="cs-CZ"/>
          </a:p>
        </p:txBody>
      </p:sp>
      <p:sp>
        <p:nvSpPr>
          <p:cNvPr id="24578" name="Rectangle 2"/>
          <p:cNvSpPr>
            <a:spLocks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3000923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807A5C-527C-41BD-B5B0-CCC42859803A}" type="slidenum">
              <a:rPr lang="cs-CZ" altLang="cs-CZ"/>
              <a:pPr/>
              <a:t>7</a:t>
            </a:fld>
            <a:endParaRPr lang="cs-CZ" altLang="cs-CZ"/>
          </a:p>
        </p:txBody>
      </p:sp>
      <p:sp>
        <p:nvSpPr>
          <p:cNvPr id="25602" name="Rectangle 2"/>
          <p:cNvSpPr>
            <a:spLocks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2259519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D9AAC-7A8A-4E5A-A62B-E4FF7A378F50}" type="slidenum">
              <a:rPr lang="cs-CZ" altLang="cs-CZ"/>
              <a:pPr/>
              <a:t>8</a:t>
            </a:fld>
            <a:endParaRPr lang="cs-CZ" altLang="cs-CZ"/>
          </a:p>
        </p:txBody>
      </p:sp>
      <p:sp>
        <p:nvSpPr>
          <p:cNvPr id="26626" name="Rectangle 2"/>
          <p:cNvSpPr>
            <a:spLocks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2473469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3C422-138D-434C-A795-F94EAB841EE4}" type="slidenum">
              <a:rPr lang="cs-CZ" altLang="cs-CZ"/>
              <a:pPr/>
              <a:t>9</a:t>
            </a:fld>
            <a:endParaRPr lang="cs-CZ" altLang="cs-CZ"/>
          </a:p>
        </p:txBody>
      </p:sp>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3958720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0FDC33-0FFE-47E0-9131-74D54B36D941}" type="slidenum">
              <a:rPr lang="cs-CZ" altLang="cs-CZ"/>
              <a:pPr/>
              <a:t>10</a:t>
            </a:fld>
            <a:endParaRPr lang="cs-CZ" altLang="cs-CZ"/>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cs-CZ" altLang="cs-CZ"/>
          </a:p>
        </p:txBody>
      </p:sp>
    </p:spTree>
    <p:extLst>
      <p:ext uri="{BB962C8B-B14F-4D97-AF65-F5344CB8AC3E}">
        <p14:creationId xmlns:p14="http://schemas.microsoft.com/office/powerpoint/2010/main" val="1504622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307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cs-CZ"/>
          </a:p>
        </p:txBody>
      </p:sp>
      <p:sp>
        <p:nvSpPr>
          <p:cNvPr id="307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type="none" w="sm" len="sm"/>
                <a:tailEnd type="none" w="sm" len="sm"/>
              </a14:hiddenLine>
            </a:ext>
          </a:extLst>
        </p:spPr>
        <p:txBody>
          <a:bodyPr/>
          <a:lstStyle/>
          <a:p>
            <a:pPr eaLnBrk="1" hangingPunct="1"/>
            <a:endParaRPr kumimoji="1" lang="cs-CZ" altLang="cs-CZ" sz="2400"/>
          </a:p>
        </p:txBody>
      </p:sp>
      <p:sp>
        <p:nvSpPr>
          <p:cNvPr id="3076" name="Rectangle 4"/>
          <p:cNvSpPr>
            <a:spLocks noGrp="1" noChangeArrowheads="1"/>
          </p:cNvSpPr>
          <p:nvPr>
            <p:ph type="ctrTitle" sz="quarter"/>
          </p:nvPr>
        </p:nvSpPr>
        <p:spPr>
          <a:xfrm>
            <a:off x="2743200" y="427038"/>
            <a:ext cx="6399213" cy="1524000"/>
          </a:xfrm>
        </p:spPr>
        <p:txBody>
          <a:bodyPr anchor="b"/>
          <a:lstStyle>
            <a:lvl1pPr>
              <a:lnSpc>
                <a:spcPct val="80000"/>
              </a:lnSpc>
              <a:defRPr/>
            </a:lvl1pPr>
          </a:lstStyle>
          <a:p>
            <a:pPr lvl="0"/>
            <a:r>
              <a:rPr lang="cs-CZ" altLang="cs-CZ" noProof="0" smtClean="0"/>
              <a:t>Klepnutím upravíte styl předlohy nadpisu.</a:t>
            </a:r>
          </a:p>
        </p:txBody>
      </p:sp>
      <p:sp>
        <p:nvSpPr>
          <p:cNvPr id="3077" name="Rectangle 5"/>
          <p:cNvSpPr>
            <a:spLocks noGrp="1" noChangeArrowheads="1"/>
          </p:cNvSpPr>
          <p:nvPr>
            <p:ph type="subTitle" sz="quarter" idx="1"/>
          </p:nvPr>
        </p:nvSpPr>
        <p:spPr>
          <a:xfrm>
            <a:off x="4191000" y="1828800"/>
            <a:ext cx="4572000" cy="1752600"/>
          </a:xfrm>
        </p:spPr>
        <p:txBody>
          <a:bodyPr/>
          <a:lstStyle>
            <a:lvl1pPr marL="0" indent="0">
              <a:buFont typeface="Wingdings" panose="05000000000000000000" pitchFamily="2" charset="2"/>
              <a:buNone/>
              <a:defRPr sz="2400"/>
            </a:lvl1pPr>
          </a:lstStyle>
          <a:p>
            <a:pPr lvl="0"/>
            <a:r>
              <a:rPr lang="cs-CZ" altLang="cs-CZ" noProof="0" smtClean="0"/>
              <a:t>Klepnutím upravíte styl předlohy podnadpisu.</a:t>
            </a:r>
          </a:p>
        </p:txBody>
      </p:sp>
      <p:sp>
        <p:nvSpPr>
          <p:cNvPr id="3078" name="Rectangle 6"/>
          <p:cNvSpPr>
            <a:spLocks noGrp="1" noChangeArrowheads="1"/>
          </p:cNvSpPr>
          <p:nvPr>
            <p:ph type="dt" sz="quarter" idx="2"/>
          </p:nvPr>
        </p:nvSpPr>
        <p:spPr>
          <a:extLst>
            <a:ext uri="{909E8E84-426E-40DD-AFC4-6F175D3DCCD1}">
              <a14:hiddenFill xmlns:a14="http://schemas.microsoft.com/office/drawing/2010/main">
                <a:solidFill>
                  <a:schemeClr val="accent2"/>
                </a:solidFill>
              </a14:hiddenFill>
            </a:ext>
          </a:extLst>
        </p:spPr>
        <p:txBody>
          <a:bodyPr/>
          <a:lstStyle>
            <a:lvl1pPr>
              <a:defRPr/>
            </a:lvl1pPr>
          </a:lstStyle>
          <a:p>
            <a:fld id="{EF0C29B2-6678-40C9-96D1-886039465277}" type="datetime1">
              <a:rPr lang="cs-CZ" altLang="cs-CZ"/>
              <a:pPr/>
              <a:t>01.04.2020</a:t>
            </a:fld>
            <a:endParaRPr lang="cs-CZ" altLang="cs-CZ"/>
          </a:p>
        </p:txBody>
      </p:sp>
      <p:sp>
        <p:nvSpPr>
          <p:cNvPr id="3079" name="Rectangle 7"/>
          <p:cNvSpPr>
            <a:spLocks noGrp="1" noChangeArrowheads="1"/>
          </p:cNvSpPr>
          <p:nvPr>
            <p:ph type="ftr" sz="quarter" idx="3"/>
          </p:nvPr>
        </p:nvSpPr>
        <p:spPr/>
        <p:txBody>
          <a:bodyPr/>
          <a:lstStyle>
            <a:lvl1pPr>
              <a:defRPr/>
            </a:lvl1pPr>
          </a:lstStyle>
          <a:p>
            <a:endParaRPr lang="cs-CZ" altLang="cs-CZ"/>
          </a:p>
        </p:txBody>
      </p:sp>
      <p:sp>
        <p:nvSpPr>
          <p:cNvPr id="3080" name="Rectangle 8"/>
          <p:cNvSpPr>
            <a:spLocks noGrp="1" noChangeArrowheads="1"/>
          </p:cNvSpPr>
          <p:nvPr>
            <p:ph type="sldNum" sz="quarter" idx="4"/>
          </p:nvPr>
        </p:nvSpPr>
        <p:spPr/>
        <p:txBody>
          <a:bodyPr/>
          <a:lstStyle>
            <a:lvl1pPr>
              <a:defRPr/>
            </a:lvl1pPr>
          </a:lstStyle>
          <a:p>
            <a:fld id="{B66F09F2-1F01-4F18-9B44-DE41DF3A64A7}" type="slidenum">
              <a:rPr lang="cs-CZ" altLang="cs-CZ"/>
              <a:pPr/>
              <a:t>‹#›</a:t>
            </a:fld>
            <a:endParaRPr lang="cs-CZ" alt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fld id="{074428C2-1C5E-41A7-9E10-81E9397281F4}" type="datetime1">
              <a:rPr lang="cs-CZ" altLang="cs-CZ"/>
              <a:pPr/>
              <a:t>01.04.2020</a:t>
            </a:fld>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7ADE92A0-8412-4CA0-8D0D-245D47EA89C6}" type="slidenum">
              <a:rPr lang="cs-CZ" altLang="cs-CZ"/>
              <a:pPr/>
              <a:t>‹#›</a:t>
            </a:fld>
            <a:endParaRPr lang="cs-CZ" altLang="cs-CZ"/>
          </a:p>
        </p:txBody>
      </p:sp>
    </p:spTree>
    <p:extLst>
      <p:ext uri="{BB962C8B-B14F-4D97-AF65-F5344CB8AC3E}">
        <p14:creationId xmlns:p14="http://schemas.microsoft.com/office/powerpoint/2010/main" val="561645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391400" y="609600"/>
            <a:ext cx="1524000" cy="5486400"/>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2819400" y="609600"/>
            <a:ext cx="4419600" cy="548640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fld id="{143FDE2E-F77C-4E5B-8B8E-B90412B55C8E}" type="datetime1">
              <a:rPr lang="cs-CZ" altLang="cs-CZ"/>
              <a:pPr/>
              <a:t>01.04.2020</a:t>
            </a:fld>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05ABC630-373D-49B8-84FB-231B81B7166A}" type="slidenum">
              <a:rPr lang="cs-CZ" altLang="cs-CZ"/>
              <a:pPr/>
              <a:t>‹#›</a:t>
            </a:fld>
            <a:endParaRPr lang="cs-CZ" altLang="cs-CZ"/>
          </a:p>
        </p:txBody>
      </p:sp>
    </p:spTree>
    <p:extLst>
      <p:ext uri="{BB962C8B-B14F-4D97-AF65-F5344CB8AC3E}">
        <p14:creationId xmlns:p14="http://schemas.microsoft.com/office/powerpoint/2010/main" val="353332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2819400" y="609600"/>
            <a:ext cx="6096000" cy="1143000"/>
          </a:xfrm>
        </p:spPr>
        <p:txBody>
          <a:bodyPr/>
          <a:lstStyle/>
          <a:p>
            <a:r>
              <a:rPr lang="cs-CZ" smtClean="0"/>
              <a:t>Kliknutím lze upravit styl.</a:t>
            </a:r>
            <a:endParaRPr lang="cs-CZ"/>
          </a:p>
        </p:txBody>
      </p:sp>
      <p:sp>
        <p:nvSpPr>
          <p:cNvPr id="3" name="Zástupný symbol pro text 2"/>
          <p:cNvSpPr>
            <a:spLocks noGrp="1"/>
          </p:cNvSpPr>
          <p:nvPr>
            <p:ph type="body" sz="half" idx="1"/>
          </p:nvPr>
        </p:nvSpPr>
        <p:spPr>
          <a:xfrm>
            <a:off x="2819400" y="1981200"/>
            <a:ext cx="2971800" cy="4114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943600" y="1981200"/>
            <a:ext cx="2971800" cy="4114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a:xfrm>
            <a:off x="304800" y="6248400"/>
            <a:ext cx="1905000" cy="457200"/>
          </a:xfrm>
        </p:spPr>
        <p:txBody>
          <a:bodyPr/>
          <a:lstStyle>
            <a:lvl1pPr>
              <a:defRPr/>
            </a:lvl1pPr>
          </a:lstStyle>
          <a:p>
            <a:fld id="{30B7FCC4-91EE-464A-B0D9-296761D513CC}" type="datetime1">
              <a:rPr lang="cs-CZ" altLang="cs-CZ"/>
              <a:pPr/>
              <a:t>01.04.2020</a:t>
            </a:fld>
            <a:endParaRPr lang="cs-CZ" altLang="cs-CZ"/>
          </a:p>
        </p:txBody>
      </p:sp>
      <p:sp>
        <p:nvSpPr>
          <p:cNvPr id="6" name="Zástupný symbol pro zápatí 5"/>
          <p:cNvSpPr>
            <a:spLocks noGrp="1"/>
          </p:cNvSpPr>
          <p:nvPr>
            <p:ph type="ftr" sz="quarter" idx="11"/>
          </p:nvPr>
        </p:nvSpPr>
        <p:spPr>
          <a:xfrm>
            <a:off x="3581400" y="6248400"/>
            <a:ext cx="2895600" cy="457200"/>
          </a:xfrm>
        </p:spPr>
        <p:txBody>
          <a:bodyPr/>
          <a:lstStyle>
            <a:lvl1pPr>
              <a:defRPr/>
            </a:lvl1pPr>
          </a:lstStyle>
          <a:p>
            <a:endParaRPr lang="cs-CZ" altLang="cs-CZ"/>
          </a:p>
        </p:txBody>
      </p:sp>
      <p:sp>
        <p:nvSpPr>
          <p:cNvPr id="7" name="Zástupný symbol pro číslo snímku 6"/>
          <p:cNvSpPr>
            <a:spLocks noGrp="1"/>
          </p:cNvSpPr>
          <p:nvPr>
            <p:ph type="sldNum" sz="quarter" idx="12"/>
          </p:nvPr>
        </p:nvSpPr>
        <p:spPr>
          <a:xfrm>
            <a:off x="7010400" y="6248400"/>
            <a:ext cx="1905000" cy="457200"/>
          </a:xfrm>
        </p:spPr>
        <p:txBody>
          <a:bodyPr/>
          <a:lstStyle>
            <a:lvl1pPr>
              <a:defRPr/>
            </a:lvl1pPr>
          </a:lstStyle>
          <a:p>
            <a:fld id="{4902107B-9BCE-40E1-B301-55D0EB050FC9}" type="slidenum">
              <a:rPr lang="cs-CZ" altLang="cs-CZ"/>
              <a:pPr/>
              <a:t>‹#›</a:t>
            </a:fld>
            <a:endParaRPr lang="cs-CZ" altLang="cs-CZ"/>
          </a:p>
        </p:txBody>
      </p:sp>
    </p:spTree>
    <p:extLst>
      <p:ext uri="{BB962C8B-B14F-4D97-AF65-F5344CB8AC3E}">
        <p14:creationId xmlns:p14="http://schemas.microsoft.com/office/powerpoint/2010/main" val="3321125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fld id="{7F911A5F-2F89-4B16-8E42-57724D323A53}" type="datetime1">
              <a:rPr lang="cs-CZ" altLang="cs-CZ"/>
              <a:pPr/>
              <a:t>01.04.2020</a:t>
            </a:fld>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E8D58FD7-DD13-4CE2-B3A7-142F21F18BC9}" type="slidenum">
              <a:rPr lang="cs-CZ" altLang="cs-CZ"/>
              <a:pPr/>
              <a:t>‹#›</a:t>
            </a:fld>
            <a:endParaRPr lang="cs-CZ" altLang="cs-CZ"/>
          </a:p>
        </p:txBody>
      </p:sp>
    </p:spTree>
    <p:extLst>
      <p:ext uri="{BB962C8B-B14F-4D97-AF65-F5344CB8AC3E}">
        <p14:creationId xmlns:p14="http://schemas.microsoft.com/office/powerpoint/2010/main" val="2718522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fld id="{EDAD2F23-80C2-4C2C-81AC-5AE04F45505C}" type="datetime1">
              <a:rPr lang="cs-CZ" altLang="cs-CZ"/>
              <a:pPr/>
              <a:t>01.04.2020</a:t>
            </a:fld>
            <a:endParaRPr lang="cs-CZ" altLang="cs-CZ"/>
          </a:p>
        </p:txBody>
      </p:sp>
      <p:sp>
        <p:nvSpPr>
          <p:cNvPr id="5" name="Zástupný symbol pro zápatí 4"/>
          <p:cNvSpPr>
            <a:spLocks noGrp="1"/>
          </p:cNvSpPr>
          <p:nvPr>
            <p:ph type="ftr" sz="quarter" idx="11"/>
          </p:nvPr>
        </p:nvSpPr>
        <p:spPr/>
        <p:txBody>
          <a:bodyPr/>
          <a:lstStyle>
            <a:lvl1pPr>
              <a:defRPr/>
            </a:lvl1pPr>
          </a:lstStyle>
          <a:p>
            <a:endParaRPr lang="cs-CZ" altLang="cs-CZ"/>
          </a:p>
        </p:txBody>
      </p:sp>
      <p:sp>
        <p:nvSpPr>
          <p:cNvPr id="6" name="Zástupný symbol pro číslo snímku 5"/>
          <p:cNvSpPr>
            <a:spLocks noGrp="1"/>
          </p:cNvSpPr>
          <p:nvPr>
            <p:ph type="sldNum" sz="quarter" idx="12"/>
          </p:nvPr>
        </p:nvSpPr>
        <p:spPr/>
        <p:txBody>
          <a:bodyPr/>
          <a:lstStyle>
            <a:lvl1pPr>
              <a:defRPr/>
            </a:lvl1pPr>
          </a:lstStyle>
          <a:p>
            <a:fld id="{64FAC34E-4DD9-4F6F-A945-75E4A5C6AD0B}" type="slidenum">
              <a:rPr lang="cs-CZ" altLang="cs-CZ"/>
              <a:pPr/>
              <a:t>‹#›</a:t>
            </a:fld>
            <a:endParaRPr lang="cs-CZ" altLang="cs-CZ"/>
          </a:p>
        </p:txBody>
      </p:sp>
    </p:spTree>
    <p:extLst>
      <p:ext uri="{BB962C8B-B14F-4D97-AF65-F5344CB8AC3E}">
        <p14:creationId xmlns:p14="http://schemas.microsoft.com/office/powerpoint/2010/main" val="3290613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2819400" y="1981200"/>
            <a:ext cx="2971800" cy="4114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943600" y="1981200"/>
            <a:ext cx="2971800" cy="4114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fld id="{0EA10AC8-8850-4BD0-B768-8E36D00AB389}" type="datetime1">
              <a:rPr lang="cs-CZ" altLang="cs-CZ"/>
              <a:pPr/>
              <a:t>01.04.2020</a:t>
            </a:fld>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2260D409-1F8B-47C1-BCEF-9C28FEE501EF}" type="slidenum">
              <a:rPr lang="cs-CZ" altLang="cs-CZ"/>
              <a:pPr/>
              <a:t>‹#›</a:t>
            </a:fld>
            <a:endParaRPr lang="cs-CZ" altLang="cs-CZ"/>
          </a:p>
        </p:txBody>
      </p:sp>
    </p:spTree>
    <p:extLst>
      <p:ext uri="{BB962C8B-B14F-4D97-AF65-F5344CB8AC3E}">
        <p14:creationId xmlns:p14="http://schemas.microsoft.com/office/powerpoint/2010/main" val="805677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fld id="{0E880830-EC77-4E60-9987-F20843010F3B}" type="datetime1">
              <a:rPr lang="cs-CZ" altLang="cs-CZ"/>
              <a:pPr/>
              <a:t>01.04.2020</a:t>
            </a:fld>
            <a:endParaRPr lang="cs-CZ" altLang="cs-CZ"/>
          </a:p>
        </p:txBody>
      </p:sp>
      <p:sp>
        <p:nvSpPr>
          <p:cNvPr id="8" name="Zástupný symbol pro zápatí 7"/>
          <p:cNvSpPr>
            <a:spLocks noGrp="1"/>
          </p:cNvSpPr>
          <p:nvPr>
            <p:ph type="ftr" sz="quarter" idx="11"/>
          </p:nvPr>
        </p:nvSpPr>
        <p:spPr/>
        <p:txBody>
          <a:bodyPr/>
          <a:lstStyle>
            <a:lvl1pPr>
              <a:defRPr/>
            </a:lvl1pPr>
          </a:lstStyle>
          <a:p>
            <a:endParaRPr lang="cs-CZ" altLang="cs-CZ"/>
          </a:p>
        </p:txBody>
      </p:sp>
      <p:sp>
        <p:nvSpPr>
          <p:cNvPr id="9" name="Zástupný symbol pro číslo snímku 8"/>
          <p:cNvSpPr>
            <a:spLocks noGrp="1"/>
          </p:cNvSpPr>
          <p:nvPr>
            <p:ph type="sldNum" sz="quarter" idx="12"/>
          </p:nvPr>
        </p:nvSpPr>
        <p:spPr/>
        <p:txBody>
          <a:bodyPr/>
          <a:lstStyle>
            <a:lvl1pPr>
              <a:defRPr/>
            </a:lvl1pPr>
          </a:lstStyle>
          <a:p>
            <a:fld id="{EC5070D9-365A-41B5-A15C-CDD6C7F2B973}" type="slidenum">
              <a:rPr lang="cs-CZ" altLang="cs-CZ"/>
              <a:pPr/>
              <a:t>‹#›</a:t>
            </a:fld>
            <a:endParaRPr lang="cs-CZ" altLang="cs-CZ"/>
          </a:p>
        </p:txBody>
      </p:sp>
    </p:spTree>
    <p:extLst>
      <p:ext uri="{BB962C8B-B14F-4D97-AF65-F5344CB8AC3E}">
        <p14:creationId xmlns:p14="http://schemas.microsoft.com/office/powerpoint/2010/main" val="773479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lvl1pPr>
              <a:defRPr/>
            </a:lvl1pPr>
          </a:lstStyle>
          <a:p>
            <a:fld id="{E26551CE-E7B1-4944-A15F-C6804BC85DA3}" type="datetime1">
              <a:rPr lang="cs-CZ" altLang="cs-CZ"/>
              <a:pPr/>
              <a:t>01.04.2020</a:t>
            </a:fld>
            <a:endParaRPr lang="cs-CZ" altLang="cs-CZ"/>
          </a:p>
        </p:txBody>
      </p:sp>
      <p:sp>
        <p:nvSpPr>
          <p:cNvPr id="4" name="Zástupný symbol pro zápatí 3"/>
          <p:cNvSpPr>
            <a:spLocks noGrp="1"/>
          </p:cNvSpPr>
          <p:nvPr>
            <p:ph type="ftr" sz="quarter" idx="11"/>
          </p:nvPr>
        </p:nvSpPr>
        <p:spPr/>
        <p:txBody>
          <a:bodyPr/>
          <a:lstStyle>
            <a:lvl1pPr>
              <a:defRPr/>
            </a:lvl1pPr>
          </a:lstStyle>
          <a:p>
            <a:endParaRPr lang="cs-CZ" altLang="cs-CZ"/>
          </a:p>
        </p:txBody>
      </p:sp>
      <p:sp>
        <p:nvSpPr>
          <p:cNvPr id="5" name="Zástupný symbol pro číslo snímku 4"/>
          <p:cNvSpPr>
            <a:spLocks noGrp="1"/>
          </p:cNvSpPr>
          <p:nvPr>
            <p:ph type="sldNum" sz="quarter" idx="12"/>
          </p:nvPr>
        </p:nvSpPr>
        <p:spPr/>
        <p:txBody>
          <a:bodyPr/>
          <a:lstStyle>
            <a:lvl1pPr>
              <a:defRPr/>
            </a:lvl1pPr>
          </a:lstStyle>
          <a:p>
            <a:fld id="{E444EFB2-5DE5-4F74-915F-A28C92EBB80E}" type="slidenum">
              <a:rPr lang="cs-CZ" altLang="cs-CZ"/>
              <a:pPr/>
              <a:t>‹#›</a:t>
            </a:fld>
            <a:endParaRPr lang="cs-CZ" altLang="cs-CZ"/>
          </a:p>
        </p:txBody>
      </p:sp>
    </p:spTree>
    <p:extLst>
      <p:ext uri="{BB962C8B-B14F-4D97-AF65-F5344CB8AC3E}">
        <p14:creationId xmlns:p14="http://schemas.microsoft.com/office/powerpoint/2010/main" val="2522808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fld id="{CBCE0B56-14A1-4110-AABE-E16EBAE5E59F}" type="datetime1">
              <a:rPr lang="cs-CZ" altLang="cs-CZ"/>
              <a:pPr/>
              <a:t>01.04.2020</a:t>
            </a:fld>
            <a:endParaRPr lang="cs-CZ" altLang="cs-CZ"/>
          </a:p>
        </p:txBody>
      </p:sp>
      <p:sp>
        <p:nvSpPr>
          <p:cNvPr id="3" name="Zástupný symbol pro zápatí 2"/>
          <p:cNvSpPr>
            <a:spLocks noGrp="1"/>
          </p:cNvSpPr>
          <p:nvPr>
            <p:ph type="ftr" sz="quarter" idx="11"/>
          </p:nvPr>
        </p:nvSpPr>
        <p:spPr/>
        <p:txBody>
          <a:bodyPr/>
          <a:lstStyle>
            <a:lvl1pPr>
              <a:defRPr/>
            </a:lvl1pPr>
          </a:lstStyle>
          <a:p>
            <a:endParaRPr lang="cs-CZ" altLang="cs-CZ"/>
          </a:p>
        </p:txBody>
      </p:sp>
      <p:sp>
        <p:nvSpPr>
          <p:cNvPr id="4" name="Zástupný symbol pro číslo snímku 3"/>
          <p:cNvSpPr>
            <a:spLocks noGrp="1"/>
          </p:cNvSpPr>
          <p:nvPr>
            <p:ph type="sldNum" sz="quarter" idx="12"/>
          </p:nvPr>
        </p:nvSpPr>
        <p:spPr/>
        <p:txBody>
          <a:bodyPr/>
          <a:lstStyle>
            <a:lvl1pPr>
              <a:defRPr/>
            </a:lvl1pPr>
          </a:lstStyle>
          <a:p>
            <a:fld id="{958227ED-2A7D-4DA5-B522-F4ABD22314CE}" type="slidenum">
              <a:rPr lang="cs-CZ" altLang="cs-CZ"/>
              <a:pPr/>
              <a:t>‹#›</a:t>
            </a:fld>
            <a:endParaRPr lang="cs-CZ" altLang="cs-CZ"/>
          </a:p>
        </p:txBody>
      </p:sp>
    </p:spTree>
    <p:extLst>
      <p:ext uri="{BB962C8B-B14F-4D97-AF65-F5344CB8AC3E}">
        <p14:creationId xmlns:p14="http://schemas.microsoft.com/office/powerpoint/2010/main" val="361601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lvl1pPr>
              <a:defRPr/>
            </a:lvl1pPr>
          </a:lstStyle>
          <a:p>
            <a:fld id="{760EDF29-DBD8-463E-AB6E-05AF20AD791C}" type="datetime1">
              <a:rPr lang="cs-CZ" altLang="cs-CZ"/>
              <a:pPr/>
              <a:t>01.04.2020</a:t>
            </a:fld>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D3F015FF-83C8-47DE-97CF-F321AE890A4A}" type="slidenum">
              <a:rPr lang="cs-CZ" altLang="cs-CZ"/>
              <a:pPr/>
              <a:t>‹#›</a:t>
            </a:fld>
            <a:endParaRPr lang="cs-CZ" altLang="cs-CZ"/>
          </a:p>
        </p:txBody>
      </p:sp>
    </p:spTree>
    <p:extLst>
      <p:ext uri="{BB962C8B-B14F-4D97-AF65-F5344CB8AC3E}">
        <p14:creationId xmlns:p14="http://schemas.microsoft.com/office/powerpoint/2010/main" val="3303392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lvl1pPr>
              <a:defRPr/>
            </a:lvl1pPr>
          </a:lstStyle>
          <a:p>
            <a:fld id="{F99BB712-5A5F-42AF-9229-E70EC44A9AE7}" type="datetime1">
              <a:rPr lang="cs-CZ" altLang="cs-CZ"/>
              <a:pPr/>
              <a:t>01.04.2020</a:t>
            </a:fld>
            <a:endParaRPr lang="cs-CZ" altLang="cs-CZ"/>
          </a:p>
        </p:txBody>
      </p:sp>
      <p:sp>
        <p:nvSpPr>
          <p:cNvPr id="6" name="Zástupný symbol pro zápatí 5"/>
          <p:cNvSpPr>
            <a:spLocks noGrp="1"/>
          </p:cNvSpPr>
          <p:nvPr>
            <p:ph type="ftr" sz="quarter" idx="11"/>
          </p:nvPr>
        </p:nvSpPr>
        <p:spPr/>
        <p:txBody>
          <a:bodyPr/>
          <a:lstStyle>
            <a:lvl1pPr>
              <a:defRPr/>
            </a:lvl1pPr>
          </a:lstStyle>
          <a:p>
            <a:endParaRPr lang="cs-CZ" altLang="cs-CZ"/>
          </a:p>
        </p:txBody>
      </p:sp>
      <p:sp>
        <p:nvSpPr>
          <p:cNvPr id="7" name="Zástupný symbol pro číslo snímku 6"/>
          <p:cNvSpPr>
            <a:spLocks noGrp="1"/>
          </p:cNvSpPr>
          <p:nvPr>
            <p:ph type="sldNum" sz="quarter" idx="12"/>
          </p:nvPr>
        </p:nvSpPr>
        <p:spPr/>
        <p:txBody>
          <a:bodyPr/>
          <a:lstStyle>
            <a:lvl1pPr>
              <a:defRPr/>
            </a:lvl1pPr>
          </a:lstStyle>
          <a:p>
            <a:fld id="{E297C901-7E4B-4084-B9B5-44489E4BA36C}" type="slidenum">
              <a:rPr lang="cs-CZ" altLang="cs-CZ"/>
              <a:pPr/>
              <a:t>‹#›</a:t>
            </a:fld>
            <a:endParaRPr lang="cs-CZ" altLang="cs-CZ"/>
          </a:p>
        </p:txBody>
      </p:sp>
    </p:spTree>
    <p:extLst>
      <p:ext uri="{BB962C8B-B14F-4D97-AF65-F5344CB8AC3E}">
        <p14:creationId xmlns:p14="http://schemas.microsoft.com/office/powerpoint/2010/main" val="3020427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chemeClr val="tx1"/>
                </a:solidFill>
                <a:round/>
                <a:headEnd type="none" w="sm" len="sm"/>
                <a:tailEnd type="none" w="sm" len="sm"/>
              </a14:hiddenLine>
            </a:ext>
          </a:extLst>
        </p:spPr>
        <p:txBody>
          <a:bodyPr/>
          <a:lstStyle/>
          <a:p>
            <a:pPr eaLnBrk="1" hangingPunct="1"/>
            <a:endParaRPr kumimoji="1" lang="cs-CZ" altLang="cs-CZ" sz="2400"/>
          </a:p>
        </p:txBody>
      </p:sp>
      <p:sp>
        <p:nvSpPr>
          <p:cNvPr id="1027" name="Rectangle 3"/>
          <p:cNvSpPr>
            <a:spLocks noGrp="1" noChangeArrowheads="1"/>
          </p:cNvSpPr>
          <p:nvPr>
            <p:ph type="title"/>
          </p:nvPr>
        </p:nvSpPr>
        <p:spPr bwMode="auto">
          <a:xfrm>
            <a:off x="2819400" y="609600"/>
            <a:ext cx="6096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p>
            <a:pPr lvl="0"/>
            <a:r>
              <a:rPr lang="cs-CZ" altLang="cs-CZ" smtClean="0"/>
              <a:t>Klepnutím upravíte styl předlohy nadpisu. </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cs-CZ" altLang="cs-CZ" smtClean="0"/>
              <a:t>Klepnutím upravíte styly předlohy textu. </a:t>
            </a:r>
          </a:p>
          <a:p>
            <a:pPr lvl="1"/>
            <a:r>
              <a:rPr lang="cs-CZ" altLang="cs-CZ" smtClean="0"/>
              <a:t>Druhá úroveň </a:t>
            </a:r>
          </a:p>
          <a:p>
            <a:pPr lvl="2"/>
            <a:r>
              <a:rPr lang="cs-CZ" altLang="cs-CZ" smtClean="0"/>
              <a:t>Třetí úroveň</a:t>
            </a:r>
          </a:p>
          <a:p>
            <a:pPr lvl="3"/>
            <a:r>
              <a:rPr lang="cs-CZ" altLang="cs-CZ" smtClean="0"/>
              <a:t>Čtvrtá úroveň</a:t>
            </a:r>
          </a:p>
          <a:p>
            <a:pPr lvl="4"/>
            <a:r>
              <a:rPr lang="cs-CZ" altLang="cs-CZ" smtClean="0"/>
              <a:t>Pátá úroveň</a:t>
            </a:r>
          </a:p>
          <a:p>
            <a:pPr lvl="4"/>
            <a:endParaRPr lang="cs-CZ" altLang="cs-CZ" smtClean="0"/>
          </a:p>
        </p:txBody>
      </p:sp>
      <p:sp>
        <p:nvSpPr>
          <p:cNvPr id="1029" name="Rectangle 5"/>
          <p:cNvSpPr>
            <a:spLocks noGrp="1" noChangeArrowheads="1"/>
          </p:cNvSpPr>
          <p:nvPr>
            <p:ph type="dt" sz="half" idx="2"/>
          </p:nvPr>
        </p:nvSpPr>
        <p:spPr bwMode="auto">
          <a:xfrm>
            <a:off x="304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lvl1pPr eaLnBrk="1" hangingPunct="1">
              <a:defRPr sz="1400">
                <a:latin typeface="+mn-lt"/>
              </a:defRPr>
            </a:lvl1pPr>
          </a:lstStyle>
          <a:p>
            <a:fld id="{CCDC4CA3-85B6-42D0-9B8B-23D2F93D8082}" type="datetime1">
              <a:rPr lang="cs-CZ" altLang="cs-CZ"/>
              <a:pPr/>
              <a:t>01.04.2020</a:t>
            </a:fld>
            <a:endParaRPr lang="cs-CZ" altLang="cs-CZ"/>
          </a:p>
        </p:txBody>
      </p:sp>
      <p:sp>
        <p:nvSpPr>
          <p:cNvPr id="1030" name="Rectangle 6"/>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075" tIns="46037" rIns="92075" bIns="46037" numCol="1" anchor="ctr" anchorCtr="0" compatLnSpc="1">
            <a:prstTxWarp prst="textNoShape">
              <a:avLst/>
            </a:prstTxWarp>
          </a:bodyPr>
          <a:lstStyle>
            <a:lvl1pPr algn="ctr" eaLnBrk="1" hangingPunct="1">
              <a:defRPr sz="1400">
                <a:latin typeface="+mn-lt"/>
              </a:defRPr>
            </a:lvl1pPr>
          </a:lstStyle>
          <a:p>
            <a:endParaRPr lang="cs-CZ" altLang="cs-CZ"/>
          </a:p>
        </p:txBody>
      </p:sp>
      <p:sp>
        <p:nvSpPr>
          <p:cNvPr id="1031" name="Rectangle 7"/>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none" lIns="92075" tIns="46037" rIns="92075" bIns="46037" numCol="1" anchor="ctr" anchorCtr="0" compatLnSpc="1">
            <a:prstTxWarp prst="textNoShape">
              <a:avLst/>
            </a:prstTxWarp>
          </a:bodyPr>
          <a:lstStyle>
            <a:lvl1pPr algn="r" eaLnBrk="1" hangingPunct="1">
              <a:defRPr sz="1400">
                <a:latin typeface="+mn-lt"/>
              </a:defRPr>
            </a:lvl1pPr>
          </a:lstStyle>
          <a:p>
            <a:fld id="{B2B7ACA8-A510-4195-824A-9074D2CA4B44}" type="slidenum">
              <a:rPr lang="cs-CZ" altLang="cs-CZ"/>
              <a:pPr/>
              <a:t>‹#›</a:t>
            </a:fld>
            <a:endParaRPr lang="cs-CZ" altLang="cs-CZ"/>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p:txStyles>
    <p:titleStyle>
      <a:lvl1pPr algn="l" rtl="0" fontAlgn="base">
        <a:lnSpc>
          <a:spcPct val="70000"/>
        </a:lnSpc>
        <a:spcBef>
          <a:spcPct val="0"/>
        </a:spcBef>
        <a:spcAft>
          <a:spcPct val="0"/>
        </a:spcAft>
        <a:defRPr sz="4800" b="1" kern="1200">
          <a:solidFill>
            <a:schemeClr val="tx2"/>
          </a:solidFill>
          <a:latin typeface="+mj-lt"/>
          <a:ea typeface="+mj-ea"/>
          <a:cs typeface="+mj-cs"/>
        </a:defRPr>
      </a:lvl1pPr>
      <a:lvl2pPr algn="l" rtl="0" fontAlgn="base">
        <a:lnSpc>
          <a:spcPct val="70000"/>
        </a:lnSpc>
        <a:spcBef>
          <a:spcPct val="0"/>
        </a:spcBef>
        <a:spcAft>
          <a:spcPct val="0"/>
        </a:spcAft>
        <a:defRPr sz="4800" b="1">
          <a:solidFill>
            <a:schemeClr val="tx2"/>
          </a:solidFill>
          <a:latin typeface="Arial Narrow" panose="020B0606020202030204" pitchFamily="34" charset="0"/>
        </a:defRPr>
      </a:lvl2pPr>
      <a:lvl3pPr algn="l" rtl="0" fontAlgn="base">
        <a:lnSpc>
          <a:spcPct val="70000"/>
        </a:lnSpc>
        <a:spcBef>
          <a:spcPct val="0"/>
        </a:spcBef>
        <a:spcAft>
          <a:spcPct val="0"/>
        </a:spcAft>
        <a:defRPr sz="4800" b="1">
          <a:solidFill>
            <a:schemeClr val="tx2"/>
          </a:solidFill>
          <a:latin typeface="Arial Narrow" panose="020B0606020202030204" pitchFamily="34" charset="0"/>
        </a:defRPr>
      </a:lvl3pPr>
      <a:lvl4pPr algn="l" rtl="0" fontAlgn="base">
        <a:lnSpc>
          <a:spcPct val="70000"/>
        </a:lnSpc>
        <a:spcBef>
          <a:spcPct val="0"/>
        </a:spcBef>
        <a:spcAft>
          <a:spcPct val="0"/>
        </a:spcAft>
        <a:defRPr sz="4800" b="1">
          <a:solidFill>
            <a:schemeClr val="tx2"/>
          </a:solidFill>
          <a:latin typeface="Arial Narrow" panose="020B0606020202030204" pitchFamily="34" charset="0"/>
        </a:defRPr>
      </a:lvl4pPr>
      <a:lvl5pPr algn="l" rtl="0" fontAlgn="base">
        <a:lnSpc>
          <a:spcPct val="70000"/>
        </a:lnSpc>
        <a:spcBef>
          <a:spcPct val="0"/>
        </a:spcBef>
        <a:spcAft>
          <a:spcPct val="0"/>
        </a:spcAft>
        <a:defRPr sz="4800" b="1">
          <a:solidFill>
            <a:schemeClr val="tx2"/>
          </a:solidFill>
          <a:latin typeface="Arial Narrow" panose="020B0606020202030204" pitchFamily="34" charset="0"/>
        </a:defRPr>
      </a:lvl5pPr>
      <a:lvl6pPr marL="457200" algn="l" rtl="0" fontAlgn="base">
        <a:lnSpc>
          <a:spcPct val="70000"/>
        </a:lnSpc>
        <a:spcBef>
          <a:spcPct val="0"/>
        </a:spcBef>
        <a:spcAft>
          <a:spcPct val="0"/>
        </a:spcAft>
        <a:defRPr sz="4800" b="1">
          <a:solidFill>
            <a:schemeClr val="tx2"/>
          </a:solidFill>
          <a:latin typeface="Arial Narrow" panose="020B0606020202030204" pitchFamily="34" charset="0"/>
        </a:defRPr>
      </a:lvl6pPr>
      <a:lvl7pPr marL="914400" algn="l" rtl="0" fontAlgn="base">
        <a:lnSpc>
          <a:spcPct val="70000"/>
        </a:lnSpc>
        <a:spcBef>
          <a:spcPct val="0"/>
        </a:spcBef>
        <a:spcAft>
          <a:spcPct val="0"/>
        </a:spcAft>
        <a:defRPr sz="4800" b="1">
          <a:solidFill>
            <a:schemeClr val="tx2"/>
          </a:solidFill>
          <a:latin typeface="Arial Narrow" panose="020B0606020202030204" pitchFamily="34" charset="0"/>
        </a:defRPr>
      </a:lvl7pPr>
      <a:lvl8pPr marL="1371600" algn="l" rtl="0" fontAlgn="base">
        <a:lnSpc>
          <a:spcPct val="70000"/>
        </a:lnSpc>
        <a:spcBef>
          <a:spcPct val="0"/>
        </a:spcBef>
        <a:spcAft>
          <a:spcPct val="0"/>
        </a:spcAft>
        <a:defRPr sz="4800" b="1">
          <a:solidFill>
            <a:schemeClr val="tx2"/>
          </a:solidFill>
          <a:latin typeface="Arial Narrow" panose="020B0606020202030204" pitchFamily="34" charset="0"/>
        </a:defRPr>
      </a:lvl8pPr>
      <a:lvl9pPr marL="1828800" algn="l" rtl="0" fontAlgn="base">
        <a:lnSpc>
          <a:spcPct val="70000"/>
        </a:lnSpc>
        <a:spcBef>
          <a:spcPct val="0"/>
        </a:spcBef>
        <a:spcAft>
          <a:spcPct val="0"/>
        </a:spcAft>
        <a:defRPr sz="4800" b="1">
          <a:solidFill>
            <a:schemeClr val="tx2"/>
          </a:solidFill>
          <a:latin typeface="Arial Narrow" panose="020B0606020202030204" pitchFamily="34" charset="0"/>
        </a:defRPr>
      </a:lvl9pPr>
    </p:titleStyle>
    <p:bodyStyle>
      <a:lvl1pPr marL="342900" indent="-342900" algn="l" rtl="0" fontAlgn="base">
        <a:spcBef>
          <a:spcPct val="20000"/>
        </a:spcBef>
        <a:spcAft>
          <a:spcPct val="0"/>
        </a:spcAft>
        <a:buClr>
          <a:schemeClr val="hlink"/>
        </a:buClr>
        <a:buSzPct val="60000"/>
        <a:buFont typeface="Wingdings" panose="05000000000000000000" pitchFamily="2" charset="2"/>
        <a:buChar char="n"/>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65000"/>
        <a:buFont typeface="Wingdings" panose="05000000000000000000" pitchFamily="2" charset="2"/>
        <a:buChar char="u"/>
        <a:defRPr sz="2600" kern="1200">
          <a:solidFill>
            <a:schemeClr val="tx1"/>
          </a:solidFill>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
        <a:defRPr sz="2400" kern="1200">
          <a:solidFill>
            <a:schemeClr val="tx1"/>
          </a:solidFill>
          <a:latin typeface="+mn-lt"/>
          <a:ea typeface="+mn-ea"/>
          <a:cs typeface="+mn-cs"/>
        </a:defRPr>
      </a:lvl3pPr>
      <a:lvl4pPr marL="1600200" indent="-228600" algn="l" rtl="0" fontAlgn="base">
        <a:spcBef>
          <a:spcPct val="20000"/>
        </a:spcBef>
        <a:spcAft>
          <a:spcPct val="0"/>
        </a:spcAft>
        <a:buClr>
          <a:schemeClr val="tx2"/>
        </a:buClr>
        <a:buSzPct val="100000"/>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hlink"/>
        </a:buClr>
        <a:buSzPct val="100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dt" sz="quarter" idx="2"/>
          </p:nvPr>
        </p:nvSpPr>
        <p:spPr/>
        <p:txBody>
          <a:bodyPr/>
          <a:lstStyle/>
          <a:p>
            <a:fld id="{74BD7DF7-66BB-4DA5-912C-075ECA2B55C9}" type="datetime1">
              <a:rPr lang="cs-CZ" altLang="cs-CZ"/>
              <a:pPr/>
              <a:t>01.04.2020</a:t>
            </a:fld>
            <a:endParaRPr lang="cs-CZ" altLang="cs-CZ"/>
          </a:p>
        </p:txBody>
      </p:sp>
      <p:sp>
        <p:nvSpPr>
          <p:cNvPr id="5" name="Rectangle 8"/>
          <p:cNvSpPr>
            <a:spLocks noGrp="1" noChangeArrowheads="1"/>
          </p:cNvSpPr>
          <p:nvPr>
            <p:ph type="sldNum" sz="quarter" idx="4"/>
          </p:nvPr>
        </p:nvSpPr>
        <p:spPr/>
        <p:txBody>
          <a:bodyPr/>
          <a:lstStyle/>
          <a:p>
            <a:fld id="{C97F1A12-E036-4BC7-BFA8-E1F844A337A3}" type="slidenum">
              <a:rPr lang="cs-CZ" altLang="cs-CZ"/>
              <a:pPr/>
              <a:t>1</a:t>
            </a:fld>
            <a:endParaRPr lang="cs-CZ" altLang="cs-CZ"/>
          </a:p>
        </p:txBody>
      </p:sp>
      <p:sp>
        <p:nvSpPr>
          <p:cNvPr id="12291" name="Rectangle 3"/>
          <p:cNvSpPr>
            <a:spLocks noGrp="1" noChangeArrowheads="1"/>
          </p:cNvSpPr>
          <p:nvPr>
            <p:ph type="ctrTitle"/>
          </p:nvPr>
        </p:nvSpPr>
        <p:spPr>
          <a:xfrm>
            <a:off x="2895600" y="838200"/>
            <a:ext cx="5867400" cy="4953000"/>
          </a:xfrm>
        </p:spPr>
        <p:txBody>
          <a:bodyPr/>
          <a:lstStyle/>
          <a:p>
            <a:r>
              <a:rPr lang="cs-CZ" altLang="cs-CZ" sz="9600">
                <a:solidFill>
                  <a:srgbClr val="FFFF00"/>
                </a:solidFill>
              </a:rPr>
              <a:t>GRAM-POSITIVE COCCI</a:t>
            </a:r>
          </a:p>
        </p:txBody>
      </p:sp>
      <p:sp>
        <p:nvSpPr>
          <p:cNvPr id="12290" name="Rectangle 2"/>
          <p:cNvSpPr>
            <a:spLocks noGrp="1" noChangeArrowheads="1"/>
          </p:cNvSpPr>
          <p:nvPr>
            <p:ph type="subTitle" idx="1"/>
          </p:nvPr>
        </p:nvSpPr>
        <p:spPr>
          <a:xfrm flipH="1" flipV="1">
            <a:off x="8686800" y="6096000"/>
            <a:ext cx="76200" cy="76200"/>
          </a:xfrm>
        </p:spPr>
        <p:txBody>
          <a:bodyPr/>
          <a:lstStyle/>
          <a:p>
            <a:pPr>
              <a:lnSpc>
                <a:spcPct val="80000"/>
              </a:lnSpc>
            </a:pPr>
            <a:endParaRPr lang="cs-CZ" altLang="cs-CZ" sz="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61FBA1A4-0183-415D-8A1B-170250D3F6DA}"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FA9C401A-32C3-45EF-A270-A0AAF8CEAA0D}" type="slidenum">
              <a:rPr lang="cs-CZ" altLang="cs-CZ"/>
              <a:pPr/>
              <a:t>10</a:t>
            </a:fld>
            <a:endParaRPr lang="cs-CZ" altLang="cs-CZ"/>
          </a:p>
        </p:txBody>
      </p:sp>
      <p:sp>
        <p:nvSpPr>
          <p:cNvPr id="35843" name="Rectangle 3"/>
          <p:cNvSpPr>
            <a:spLocks noGrp="1" noChangeArrowheads="1"/>
          </p:cNvSpPr>
          <p:nvPr>
            <p:ph type="title"/>
          </p:nvPr>
        </p:nvSpPr>
        <p:spPr>
          <a:xfrm>
            <a:off x="381000" y="228600"/>
            <a:ext cx="8534400" cy="838200"/>
          </a:xfrm>
        </p:spPr>
        <p:txBody>
          <a:bodyPr/>
          <a:lstStyle/>
          <a:p>
            <a:r>
              <a:rPr lang="cs-CZ" altLang="cs-CZ">
                <a:solidFill>
                  <a:srgbClr val="FFFF00"/>
                </a:solidFill>
              </a:rPr>
              <a:t>Coagulase-negative Staphylococci</a:t>
            </a:r>
            <a:r>
              <a:rPr lang="cs-CZ" altLang="cs-CZ"/>
              <a:t>  </a:t>
            </a:r>
          </a:p>
        </p:txBody>
      </p:sp>
      <p:sp>
        <p:nvSpPr>
          <p:cNvPr id="35842" name="Rectangle 2"/>
          <p:cNvSpPr>
            <a:spLocks noGrp="1" noChangeArrowheads="1"/>
          </p:cNvSpPr>
          <p:nvPr>
            <p:ph type="body" idx="1"/>
          </p:nvPr>
        </p:nvSpPr>
        <p:spPr>
          <a:xfrm>
            <a:off x="228600" y="1143000"/>
            <a:ext cx="8915400" cy="6248400"/>
          </a:xfrm>
        </p:spPr>
        <p:txBody>
          <a:bodyPr/>
          <a:lstStyle/>
          <a:p>
            <a:pPr>
              <a:lnSpc>
                <a:spcPct val="80000"/>
              </a:lnSpc>
              <a:buFont typeface="Wingdings" panose="05000000000000000000" pitchFamily="2" charset="2"/>
              <a:buNone/>
            </a:pPr>
            <a:r>
              <a:rPr lang="cs-CZ" altLang="cs-CZ" sz="2400"/>
              <a:t>Element in the normal flora of human skin and mucosa. Classic opportunists – cause infection given a certain host disposition only.  </a:t>
            </a:r>
          </a:p>
          <a:p>
            <a:pPr>
              <a:lnSpc>
                <a:spcPct val="80000"/>
              </a:lnSpc>
            </a:pPr>
            <a:r>
              <a:rPr lang="cs-CZ" altLang="cs-CZ" sz="2400" b="1" i="1">
                <a:solidFill>
                  <a:srgbClr val="FFFF00"/>
                </a:solidFill>
              </a:rPr>
              <a:t>Staphylococcus epidermidis</a:t>
            </a:r>
            <a:r>
              <a:rPr lang="cs-CZ" altLang="cs-CZ" sz="2400"/>
              <a:t> - (70-80% of infections) foreign body infections (intravasal catheters, continuous ambulant peritoneal dialysis catheters, endoprotheses, metal plates and screws in osteosynthesis, cardiac pacemakers, artificial heart valves, shunt valves.</a:t>
            </a:r>
          </a:p>
          <a:p>
            <a:pPr>
              <a:lnSpc>
                <a:spcPct val="80000"/>
              </a:lnSpc>
              <a:buFont typeface="Wingdings" panose="05000000000000000000" pitchFamily="2" charset="2"/>
              <a:buNone/>
            </a:pPr>
            <a:r>
              <a:rPr lang="cs-CZ" altLang="cs-CZ" sz="2400"/>
              <a:t>    Coverage of foreign bodies by matrix proteins (fibrinogen/ fibronectin) supports infection. </a:t>
            </a:r>
            <a:r>
              <a:rPr lang="cs-CZ" altLang="cs-CZ" sz="2400" b="1">
                <a:solidFill>
                  <a:srgbClr val="FF0000"/>
                </a:solidFill>
              </a:rPr>
              <a:t>STAPHYLOCOCCI WITHIN BIOFILM ARE PROTECTED FROM ANTIBIOTICS AND THE IMMUNE SYSTEM! MAY BECOME INFECTION FOCI ---- bloodstream ---- Sepsis-like illnesses </a:t>
            </a:r>
          </a:p>
          <a:p>
            <a:pPr>
              <a:lnSpc>
                <a:spcPct val="80000"/>
              </a:lnSpc>
              <a:buFont typeface="Wingdings" panose="05000000000000000000" pitchFamily="2" charset="2"/>
              <a:buNone/>
            </a:pPr>
            <a:r>
              <a:rPr lang="cs-CZ" altLang="cs-CZ" sz="2400" b="1">
                <a:solidFill>
                  <a:srgbClr val="FF0000"/>
                </a:solidFill>
              </a:rPr>
              <a:t>    </a:t>
            </a:r>
            <a:r>
              <a:rPr lang="cs-CZ" altLang="cs-CZ" sz="2400" b="1" i="1">
                <a:solidFill>
                  <a:srgbClr val="FFFF00"/>
                </a:solidFill>
              </a:rPr>
              <a:t>Staphylococcus saprophyticus </a:t>
            </a:r>
            <a:r>
              <a:rPr lang="cs-CZ" altLang="cs-CZ" sz="2400"/>
              <a:t>– responsible for up to 20% of acute urinary tract infections, particular dysuria of young women, small proportion of nonspecific urethritis in young men</a:t>
            </a:r>
          </a:p>
          <a:p>
            <a:pPr>
              <a:lnSpc>
                <a:spcPct val="80000"/>
              </a:lnSpc>
              <a:buFont typeface="Wingdings" panose="05000000000000000000" pitchFamily="2" charset="2"/>
              <a:buNone/>
            </a:pPr>
            <a:r>
              <a:rPr lang="cs-CZ" altLang="cs-CZ" sz="2400"/>
              <a:t> </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0965B2A2-76BD-4E9E-9F4A-C393407291E2}"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A156B60A-0FEB-4A73-91A6-D1CFF7B32AA8}" type="slidenum">
              <a:rPr lang="cs-CZ" altLang="cs-CZ"/>
              <a:pPr/>
              <a:t>11</a:t>
            </a:fld>
            <a:endParaRPr lang="cs-CZ" altLang="cs-CZ"/>
          </a:p>
        </p:txBody>
      </p:sp>
      <p:sp>
        <p:nvSpPr>
          <p:cNvPr id="41986" name="Rectangle 2"/>
          <p:cNvSpPr>
            <a:spLocks noGrp="1" noChangeArrowheads="1"/>
          </p:cNvSpPr>
          <p:nvPr>
            <p:ph type="title"/>
          </p:nvPr>
        </p:nvSpPr>
        <p:spPr>
          <a:xfrm>
            <a:off x="228600" y="304800"/>
            <a:ext cx="8763000" cy="1143000"/>
          </a:xfrm>
        </p:spPr>
        <p:txBody>
          <a:bodyPr/>
          <a:lstStyle/>
          <a:p>
            <a:pPr algn="ctr"/>
            <a:r>
              <a:rPr lang="cs-CZ" altLang="cs-CZ">
                <a:solidFill>
                  <a:srgbClr val="FFFF00"/>
                </a:solidFill>
              </a:rPr>
              <a:t>Streptococci and Enterococci</a:t>
            </a:r>
            <a:r>
              <a:rPr lang="cs-CZ" altLang="cs-CZ"/>
              <a:t>                                </a:t>
            </a:r>
          </a:p>
        </p:txBody>
      </p:sp>
      <p:sp>
        <p:nvSpPr>
          <p:cNvPr id="41987" name="Rectangle 3"/>
          <p:cNvSpPr>
            <a:spLocks noGrp="1" noChangeArrowheads="1"/>
          </p:cNvSpPr>
          <p:nvPr>
            <p:ph type="body" idx="1"/>
          </p:nvPr>
        </p:nvSpPr>
        <p:spPr>
          <a:xfrm>
            <a:off x="304800" y="1295400"/>
            <a:ext cx="8610600" cy="5334000"/>
          </a:xfrm>
        </p:spPr>
        <p:txBody>
          <a:bodyPr/>
          <a:lstStyle/>
          <a:p>
            <a:pPr>
              <a:lnSpc>
                <a:spcPct val="90000"/>
              </a:lnSpc>
            </a:pPr>
            <a:r>
              <a:rPr lang="cs-CZ" altLang="cs-CZ"/>
              <a:t>Streptococci are G+, nonmotile, catalase-negative, facultatively anaerobic cocci, that occur in chains or pairs.</a:t>
            </a:r>
          </a:p>
          <a:p>
            <a:pPr>
              <a:lnSpc>
                <a:spcPct val="90000"/>
              </a:lnSpc>
            </a:pPr>
            <a:r>
              <a:rPr lang="cs-CZ" altLang="cs-CZ"/>
              <a:t>Classification based on: a) their hemolytic capacity – </a:t>
            </a:r>
            <a:r>
              <a:rPr lang="cs-CZ" altLang="cs-CZ">
                <a:latin typeface="Symbol" panose="05050102010706020507" pitchFamily="18" charset="2"/>
              </a:rPr>
              <a:t>a, b</a:t>
            </a:r>
            <a:r>
              <a:rPr lang="cs-CZ" altLang="cs-CZ"/>
              <a:t> and </a:t>
            </a:r>
            <a:r>
              <a:rPr lang="cs-CZ" altLang="cs-CZ">
                <a:latin typeface="Symbol" panose="05050102010706020507" pitchFamily="18" charset="2"/>
              </a:rPr>
              <a:t>g</a:t>
            </a:r>
            <a:r>
              <a:rPr lang="cs-CZ" altLang="cs-CZ"/>
              <a:t>-hemolysis                                              b) the antigenicity of a carbohydrate (C-substance) occuring in their cell walls (Lancefield antigen) --- groups A to V.</a:t>
            </a:r>
          </a:p>
          <a:p>
            <a:pPr>
              <a:lnSpc>
                <a:spcPct val="90000"/>
              </a:lnSpc>
            </a:pPr>
            <a:r>
              <a:rPr lang="cs-CZ" altLang="cs-CZ"/>
              <a:t>Specific characteristics of Enterococci: ability to proliferate in the presence of 6.50% NaCL, at 45°C and at a pH level of 9.6</a:t>
            </a:r>
          </a:p>
          <a:p>
            <a:pPr>
              <a:lnSpc>
                <a:spcPct val="90000"/>
              </a:lnSpc>
              <a:buFont typeface="Wingdings" panose="05000000000000000000" pitchFamily="2" charset="2"/>
              <a:buNone/>
            </a:pPr>
            <a:r>
              <a:rPr lang="cs-CZ" altLang="cs-CZ"/>
              <a:t>    Show low pathogenicity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BD603CBB-80B7-4ED0-8C5F-520F7C8E6B3F}"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970D624E-9A00-47BB-BE6C-AC0B7DE0585A}" type="slidenum">
              <a:rPr lang="cs-CZ" altLang="cs-CZ"/>
              <a:pPr/>
              <a:t>12</a:t>
            </a:fld>
            <a:endParaRPr lang="cs-CZ" altLang="cs-CZ"/>
          </a:p>
        </p:txBody>
      </p:sp>
      <p:sp>
        <p:nvSpPr>
          <p:cNvPr id="43010" name="Rectangle 2"/>
          <p:cNvSpPr>
            <a:spLocks noGrp="1" noChangeArrowheads="1"/>
          </p:cNvSpPr>
          <p:nvPr>
            <p:ph type="title"/>
          </p:nvPr>
        </p:nvSpPr>
        <p:spPr>
          <a:xfrm>
            <a:off x="228600" y="228600"/>
            <a:ext cx="8915400" cy="762000"/>
          </a:xfrm>
        </p:spPr>
        <p:txBody>
          <a:bodyPr/>
          <a:lstStyle/>
          <a:p>
            <a:pPr algn="ctr"/>
            <a:r>
              <a:rPr lang="cs-CZ" altLang="cs-CZ">
                <a:solidFill>
                  <a:srgbClr val="FFFF00"/>
                </a:solidFill>
              </a:rPr>
              <a:t>Streptococci and Enterococci</a:t>
            </a:r>
          </a:p>
        </p:txBody>
      </p:sp>
      <p:sp>
        <p:nvSpPr>
          <p:cNvPr id="43011" name="Rectangle 3"/>
          <p:cNvSpPr>
            <a:spLocks noGrp="1" noChangeArrowheads="1"/>
          </p:cNvSpPr>
          <p:nvPr>
            <p:ph type="body" idx="1"/>
          </p:nvPr>
        </p:nvSpPr>
        <p:spPr>
          <a:xfrm>
            <a:off x="381000" y="990600"/>
            <a:ext cx="8534400" cy="5867400"/>
          </a:xfrm>
        </p:spPr>
        <p:txBody>
          <a:bodyPr/>
          <a:lstStyle/>
          <a:p>
            <a:r>
              <a:rPr lang="cs-CZ" altLang="cs-CZ" sz="2400" b="1"/>
              <a:t>PYOGENIC</a:t>
            </a:r>
            <a:r>
              <a:rPr lang="cs-CZ" altLang="cs-CZ" sz="2400"/>
              <a:t> </a:t>
            </a:r>
            <a:r>
              <a:rPr lang="cs-CZ" altLang="cs-CZ" sz="2400" b="1"/>
              <a:t>HEMOLYTIC STREPTOCOCCI:</a:t>
            </a:r>
          </a:p>
          <a:p>
            <a:r>
              <a:rPr lang="cs-CZ" altLang="cs-CZ" sz="2400" b="1" i="1">
                <a:solidFill>
                  <a:srgbClr val="FFFF00"/>
                </a:solidFill>
              </a:rPr>
              <a:t>S. pyogenes</a:t>
            </a:r>
            <a:r>
              <a:rPr lang="cs-CZ" altLang="cs-CZ" sz="2400"/>
              <a:t> (group A) – </a:t>
            </a:r>
            <a:r>
              <a:rPr lang="cs-CZ" altLang="cs-CZ" sz="2400">
                <a:latin typeface="Symbol" panose="05050102010706020507" pitchFamily="18" charset="2"/>
              </a:rPr>
              <a:t>b</a:t>
            </a:r>
            <a:r>
              <a:rPr lang="cs-CZ" altLang="cs-CZ" sz="2400"/>
              <a:t>-hemolytic</a:t>
            </a:r>
          </a:p>
          <a:p>
            <a:r>
              <a:rPr lang="cs-CZ" altLang="cs-CZ" sz="2400" b="1" i="1">
                <a:solidFill>
                  <a:srgbClr val="FFFF00"/>
                </a:solidFill>
              </a:rPr>
              <a:t>S. agalactiae</a:t>
            </a:r>
            <a:r>
              <a:rPr lang="cs-CZ" altLang="cs-CZ" sz="2400"/>
              <a:t> (group B) – </a:t>
            </a:r>
            <a:r>
              <a:rPr lang="cs-CZ" altLang="cs-CZ" sz="2400">
                <a:latin typeface="Symbol" panose="05050102010706020507" pitchFamily="18" charset="2"/>
              </a:rPr>
              <a:t>b</a:t>
            </a:r>
            <a:r>
              <a:rPr lang="cs-CZ" altLang="cs-CZ" sz="2400"/>
              <a:t>-hemolytic</a:t>
            </a:r>
          </a:p>
          <a:p>
            <a:r>
              <a:rPr lang="cs-CZ" altLang="cs-CZ" sz="2400" b="1"/>
              <a:t>C group streptococci</a:t>
            </a:r>
            <a:r>
              <a:rPr lang="cs-CZ" altLang="cs-CZ" sz="2400"/>
              <a:t> – </a:t>
            </a:r>
            <a:r>
              <a:rPr lang="cs-CZ" altLang="cs-CZ" sz="2400">
                <a:latin typeface="Symbol" panose="05050102010706020507" pitchFamily="18" charset="2"/>
              </a:rPr>
              <a:t>b-(a-,g-)</a:t>
            </a:r>
            <a:r>
              <a:rPr lang="cs-CZ" altLang="cs-CZ" sz="2400"/>
              <a:t>hemolytic</a:t>
            </a:r>
          </a:p>
          <a:p>
            <a:r>
              <a:rPr lang="cs-CZ" altLang="cs-CZ" sz="2400" b="1"/>
              <a:t>G group streptococci</a:t>
            </a:r>
            <a:r>
              <a:rPr lang="cs-CZ" altLang="cs-CZ" sz="2400"/>
              <a:t> -  </a:t>
            </a:r>
            <a:r>
              <a:rPr lang="cs-CZ" altLang="cs-CZ" sz="2400">
                <a:latin typeface="Symbol" panose="05050102010706020507" pitchFamily="18" charset="2"/>
              </a:rPr>
              <a:t>b</a:t>
            </a:r>
            <a:r>
              <a:rPr lang="cs-CZ" altLang="cs-CZ" sz="2400"/>
              <a:t>-hemolytic</a:t>
            </a:r>
          </a:p>
          <a:p>
            <a:r>
              <a:rPr lang="cs-CZ" altLang="cs-CZ" sz="2400" b="1" i="1">
                <a:solidFill>
                  <a:srgbClr val="FFFF00"/>
                </a:solidFill>
              </a:rPr>
              <a:t>S. pneumoniae</a:t>
            </a:r>
            <a:r>
              <a:rPr lang="cs-CZ" altLang="cs-CZ" sz="2400"/>
              <a:t> – </a:t>
            </a:r>
            <a:r>
              <a:rPr lang="cs-CZ" altLang="cs-CZ" sz="2400">
                <a:latin typeface="Symbol" panose="05050102010706020507" pitchFamily="18" charset="2"/>
              </a:rPr>
              <a:t>a</a:t>
            </a:r>
            <a:r>
              <a:rPr lang="cs-CZ" altLang="cs-CZ" sz="2400"/>
              <a:t>-hemolytic  diplococcus -lancet</a:t>
            </a:r>
          </a:p>
          <a:p>
            <a:r>
              <a:rPr lang="cs-CZ" altLang="cs-CZ" sz="2400" b="1" i="1">
                <a:solidFill>
                  <a:srgbClr val="FFFF00"/>
                </a:solidFill>
              </a:rPr>
              <a:t>S. bovis</a:t>
            </a:r>
            <a:r>
              <a:rPr lang="cs-CZ" altLang="cs-CZ" sz="2400"/>
              <a:t> (group D) – </a:t>
            </a:r>
            <a:r>
              <a:rPr lang="cs-CZ" altLang="cs-CZ" sz="2400">
                <a:latin typeface="Symbol" panose="05050102010706020507" pitchFamily="18" charset="2"/>
              </a:rPr>
              <a:t>a-,g</a:t>
            </a:r>
            <a:r>
              <a:rPr lang="cs-CZ" altLang="cs-CZ" sz="2400"/>
              <a:t> –hemolytic</a:t>
            </a:r>
          </a:p>
          <a:p>
            <a:r>
              <a:rPr lang="cs-CZ" altLang="cs-CZ" sz="2400" b="1"/>
              <a:t>ORAL STREPTOCOCCI:</a:t>
            </a:r>
          </a:p>
          <a:p>
            <a:r>
              <a:rPr lang="cs-CZ" altLang="cs-CZ" sz="2400" b="1" i="1">
                <a:solidFill>
                  <a:srgbClr val="FFFF00"/>
                </a:solidFill>
              </a:rPr>
              <a:t>S. salivarius</a:t>
            </a:r>
            <a:r>
              <a:rPr lang="cs-CZ" altLang="cs-CZ" sz="2400"/>
              <a:t> (group A,C,E,F) – </a:t>
            </a:r>
            <a:r>
              <a:rPr lang="cs-CZ" altLang="cs-CZ" sz="2400">
                <a:latin typeface="Symbol" panose="05050102010706020507" pitchFamily="18" charset="2"/>
              </a:rPr>
              <a:t>a-,g-</a:t>
            </a:r>
            <a:r>
              <a:rPr lang="cs-CZ" altLang="cs-CZ" sz="2400"/>
              <a:t> hemolysis</a:t>
            </a:r>
          </a:p>
          <a:p>
            <a:r>
              <a:rPr lang="cs-CZ" altLang="cs-CZ" sz="2400" b="1" i="1">
                <a:solidFill>
                  <a:srgbClr val="FFFF00"/>
                </a:solidFill>
              </a:rPr>
              <a:t>S. sanquis</a:t>
            </a:r>
            <a:r>
              <a:rPr lang="cs-CZ" altLang="cs-CZ" sz="2400"/>
              <a:t> (group G,H,K)</a:t>
            </a:r>
          </a:p>
          <a:p>
            <a:r>
              <a:rPr lang="cs-CZ" altLang="cs-CZ" sz="2400" b="1" i="1">
                <a:solidFill>
                  <a:srgbClr val="FFFF00"/>
                </a:solidFill>
              </a:rPr>
              <a:t>S. mutans, S. mitis</a:t>
            </a:r>
          </a:p>
          <a:p>
            <a:r>
              <a:rPr lang="cs-CZ" altLang="cs-CZ" sz="2400" b="1">
                <a:solidFill>
                  <a:srgbClr val="FFFF00"/>
                </a:solidFill>
              </a:rPr>
              <a:t>S. milleri group: </a:t>
            </a:r>
            <a:r>
              <a:rPr lang="cs-CZ" altLang="cs-CZ" sz="2400" b="1" i="1">
                <a:solidFill>
                  <a:srgbClr val="FFFF00"/>
                </a:solidFill>
              </a:rPr>
              <a:t>S.anginosus, S. constellatus, S. inter- </a:t>
            </a:r>
          </a:p>
          <a:p>
            <a:pPr>
              <a:buFont typeface="Wingdings" panose="05000000000000000000" pitchFamily="2" charset="2"/>
              <a:buNone/>
            </a:pPr>
            <a:r>
              <a:rPr lang="cs-CZ" altLang="cs-CZ" sz="2400" b="1" i="1">
                <a:solidFill>
                  <a:srgbClr val="FFFF00"/>
                </a:solidFill>
              </a:rPr>
              <a:t>                                 medius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73A4632D-5CFB-4814-8DDC-EC129A3D8E5B}"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CB61D111-441D-438C-AEAC-1FE4EEB76B7A}" type="slidenum">
              <a:rPr lang="cs-CZ" altLang="cs-CZ"/>
              <a:pPr/>
              <a:t>13</a:t>
            </a:fld>
            <a:endParaRPr lang="cs-CZ" altLang="cs-CZ"/>
          </a:p>
        </p:txBody>
      </p:sp>
      <p:sp>
        <p:nvSpPr>
          <p:cNvPr id="44034" name="Rectangle 2"/>
          <p:cNvSpPr>
            <a:spLocks noGrp="1" noChangeArrowheads="1"/>
          </p:cNvSpPr>
          <p:nvPr>
            <p:ph type="title"/>
          </p:nvPr>
        </p:nvSpPr>
        <p:spPr>
          <a:xfrm>
            <a:off x="304800" y="381000"/>
            <a:ext cx="8610600" cy="1066800"/>
          </a:xfrm>
        </p:spPr>
        <p:txBody>
          <a:bodyPr/>
          <a:lstStyle/>
          <a:p>
            <a:pPr algn="ctr"/>
            <a:r>
              <a:rPr lang="cs-CZ" altLang="cs-CZ">
                <a:solidFill>
                  <a:srgbClr val="FFFF00"/>
                </a:solidFill>
              </a:rPr>
              <a:t>Streptococci and Enterococci</a:t>
            </a:r>
          </a:p>
        </p:txBody>
      </p:sp>
      <p:sp>
        <p:nvSpPr>
          <p:cNvPr id="44035" name="Rectangle 3"/>
          <p:cNvSpPr>
            <a:spLocks noGrp="1" noChangeArrowheads="1"/>
          </p:cNvSpPr>
          <p:nvPr>
            <p:ph type="body" idx="1"/>
          </p:nvPr>
        </p:nvSpPr>
        <p:spPr>
          <a:xfrm>
            <a:off x="152400" y="1371600"/>
            <a:ext cx="8991600" cy="5181600"/>
          </a:xfrm>
        </p:spPr>
        <p:txBody>
          <a:bodyPr/>
          <a:lstStyle/>
          <a:p>
            <a:r>
              <a:rPr lang="cs-CZ" altLang="cs-CZ" sz="2400" b="1"/>
              <a:t>ENTEROCOCCI:</a:t>
            </a:r>
          </a:p>
          <a:p>
            <a:r>
              <a:rPr lang="cs-CZ" altLang="cs-CZ" sz="2400" b="1" i="1">
                <a:solidFill>
                  <a:srgbClr val="FFFF00"/>
                </a:solidFill>
              </a:rPr>
              <a:t>Enterococcus faecalis</a:t>
            </a:r>
            <a:r>
              <a:rPr lang="cs-CZ" altLang="cs-CZ" sz="2400"/>
              <a:t> (group D) </a:t>
            </a:r>
            <a:r>
              <a:rPr lang="cs-CZ" altLang="cs-CZ" sz="2400">
                <a:latin typeface="Symbol" panose="05050102010706020507" pitchFamily="18" charset="2"/>
              </a:rPr>
              <a:t>a-</a:t>
            </a:r>
            <a:r>
              <a:rPr lang="cs-CZ" altLang="cs-CZ" sz="2400"/>
              <a:t>,</a:t>
            </a:r>
            <a:r>
              <a:rPr lang="cs-CZ" altLang="cs-CZ" sz="2400">
                <a:latin typeface="Symbol" panose="05050102010706020507" pitchFamily="18" charset="2"/>
              </a:rPr>
              <a:t>b-</a:t>
            </a:r>
            <a:r>
              <a:rPr lang="cs-CZ" altLang="cs-CZ" sz="2400"/>
              <a:t>,</a:t>
            </a:r>
            <a:r>
              <a:rPr lang="cs-CZ" altLang="cs-CZ" sz="2400">
                <a:latin typeface="Symbol" panose="05050102010706020507" pitchFamily="18" charset="2"/>
              </a:rPr>
              <a:t>g-</a:t>
            </a:r>
            <a:r>
              <a:rPr lang="cs-CZ" altLang="cs-CZ" sz="2400"/>
              <a:t>hemolytic</a:t>
            </a:r>
          </a:p>
          <a:p>
            <a:r>
              <a:rPr lang="cs-CZ" altLang="cs-CZ" sz="2400" b="1" i="1">
                <a:solidFill>
                  <a:srgbClr val="FFFF00"/>
                </a:solidFill>
              </a:rPr>
              <a:t>Enterococcus faecium</a:t>
            </a:r>
            <a:r>
              <a:rPr lang="cs-CZ" altLang="cs-CZ" sz="2400"/>
              <a:t> (group D) </a:t>
            </a:r>
            <a:r>
              <a:rPr lang="cs-CZ" altLang="cs-CZ" sz="2400">
                <a:latin typeface="Symbol" panose="05050102010706020507" pitchFamily="18" charset="2"/>
              </a:rPr>
              <a:t>a-</a:t>
            </a:r>
            <a:r>
              <a:rPr lang="cs-CZ" altLang="cs-CZ" sz="2400"/>
              <a:t> hemolytic</a:t>
            </a:r>
          </a:p>
          <a:p>
            <a:endParaRPr lang="cs-CZ" altLang="cs-CZ" sz="2400"/>
          </a:p>
          <a:p>
            <a:r>
              <a:rPr lang="cs-CZ" altLang="cs-CZ" sz="2400" b="1">
                <a:solidFill>
                  <a:srgbClr val="008080"/>
                </a:solidFill>
                <a:latin typeface="Symbol" panose="05050102010706020507" pitchFamily="18" charset="2"/>
              </a:rPr>
              <a:t>a</a:t>
            </a:r>
            <a:r>
              <a:rPr lang="cs-CZ" altLang="cs-CZ" sz="2400" b="1">
                <a:solidFill>
                  <a:srgbClr val="008080"/>
                </a:solidFill>
              </a:rPr>
              <a:t>-hemolysis</a:t>
            </a:r>
            <a:r>
              <a:rPr lang="cs-CZ" altLang="cs-CZ" sz="2400"/>
              <a:t> – colonies on blood agar are surrounded by a green zone. Greening caused by H</a:t>
            </a:r>
            <a:r>
              <a:rPr lang="cs-CZ" altLang="cs-CZ" sz="2400" baseline="-25000"/>
              <a:t>2</a:t>
            </a:r>
            <a:r>
              <a:rPr lang="cs-CZ" altLang="cs-CZ" sz="2400"/>
              <a:t>O</a:t>
            </a:r>
            <a:r>
              <a:rPr lang="cs-CZ" altLang="cs-CZ" sz="2400" baseline="-25000"/>
              <a:t>2</a:t>
            </a:r>
            <a:r>
              <a:rPr lang="cs-CZ" altLang="cs-CZ" sz="2400"/>
              <a:t>, which converts hemoglobin into methemoglobin</a:t>
            </a:r>
          </a:p>
          <a:p>
            <a:r>
              <a:rPr lang="cs-CZ" altLang="cs-CZ" sz="2400" b="1">
                <a:solidFill>
                  <a:srgbClr val="008080"/>
                </a:solidFill>
                <a:latin typeface="Symbol" panose="05050102010706020507" pitchFamily="18" charset="2"/>
              </a:rPr>
              <a:t>b</a:t>
            </a:r>
            <a:r>
              <a:rPr lang="cs-CZ" altLang="cs-CZ" sz="2400" b="1">
                <a:solidFill>
                  <a:srgbClr val="008080"/>
                </a:solidFill>
              </a:rPr>
              <a:t>-hemolysis</a:t>
            </a:r>
            <a:r>
              <a:rPr lang="cs-CZ" altLang="cs-CZ" sz="2400"/>
              <a:t> -  colonies on blood agar are surrounded by a large, yellowish hemolytic zone (complete)</a:t>
            </a:r>
          </a:p>
          <a:p>
            <a:r>
              <a:rPr lang="cs-CZ" altLang="cs-CZ" sz="2400" b="1">
                <a:solidFill>
                  <a:srgbClr val="008080"/>
                </a:solidFill>
                <a:latin typeface="Symbol" panose="05050102010706020507" pitchFamily="18" charset="2"/>
              </a:rPr>
              <a:t>g</a:t>
            </a:r>
            <a:r>
              <a:rPr lang="cs-CZ" altLang="cs-CZ" sz="2400" b="1">
                <a:solidFill>
                  <a:srgbClr val="008080"/>
                </a:solidFill>
              </a:rPr>
              <a:t>-hemolysis </a:t>
            </a:r>
            <a:r>
              <a:rPr lang="cs-CZ" altLang="cs-CZ" sz="2400"/>
              <a:t>– absence of macroscopically visible hemolysis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7FD77A04-7739-4A9D-B699-9CC10A84360D}"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1636B620-096A-4389-B7F6-73D642EE2F6B}" type="slidenum">
              <a:rPr lang="cs-CZ" altLang="cs-CZ"/>
              <a:pPr/>
              <a:t>14</a:t>
            </a:fld>
            <a:endParaRPr lang="cs-CZ" altLang="cs-CZ"/>
          </a:p>
        </p:txBody>
      </p:sp>
      <p:sp>
        <p:nvSpPr>
          <p:cNvPr id="45058" name="Rectangle 2"/>
          <p:cNvSpPr>
            <a:spLocks noGrp="1" noChangeArrowheads="1"/>
          </p:cNvSpPr>
          <p:nvPr>
            <p:ph type="title"/>
          </p:nvPr>
        </p:nvSpPr>
        <p:spPr>
          <a:xfrm>
            <a:off x="304800" y="304800"/>
            <a:ext cx="8610600" cy="1066800"/>
          </a:xfrm>
        </p:spPr>
        <p:txBody>
          <a:bodyPr/>
          <a:lstStyle/>
          <a:p>
            <a:r>
              <a:rPr lang="cs-CZ" altLang="cs-CZ" sz="4400" i="1">
                <a:solidFill>
                  <a:srgbClr val="FFFF00"/>
                </a:solidFill>
              </a:rPr>
              <a:t>S. pyogenes</a:t>
            </a:r>
            <a:r>
              <a:rPr lang="cs-CZ" altLang="cs-CZ" sz="4400">
                <a:solidFill>
                  <a:srgbClr val="FFFF00"/>
                </a:solidFill>
              </a:rPr>
              <a:t> (group A streptococci)</a:t>
            </a:r>
          </a:p>
        </p:txBody>
      </p:sp>
      <p:sp>
        <p:nvSpPr>
          <p:cNvPr id="45059" name="Rectangle 3"/>
          <p:cNvSpPr>
            <a:spLocks noGrp="1" noChangeArrowheads="1"/>
          </p:cNvSpPr>
          <p:nvPr>
            <p:ph type="body" idx="1"/>
          </p:nvPr>
        </p:nvSpPr>
        <p:spPr>
          <a:xfrm>
            <a:off x="152400" y="1295400"/>
            <a:ext cx="8991600" cy="4800600"/>
          </a:xfrm>
        </p:spPr>
        <p:txBody>
          <a:bodyPr/>
          <a:lstStyle/>
          <a:p>
            <a:pPr>
              <a:buFont typeface="Wingdings" panose="05000000000000000000" pitchFamily="2" charset="2"/>
              <a:buNone/>
            </a:pPr>
            <a:r>
              <a:rPr lang="cs-CZ" altLang="cs-CZ" sz="2400"/>
              <a:t>G+ cocci (diameter 1 </a:t>
            </a:r>
            <a:r>
              <a:rPr lang="cs-CZ" altLang="cs-CZ" sz="2400">
                <a:latin typeface="Symbol" panose="05050102010706020507" pitchFamily="18" charset="2"/>
              </a:rPr>
              <a:t>m</a:t>
            </a:r>
            <a:r>
              <a:rPr lang="cs-CZ" altLang="cs-CZ" sz="2400"/>
              <a:t>m) form chains. Colonies on blood agar show </a:t>
            </a:r>
            <a:r>
              <a:rPr lang="cs-CZ" altLang="cs-CZ" sz="2400">
                <a:latin typeface="Symbol" panose="05050102010706020507" pitchFamily="18" charset="2"/>
              </a:rPr>
              <a:t>b</a:t>
            </a:r>
            <a:r>
              <a:rPr lang="cs-CZ" altLang="cs-CZ" sz="2400"/>
              <a:t>-hemolysis caused by streptolysins</a:t>
            </a:r>
          </a:p>
          <a:p>
            <a:pPr>
              <a:buFont typeface="Wingdings" panose="05000000000000000000" pitchFamily="2" charset="2"/>
              <a:buNone/>
            </a:pPr>
            <a:endParaRPr lang="cs-CZ" altLang="cs-CZ" sz="2400"/>
          </a:p>
          <a:p>
            <a:pPr>
              <a:buFont typeface="Wingdings" panose="05000000000000000000" pitchFamily="2" charset="2"/>
              <a:buNone/>
            </a:pPr>
            <a:r>
              <a:rPr lang="cs-CZ" altLang="cs-CZ" sz="2400"/>
              <a:t>The </a:t>
            </a:r>
            <a:r>
              <a:rPr lang="cs-CZ" altLang="cs-CZ" sz="2400" b="1"/>
              <a:t>murein </a:t>
            </a:r>
            <a:r>
              <a:rPr lang="cs-CZ" altLang="cs-CZ" sz="2400"/>
              <a:t>layer of the cell wall is followed by the serogroup A polymeric carbohydrate layer, consisting of  </a:t>
            </a:r>
            <a:r>
              <a:rPr lang="cs-CZ" altLang="cs-CZ" sz="2400" b="1"/>
              <a:t>C substance</a:t>
            </a:r>
            <a:r>
              <a:rPr lang="cs-CZ" altLang="cs-CZ" sz="2400"/>
              <a:t> covalently bound to murein. Long, twisted protein threads that extend outward are anchored in the cell wall murein :</a:t>
            </a:r>
            <a:r>
              <a:rPr lang="cs-CZ" altLang="cs-CZ" sz="2400" b="1"/>
              <a:t> M-protein</a:t>
            </a:r>
            <a:r>
              <a:rPr lang="cs-CZ" altLang="cs-CZ" sz="2400"/>
              <a:t>. Group A streptococci are classified in serovars with characteristic M-protein chemistry. Like the hyaluronic acid capsules seen in some strains, the M-protein has an </a:t>
            </a:r>
            <a:r>
              <a:rPr lang="cs-CZ" altLang="cs-CZ" sz="2400" b="1"/>
              <a:t>anti- phagocytic effect.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82CB7BD1-82C7-456E-A1AB-A301D367E854}"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EB66980E-FC16-4F69-A62F-1807FA51A7C3}" type="slidenum">
              <a:rPr lang="cs-CZ" altLang="cs-CZ"/>
              <a:pPr/>
              <a:t>15</a:t>
            </a:fld>
            <a:endParaRPr lang="cs-CZ" altLang="cs-CZ"/>
          </a:p>
        </p:txBody>
      </p:sp>
      <p:sp>
        <p:nvSpPr>
          <p:cNvPr id="46082" name="Rectangle 2"/>
          <p:cNvSpPr>
            <a:spLocks noGrp="1" noChangeArrowheads="1"/>
          </p:cNvSpPr>
          <p:nvPr>
            <p:ph type="title"/>
          </p:nvPr>
        </p:nvSpPr>
        <p:spPr>
          <a:xfrm>
            <a:off x="304800" y="152400"/>
            <a:ext cx="8610600" cy="1066800"/>
          </a:xfrm>
        </p:spPr>
        <p:txBody>
          <a:bodyPr/>
          <a:lstStyle/>
          <a:p>
            <a:pPr algn="ctr"/>
            <a:r>
              <a:rPr lang="cs-CZ" altLang="cs-CZ" sz="4400" i="1">
                <a:solidFill>
                  <a:srgbClr val="FFFF00"/>
                </a:solidFill>
              </a:rPr>
              <a:t>S. pyogenes</a:t>
            </a:r>
            <a:r>
              <a:rPr lang="cs-CZ" altLang="cs-CZ" sz="4400">
                <a:solidFill>
                  <a:srgbClr val="FFFF00"/>
                </a:solidFill>
              </a:rPr>
              <a:t> (Group A streptococci)</a:t>
            </a:r>
          </a:p>
        </p:txBody>
      </p:sp>
      <p:sp>
        <p:nvSpPr>
          <p:cNvPr id="46083" name="Rectangle 3"/>
          <p:cNvSpPr>
            <a:spLocks noGrp="1" noChangeArrowheads="1"/>
          </p:cNvSpPr>
          <p:nvPr>
            <p:ph type="body" idx="1"/>
          </p:nvPr>
        </p:nvSpPr>
        <p:spPr>
          <a:xfrm>
            <a:off x="228600" y="1219200"/>
            <a:ext cx="8686800" cy="5334000"/>
          </a:xfrm>
        </p:spPr>
        <p:txBody>
          <a:bodyPr/>
          <a:lstStyle/>
          <a:p>
            <a:pPr>
              <a:lnSpc>
                <a:spcPct val="90000"/>
              </a:lnSpc>
            </a:pPr>
            <a:r>
              <a:rPr lang="cs-CZ" altLang="cs-CZ" sz="2400" b="1"/>
              <a:t>EXTRACELLULAR TOXINS AND ENZYMES:</a:t>
            </a:r>
          </a:p>
          <a:p>
            <a:pPr>
              <a:lnSpc>
                <a:spcPct val="90000"/>
              </a:lnSpc>
            </a:pPr>
            <a:r>
              <a:rPr lang="cs-CZ" altLang="cs-CZ" sz="2400" b="1">
                <a:solidFill>
                  <a:srgbClr val="FF0066"/>
                </a:solidFill>
              </a:rPr>
              <a:t>Streptolysin O, streptolysin S</a:t>
            </a:r>
            <a:r>
              <a:rPr lang="cs-CZ" altLang="cs-CZ" sz="2400" b="1"/>
              <a:t> - </a:t>
            </a:r>
            <a:r>
              <a:rPr lang="cs-CZ" altLang="cs-CZ" sz="2400"/>
              <a:t>destroy the membranes of erythrocytes and other cells. Streptolysin O acts as an antigen. Past infection can be detected by measuring antibodies to this toxin – ASLO</a:t>
            </a:r>
          </a:p>
          <a:p>
            <a:pPr>
              <a:lnSpc>
                <a:spcPct val="90000"/>
              </a:lnSpc>
            </a:pPr>
            <a:r>
              <a:rPr lang="cs-CZ" altLang="cs-CZ" sz="2400" b="1">
                <a:solidFill>
                  <a:srgbClr val="FF0066"/>
                </a:solidFill>
              </a:rPr>
              <a:t>PSE (Pyrogenic</a:t>
            </a:r>
            <a:r>
              <a:rPr lang="cs-CZ" altLang="cs-CZ" sz="2400">
                <a:solidFill>
                  <a:srgbClr val="FF0066"/>
                </a:solidFill>
              </a:rPr>
              <a:t> </a:t>
            </a:r>
            <a:r>
              <a:rPr lang="cs-CZ" altLang="cs-CZ" sz="2400" b="1">
                <a:solidFill>
                  <a:srgbClr val="FF0066"/>
                </a:solidFill>
              </a:rPr>
              <a:t>Streptococcal Exotoxins) A,B,C</a:t>
            </a:r>
            <a:r>
              <a:rPr lang="cs-CZ" altLang="cs-CZ" sz="2400"/>
              <a:t> –responsible for fever, scarlet fever exanthem and enanthem, sepsis and septic shock. As superantigens induce production of large amounts of cytokines</a:t>
            </a:r>
          </a:p>
          <a:p>
            <a:pPr>
              <a:lnSpc>
                <a:spcPct val="90000"/>
              </a:lnSpc>
            </a:pPr>
            <a:r>
              <a:rPr lang="cs-CZ" altLang="cs-CZ" sz="2400" b="1">
                <a:solidFill>
                  <a:srgbClr val="FF0066"/>
                </a:solidFill>
              </a:rPr>
              <a:t>Streptokinase</a:t>
            </a:r>
            <a:r>
              <a:rPr lang="cs-CZ" altLang="cs-CZ" sz="2400" b="1"/>
              <a:t> </a:t>
            </a:r>
            <a:r>
              <a:rPr lang="cs-CZ" altLang="cs-CZ" sz="2400"/>
              <a:t>– dissolves fibrin: facilitates spread of streptococci in tissues</a:t>
            </a:r>
          </a:p>
          <a:p>
            <a:pPr>
              <a:lnSpc>
                <a:spcPct val="90000"/>
              </a:lnSpc>
            </a:pPr>
            <a:r>
              <a:rPr lang="cs-CZ" altLang="cs-CZ" sz="2400" b="1">
                <a:solidFill>
                  <a:srgbClr val="FF0066"/>
                </a:solidFill>
              </a:rPr>
              <a:t>Hyaluronidase</a:t>
            </a:r>
            <a:r>
              <a:rPr lang="cs-CZ" altLang="cs-CZ" sz="2400" b="1"/>
              <a:t> </a:t>
            </a:r>
            <a:r>
              <a:rPr lang="cs-CZ" altLang="cs-CZ" sz="2400"/>
              <a:t>– breaks down a substance that cements tissue together</a:t>
            </a:r>
          </a:p>
          <a:p>
            <a:pPr>
              <a:lnSpc>
                <a:spcPct val="90000"/>
              </a:lnSpc>
            </a:pPr>
            <a:r>
              <a:rPr lang="cs-CZ" altLang="cs-CZ" sz="2400" b="1">
                <a:solidFill>
                  <a:srgbClr val="FF0066"/>
                </a:solidFill>
              </a:rPr>
              <a:t>DNAses</a:t>
            </a:r>
            <a:r>
              <a:rPr lang="cs-CZ" altLang="cs-CZ" sz="2400"/>
              <a:t> – breakdown of DNA producing runny pus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3D51C5BC-76C5-4F02-8037-6A6A50FF1878}"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BA3D25CF-3B27-4B92-9728-F989541849C1}" type="slidenum">
              <a:rPr lang="cs-CZ" altLang="cs-CZ"/>
              <a:pPr/>
              <a:t>16</a:t>
            </a:fld>
            <a:endParaRPr lang="cs-CZ" altLang="cs-CZ"/>
          </a:p>
        </p:txBody>
      </p:sp>
      <p:sp>
        <p:nvSpPr>
          <p:cNvPr id="47106" name="Rectangle 2"/>
          <p:cNvSpPr>
            <a:spLocks noGrp="1" noChangeArrowheads="1"/>
          </p:cNvSpPr>
          <p:nvPr>
            <p:ph type="title"/>
          </p:nvPr>
        </p:nvSpPr>
        <p:spPr>
          <a:xfrm>
            <a:off x="228600" y="152400"/>
            <a:ext cx="8686800" cy="838200"/>
          </a:xfrm>
        </p:spPr>
        <p:txBody>
          <a:bodyPr/>
          <a:lstStyle/>
          <a:p>
            <a:pPr algn="ctr"/>
            <a:r>
              <a:rPr lang="cs-CZ" altLang="cs-CZ" sz="4400" i="1">
                <a:solidFill>
                  <a:srgbClr val="FFFF00"/>
                </a:solidFill>
              </a:rPr>
              <a:t>S. pyogenes</a:t>
            </a:r>
            <a:r>
              <a:rPr lang="cs-CZ" altLang="cs-CZ" sz="4400">
                <a:solidFill>
                  <a:srgbClr val="FFFF00"/>
                </a:solidFill>
              </a:rPr>
              <a:t> (Group A streptococci)</a:t>
            </a:r>
          </a:p>
        </p:txBody>
      </p:sp>
      <p:sp>
        <p:nvSpPr>
          <p:cNvPr id="47107" name="Rectangle 3"/>
          <p:cNvSpPr>
            <a:spLocks noGrp="1" noChangeArrowheads="1"/>
          </p:cNvSpPr>
          <p:nvPr>
            <p:ph type="body" idx="1"/>
          </p:nvPr>
        </p:nvSpPr>
        <p:spPr>
          <a:xfrm>
            <a:off x="304800" y="914400"/>
            <a:ext cx="8839200" cy="5715000"/>
          </a:xfrm>
        </p:spPr>
        <p:txBody>
          <a:bodyPr/>
          <a:lstStyle/>
          <a:p>
            <a:r>
              <a:rPr lang="cs-CZ" altLang="cs-CZ" b="1">
                <a:solidFill>
                  <a:srgbClr val="00FF00"/>
                </a:solidFill>
              </a:rPr>
              <a:t>PATHOGENESIS AND CLINICAL PICTURE:</a:t>
            </a:r>
          </a:p>
          <a:p>
            <a:r>
              <a:rPr lang="cs-CZ" altLang="cs-CZ" b="1">
                <a:solidFill>
                  <a:srgbClr val="00FF00"/>
                </a:solidFill>
              </a:rPr>
              <a:t>Invasive infections</a:t>
            </a:r>
            <a:r>
              <a:rPr lang="cs-CZ" altLang="cs-CZ"/>
              <a:t>. Bacteria enter through traumas and microtraumas in skin or mucosa and cause invasive localk or generalized infections.</a:t>
            </a:r>
          </a:p>
          <a:p>
            <a:pPr>
              <a:buFont typeface="Wingdings" panose="05000000000000000000" pitchFamily="2" charset="2"/>
              <a:buNone/>
            </a:pPr>
            <a:r>
              <a:rPr lang="cs-CZ" altLang="cs-CZ"/>
              <a:t>    The rare cases of severe septic infection and necrotizing fasciitis occur in persons with  a high-risk MHCII-allotype: in these patients PSEA superantigens induce large amount of cytokines by binding at the same time to the MHCII-complex and the b-chain of the T-cell receptor. The excess cytokines thus produced are the cause of symptoms.</a:t>
            </a:r>
          </a:p>
          <a:p>
            <a:pPr>
              <a:buFont typeface="Wingdings" panose="05000000000000000000" pitchFamily="2" charset="2"/>
              <a:buNone/>
            </a:pPr>
            <a:endParaRPr lang="cs-CZ" altLang="cs-CZ"/>
          </a:p>
          <a:p>
            <a:pPr>
              <a:buFont typeface="Wingdings" panose="05000000000000000000" pitchFamily="2" charset="2"/>
              <a:buNone/>
            </a:pPr>
            <a:endParaRPr lang="cs-CZ" alt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62D5A2D0-E71D-4BDA-B7A9-36A0A4D812A3}"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CDE020C4-93D1-40B6-96C5-B3186FF96C15}" type="slidenum">
              <a:rPr lang="cs-CZ" altLang="cs-CZ"/>
              <a:pPr/>
              <a:t>17</a:t>
            </a:fld>
            <a:endParaRPr lang="cs-CZ" altLang="cs-CZ"/>
          </a:p>
        </p:txBody>
      </p:sp>
      <p:sp>
        <p:nvSpPr>
          <p:cNvPr id="48130" name="Rectangle 2"/>
          <p:cNvSpPr>
            <a:spLocks noGrp="1" noChangeArrowheads="1"/>
          </p:cNvSpPr>
          <p:nvPr>
            <p:ph type="title"/>
          </p:nvPr>
        </p:nvSpPr>
        <p:spPr>
          <a:xfrm>
            <a:off x="228600" y="228600"/>
            <a:ext cx="8686800" cy="838200"/>
          </a:xfrm>
        </p:spPr>
        <p:txBody>
          <a:bodyPr/>
          <a:lstStyle/>
          <a:p>
            <a:pPr algn="ctr"/>
            <a:r>
              <a:rPr lang="cs-CZ" altLang="cs-CZ" sz="4400" i="1">
                <a:solidFill>
                  <a:srgbClr val="FFFF00"/>
                </a:solidFill>
              </a:rPr>
              <a:t>S. pyogenes</a:t>
            </a:r>
            <a:r>
              <a:rPr lang="cs-CZ" altLang="cs-CZ" sz="4400">
                <a:solidFill>
                  <a:srgbClr val="FFFF00"/>
                </a:solidFill>
              </a:rPr>
              <a:t> (Group A streptococci)</a:t>
            </a:r>
          </a:p>
        </p:txBody>
      </p:sp>
      <p:sp>
        <p:nvSpPr>
          <p:cNvPr id="48131" name="Rectangle 3"/>
          <p:cNvSpPr>
            <a:spLocks noGrp="1" noChangeArrowheads="1"/>
          </p:cNvSpPr>
          <p:nvPr>
            <p:ph type="body" idx="1"/>
          </p:nvPr>
        </p:nvSpPr>
        <p:spPr>
          <a:xfrm>
            <a:off x="152400" y="990600"/>
            <a:ext cx="8763000" cy="5410200"/>
          </a:xfrm>
        </p:spPr>
        <p:txBody>
          <a:bodyPr/>
          <a:lstStyle/>
          <a:p>
            <a:pPr>
              <a:lnSpc>
                <a:spcPct val="90000"/>
              </a:lnSpc>
            </a:pPr>
            <a:r>
              <a:rPr lang="cs-CZ" altLang="cs-CZ" b="1">
                <a:solidFill>
                  <a:srgbClr val="00FF00"/>
                </a:solidFill>
              </a:rPr>
              <a:t>Sequelae </a:t>
            </a:r>
            <a:r>
              <a:rPr lang="cs-CZ" altLang="cs-CZ"/>
              <a:t>– glomerulonephritis is an immune complex disease and acute rheumatic fever may be a type II immune disease.</a:t>
            </a:r>
          </a:p>
          <a:p>
            <a:pPr>
              <a:lnSpc>
                <a:spcPct val="90000"/>
              </a:lnSpc>
            </a:pPr>
            <a:r>
              <a:rPr lang="cs-CZ" altLang="cs-CZ" b="1">
                <a:solidFill>
                  <a:srgbClr val="00FF00"/>
                </a:solidFill>
              </a:rPr>
              <a:t>Local infections</a:t>
            </a:r>
            <a:r>
              <a:rPr lang="cs-CZ" altLang="cs-CZ"/>
              <a:t>  - impetigo, erysipelas, cellulitis, lymphangitis, sinusitis, tonsillitis, otitis media. If anti- PSE antibodies not present ---</a:t>
            </a:r>
          </a:p>
          <a:p>
            <a:pPr>
              <a:lnSpc>
                <a:spcPct val="90000"/>
              </a:lnSpc>
            </a:pPr>
            <a:r>
              <a:rPr lang="cs-CZ" altLang="cs-CZ"/>
              <a:t>--- </a:t>
            </a:r>
            <a:r>
              <a:rPr lang="cs-CZ" altLang="cs-CZ" b="1">
                <a:solidFill>
                  <a:srgbClr val="00FF00"/>
                </a:solidFill>
              </a:rPr>
              <a:t>scarlet fever</a:t>
            </a:r>
          </a:p>
          <a:p>
            <a:pPr>
              <a:lnSpc>
                <a:spcPct val="90000"/>
              </a:lnSpc>
              <a:buFont typeface="Wingdings" panose="05000000000000000000" pitchFamily="2" charset="2"/>
              <a:buNone/>
            </a:pPr>
            <a:endParaRPr lang="cs-CZ" altLang="cs-CZ" b="1">
              <a:solidFill>
                <a:srgbClr val="00FF00"/>
              </a:solidFill>
            </a:endParaRPr>
          </a:p>
          <a:p>
            <a:pPr>
              <a:lnSpc>
                <a:spcPct val="90000"/>
              </a:lnSpc>
              <a:buFont typeface="Wingdings" panose="05000000000000000000" pitchFamily="2" charset="2"/>
              <a:buNone/>
            </a:pPr>
            <a:r>
              <a:rPr lang="cs-CZ" altLang="cs-CZ" b="1">
                <a:solidFill>
                  <a:srgbClr val="00FF00"/>
                </a:solidFill>
              </a:rPr>
              <a:t>    </a:t>
            </a:r>
            <a:r>
              <a:rPr lang="cs-CZ" altLang="cs-CZ" b="1">
                <a:solidFill>
                  <a:srgbClr val="FF0000"/>
                </a:solidFill>
              </a:rPr>
              <a:t>DIAGNOSTICS AND THERAPY:</a:t>
            </a:r>
          </a:p>
          <a:p>
            <a:pPr>
              <a:lnSpc>
                <a:spcPct val="90000"/>
              </a:lnSpc>
              <a:buFont typeface="Wingdings" panose="05000000000000000000" pitchFamily="2" charset="2"/>
              <a:buNone/>
            </a:pPr>
            <a:r>
              <a:rPr lang="cs-CZ" altLang="cs-CZ" b="1">
                <a:solidFill>
                  <a:srgbClr val="FF0000"/>
                </a:solidFill>
              </a:rPr>
              <a:t>Microscopy and culturing, Latex-agglutination test</a:t>
            </a:r>
            <a:r>
              <a:rPr lang="cs-CZ" altLang="cs-CZ"/>
              <a:t> (direct detection of A streptococci in tonsillitis)</a:t>
            </a:r>
          </a:p>
          <a:p>
            <a:pPr>
              <a:lnSpc>
                <a:spcPct val="90000"/>
              </a:lnSpc>
              <a:buFont typeface="Wingdings" panose="05000000000000000000" pitchFamily="2" charset="2"/>
              <a:buNone/>
            </a:pPr>
            <a:r>
              <a:rPr lang="cs-CZ" altLang="cs-CZ"/>
              <a:t>Differentiation of A streptococci: bacitracin disk test</a:t>
            </a:r>
          </a:p>
          <a:p>
            <a:pPr>
              <a:lnSpc>
                <a:spcPct val="90000"/>
              </a:lnSpc>
              <a:buFont typeface="Wingdings" panose="05000000000000000000" pitchFamily="2" charset="2"/>
              <a:buNone/>
            </a:pPr>
            <a:endParaRPr lang="cs-CZ" altLang="cs-CZ" b="1">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07456C9A-0EF3-4FC5-854B-742B17ACC62B}"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C49F1469-FBBC-4B3A-982C-9CDD08415CF0}" type="slidenum">
              <a:rPr lang="cs-CZ" altLang="cs-CZ"/>
              <a:pPr/>
              <a:t>18</a:t>
            </a:fld>
            <a:endParaRPr lang="cs-CZ" altLang="cs-CZ"/>
          </a:p>
        </p:txBody>
      </p:sp>
      <p:sp>
        <p:nvSpPr>
          <p:cNvPr id="49154" name="Rectangle 2"/>
          <p:cNvSpPr>
            <a:spLocks noGrp="1" noChangeArrowheads="1"/>
          </p:cNvSpPr>
          <p:nvPr>
            <p:ph type="title"/>
          </p:nvPr>
        </p:nvSpPr>
        <p:spPr>
          <a:xfrm>
            <a:off x="0" y="228600"/>
            <a:ext cx="9144000" cy="1066800"/>
          </a:xfrm>
        </p:spPr>
        <p:txBody>
          <a:bodyPr/>
          <a:lstStyle/>
          <a:p>
            <a:pPr algn="ctr"/>
            <a:r>
              <a:rPr lang="cs-CZ" altLang="cs-CZ" sz="4400" i="1">
                <a:solidFill>
                  <a:srgbClr val="FFFF00"/>
                </a:solidFill>
              </a:rPr>
              <a:t>S. pyogenes</a:t>
            </a:r>
            <a:r>
              <a:rPr lang="cs-CZ" altLang="cs-CZ" sz="4400">
                <a:solidFill>
                  <a:srgbClr val="FFFF00"/>
                </a:solidFill>
              </a:rPr>
              <a:t> – Therapy and</a:t>
            </a:r>
            <a:r>
              <a:rPr lang="cs-CZ" altLang="cs-CZ" sz="4400"/>
              <a:t> </a:t>
            </a:r>
            <a:r>
              <a:rPr lang="cs-CZ" altLang="cs-CZ" sz="4400">
                <a:solidFill>
                  <a:srgbClr val="FFFF00"/>
                </a:solidFill>
              </a:rPr>
              <a:t>Epidemiology</a:t>
            </a:r>
          </a:p>
        </p:txBody>
      </p:sp>
      <p:sp>
        <p:nvSpPr>
          <p:cNvPr id="49155" name="Rectangle 3"/>
          <p:cNvSpPr>
            <a:spLocks noGrp="1" noChangeArrowheads="1"/>
          </p:cNvSpPr>
          <p:nvPr>
            <p:ph type="body" idx="1"/>
          </p:nvPr>
        </p:nvSpPr>
        <p:spPr>
          <a:xfrm>
            <a:off x="152400" y="1447800"/>
            <a:ext cx="8763000" cy="4876800"/>
          </a:xfrm>
        </p:spPr>
        <p:txBody>
          <a:bodyPr/>
          <a:lstStyle/>
          <a:p>
            <a:pPr>
              <a:lnSpc>
                <a:spcPct val="90000"/>
              </a:lnSpc>
            </a:pPr>
            <a:r>
              <a:rPr lang="cs-CZ" altLang="cs-CZ" b="1">
                <a:solidFill>
                  <a:srgbClr val="FF0066"/>
                </a:solidFill>
              </a:rPr>
              <a:t>Therapy:</a:t>
            </a:r>
            <a:r>
              <a:rPr lang="cs-CZ" altLang="cs-CZ"/>
              <a:t> agents of choice: Penicillin G and V, resistance unknown</a:t>
            </a:r>
          </a:p>
          <a:p>
            <a:pPr>
              <a:lnSpc>
                <a:spcPct val="90000"/>
              </a:lnSpc>
            </a:pPr>
            <a:r>
              <a:rPr lang="cs-CZ" altLang="cs-CZ"/>
              <a:t>Alternatives: oral cephalosporins or macrolides        In treatment of septic shock: polyvalent immunoglobulin to inactivate PSE</a:t>
            </a:r>
          </a:p>
          <a:p>
            <a:pPr>
              <a:lnSpc>
                <a:spcPct val="90000"/>
              </a:lnSpc>
            </a:pPr>
            <a:r>
              <a:rPr lang="cs-CZ" altLang="cs-CZ" b="1">
                <a:solidFill>
                  <a:srgbClr val="FF0000"/>
                </a:solidFill>
              </a:rPr>
              <a:t>Epidemiology:</a:t>
            </a:r>
            <a:r>
              <a:rPr lang="cs-CZ" altLang="cs-CZ"/>
              <a:t> Infection frequency varies according to geographical area, season, age. Humans are the only pathogen reservoir.</a:t>
            </a:r>
          </a:p>
          <a:p>
            <a:pPr>
              <a:lnSpc>
                <a:spcPct val="90000"/>
              </a:lnSpc>
            </a:pPr>
            <a:r>
              <a:rPr lang="cs-CZ" altLang="cs-CZ"/>
              <a:t>Transmission: direct contact or droplets</a:t>
            </a:r>
          </a:p>
          <a:p>
            <a:pPr>
              <a:lnSpc>
                <a:spcPct val="90000"/>
              </a:lnSpc>
            </a:pPr>
            <a:r>
              <a:rPr lang="cs-CZ" altLang="cs-CZ"/>
              <a:t>Incubation period: 1 to 3 days</a:t>
            </a:r>
          </a:p>
          <a:p>
            <a:pPr>
              <a:lnSpc>
                <a:spcPct val="90000"/>
              </a:lnSpc>
            </a:pPr>
            <a:r>
              <a:rPr lang="cs-CZ" altLang="cs-CZ"/>
              <a:t>Incidence: 10-20%</a:t>
            </a:r>
            <a:endParaRPr lang="cs-CZ" altLang="cs-CZ" b="1">
              <a:solidFill>
                <a:srgbClr val="FF0066"/>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46171650-7D0E-4D61-BABF-F64E78FFB617}"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C5F28E9D-810A-475A-918F-1A8E246E4989}" type="slidenum">
              <a:rPr lang="cs-CZ" altLang="cs-CZ"/>
              <a:pPr/>
              <a:t>19</a:t>
            </a:fld>
            <a:endParaRPr lang="cs-CZ" altLang="cs-CZ"/>
          </a:p>
        </p:txBody>
      </p:sp>
      <p:sp>
        <p:nvSpPr>
          <p:cNvPr id="50178" name="Rectangle 2"/>
          <p:cNvSpPr>
            <a:spLocks noGrp="1" noChangeArrowheads="1"/>
          </p:cNvSpPr>
          <p:nvPr>
            <p:ph type="title"/>
          </p:nvPr>
        </p:nvSpPr>
        <p:spPr>
          <a:xfrm>
            <a:off x="228600" y="228600"/>
            <a:ext cx="8686800" cy="1066800"/>
          </a:xfrm>
        </p:spPr>
        <p:txBody>
          <a:bodyPr/>
          <a:lstStyle/>
          <a:p>
            <a:r>
              <a:rPr lang="cs-CZ" altLang="cs-CZ" i="1">
                <a:solidFill>
                  <a:srgbClr val="FFFF00"/>
                </a:solidFill>
              </a:rPr>
              <a:t>Streptococcus pneumoniae</a:t>
            </a:r>
          </a:p>
        </p:txBody>
      </p:sp>
      <p:sp>
        <p:nvSpPr>
          <p:cNvPr id="50179" name="Rectangle 3"/>
          <p:cNvSpPr>
            <a:spLocks noGrp="1" noChangeArrowheads="1"/>
          </p:cNvSpPr>
          <p:nvPr>
            <p:ph type="body" idx="1"/>
          </p:nvPr>
        </p:nvSpPr>
        <p:spPr>
          <a:xfrm>
            <a:off x="381000" y="1447800"/>
            <a:ext cx="8534400" cy="4648200"/>
          </a:xfrm>
        </p:spPr>
        <p:txBody>
          <a:bodyPr/>
          <a:lstStyle/>
          <a:p>
            <a:r>
              <a:rPr lang="cs-CZ" altLang="cs-CZ"/>
              <a:t>G+, oval to lancet-shape cocci, usually occur in pairs (diplococcus) or short chains. The cells are surrounded by a thick capsule</a:t>
            </a:r>
          </a:p>
          <a:p>
            <a:r>
              <a:rPr lang="cs-CZ" altLang="cs-CZ"/>
              <a:t>Cultures on blood agar: </a:t>
            </a:r>
            <a:r>
              <a:rPr lang="cs-CZ" altLang="cs-CZ">
                <a:latin typeface="Symbol" panose="05050102010706020507" pitchFamily="18" charset="2"/>
              </a:rPr>
              <a:t>a</a:t>
            </a:r>
            <a:r>
              <a:rPr lang="cs-CZ" altLang="cs-CZ"/>
              <a:t>-hemolytic colonies with mucoid ( </a:t>
            </a:r>
            <a:r>
              <a:rPr lang="cs-CZ" altLang="cs-CZ" b="1"/>
              <a:t>M-form </a:t>
            </a:r>
            <a:r>
              <a:rPr lang="cs-CZ" altLang="cs-CZ"/>
              <a:t>) or smooth ( shiny)  appearence ( </a:t>
            </a:r>
            <a:r>
              <a:rPr lang="cs-CZ" altLang="cs-CZ" b="1"/>
              <a:t>S-form</a:t>
            </a:r>
            <a:r>
              <a:rPr lang="cs-CZ" altLang="cs-CZ"/>
              <a:t>). Mutants without capsules produce colonies with a rough surface (</a:t>
            </a:r>
            <a:r>
              <a:rPr lang="cs-CZ" altLang="cs-CZ" b="1"/>
              <a:t>R-form</a:t>
            </a:r>
            <a:r>
              <a:rPr lang="cs-CZ" altLang="cs-CZ"/>
              <a:t>)</a:t>
            </a:r>
          </a:p>
          <a:p>
            <a:r>
              <a:rPr lang="cs-CZ" altLang="cs-CZ"/>
              <a:t>Pneumococci are classified in 90 different serovars based on the fine chemical structure of the caspsule polysaccharides acting as antigens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928A11E1-1E2B-47CE-9A73-6D5125FD18B7}"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514ACA73-C0BC-4850-8166-E79996E6F4E1}" type="slidenum">
              <a:rPr lang="cs-CZ" altLang="cs-CZ"/>
              <a:pPr/>
              <a:t>2</a:t>
            </a:fld>
            <a:endParaRPr lang="cs-CZ" altLang="cs-CZ"/>
          </a:p>
        </p:txBody>
      </p:sp>
      <p:sp>
        <p:nvSpPr>
          <p:cNvPr id="8195" name="Rectangle 3"/>
          <p:cNvSpPr>
            <a:spLocks noGrp="1" noChangeArrowheads="1"/>
          </p:cNvSpPr>
          <p:nvPr>
            <p:ph type="title"/>
          </p:nvPr>
        </p:nvSpPr>
        <p:spPr>
          <a:xfrm>
            <a:off x="152400" y="228600"/>
            <a:ext cx="4267200" cy="1219200"/>
          </a:xfrm>
        </p:spPr>
        <p:txBody>
          <a:bodyPr/>
          <a:lstStyle/>
          <a:p>
            <a:pPr algn="ctr"/>
            <a:r>
              <a:rPr lang="cs-CZ" altLang="cs-CZ" i="1"/>
              <a:t>FAMILIES: </a:t>
            </a:r>
          </a:p>
        </p:txBody>
      </p:sp>
      <p:sp>
        <p:nvSpPr>
          <p:cNvPr id="8194" name="Rectangle 2"/>
          <p:cNvSpPr>
            <a:spLocks noGrp="1" noChangeArrowheads="1"/>
          </p:cNvSpPr>
          <p:nvPr>
            <p:ph type="body" idx="1"/>
          </p:nvPr>
        </p:nvSpPr>
        <p:spPr>
          <a:xfrm>
            <a:off x="1066800" y="1143000"/>
            <a:ext cx="7848600" cy="5334000"/>
          </a:xfrm>
        </p:spPr>
        <p:txBody>
          <a:bodyPr/>
          <a:lstStyle/>
          <a:p>
            <a:pPr>
              <a:lnSpc>
                <a:spcPct val="90000"/>
              </a:lnSpc>
            </a:pPr>
            <a:r>
              <a:rPr lang="cs-CZ" altLang="cs-CZ" b="1" i="1">
                <a:solidFill>
                  <a:srgbClr val="FFFF00"/>
                </a:solidFill>
              </a:rPr>
              <a:t>Staphylococcaceae    </a:t>
            </a:r>
            <a:r>
              <a:rPr lang="cs-CZ" altLang="cs-CZ"/>
              <a:t>Cluster-forming cocci, nonmotile, catalase-positive                           </a:t>
            </a:r>
            <a:r>
              <a:rPr lang="cs-CZ" altLang="cs-CZ" i="1"/>
              <a:t>Staphylococcus aureus, Staphylococcus epidermidis, Staphylococcus saprophyticus</a:t>
            </a:r>
            <a:endParaRPr lang="cs-CZ" altLang="cs-CZ" b="1" i="1">
              <a:solidFill>
                <a:srgbClr val="FFFF00"/>
              </a:solidFill>
            </a:endParaRPr>
          </a:p>
          <a:p>
            <a:pPr>
              <a:lnSpc>
                <a:spcPct val="90000"/>
              </a:lnSpc>
            </a:pPr>
            <a:r>
              <a:rPr lang="cs-CZ" altLang="cs-CZ" b="1" i="1">
                <a:solidFill>
                  <a:srgbClr val="FFFF00"/>
                </a:solidFill>
              </a:rPr>
              <a:t>Streptococcaceacae   </a:t>
            </a:r>
            <a:r>
              <a:rPr lang="cs-CZ" altLang="cs-CZ"/>
              <a:t>Chain-forming cocci and diplococci, nonmotile, catalase-negative </a:t>
            </a:r>
            <a:r>
              <a:rPr lang="cs-CZ" altLang="cs-CZ" i="1"/>
              <a:t>Streptococcus pyogenes, Streptococcus pneumoniae, Streptococcus agalactiae</a:t>
            </a:r>
          </a:p>
          <a:p>
            <a:pPr>
              <a:lnSpc>
                <a:spcPct val="90000"/>
              </a:lnSpc>
            </a:pPr>
            <a:r>
              <a:rPr lang="cs-CZ" altLang="cs-CZ" b="1" i="1">
                <a:solidFill>
                  <a:srgbClr val="FFFF00"/>
                </a:solidFill>
              </a:rPr>
              <a:t>„Enterococcaceae“     </a:t>
            </a:r>
            <a:r>
              <a:rPr lang="cs-CZ" altLang="cs-CZ"/>
              <a:t>Chain-forming cocci and diplococci, </a:t>
            </a:r>
            <a:r>
              <a:rPr lang="cs-CZ" altLang="cs-CZ">
                <a:latin typeface="Symbol" panose="05050102010706020507" pitchFamily="18" charset="2"/>
              </a:rPr>
              <a:t>a</a:t>
            </a:r>
            <a:r>
              <a:rPr lang="cs-CZ" altLang="cs-CZ"/>
              <a:t>-,</a:t>
            </a:r>
            <a:r>
              <a:rPr lang="cs-CZ" altLang="cs-CZ">
                <a:latin typeface="Symbol" panose="05050102010706020507" pitchFamily="18" charset="2"/>
              </a:rPr>
              <a:t> b</a:t>
            </a:r>
            <a:r>
              <a:rPr lang="cs-CZ" altLang="cs-CZ"/>
              <a:t>-, or </a:t>
            </a:r>
            <a:r>
              <a:rPr lang="cs-CZ" altLang="cs-CZ">
                <a:latin typeface="Symbol" panose="05050102010706020507" pitchFamily="18" charset="2"/>
              </a:rPr>
              <a:t>g</a:t>
            </a:r>
            <a:r>
              <a:rPr lang="cs-CZ" altLang="cs-CZ"/>
              <a:t>-hemolysis, group antigen D, catalase-negative                             </a:t>
            </a:r>
            <a:r>
              <a:rPr lang="cs-CZ" altLang="cs-CZ" i="1"/>
              <a:t>Enterococcus fecalis, Enterococcus faecium</a:t>
            </a:r>
            <a:endParaRPr lang="cs-CZ" altLang="cs-CZ"/>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datum 4"/>
          <p:cNvSpPr>
            <a:spLocks noGrp="1"/>
          </p:cNvSpPr>
          <p:nvPr>
            <p:ph type="dt" sz="half" idx="10"/>
          </p:nvPr>
        </p:nvSpPr>
        <p:spPr/>
        <p:txBody>
          <a:bodyPr/>
          <a:lstStyle/>
          <a:p>
            <a:fld id="{508709F2-50D5-4026-A9B5-4525018B3EB5}" type="datetime1">
              <a:rPr lang="cs-CZ" altLang="cs-CZ"/>
              <a:pPr/>
              <a:t>01.04.2020</a:t>
            </a:fld>
            <a:endParaRPr lang="cs-CZ" altLang="cs-CZ"/>
          </a:p>
        </p:txBody>
      </p:sp>
      <p:sp>
        <p:nvSpPr>
          <p:cNvPr id="6" name="Zástupný symbol pro číslo snímku 6"/>
          <p:cNvSpPr>
            <a:spLocks noGrp="1"/>
          </p:cNvSpPr>
          <p:nvPr>
            <p:ph type="sldNum" sz="quarter" idx="12"/>
          </p:nvPr>
        </p:nvSpPr>
        <p:spPr/>
        <p:txBody>
          <a:bodyPr/>
          <a:lstStyle/>
          <a:p>
            <a:fld id="{BED03315-532A-4634-A234-67A641D98096}" type="slidenum">
              <a:rPr lang="cs-CZ" altLang="cs-CZ"/>
              <a:pPr/>
              <a:t>20</a:t>
            </a:fld>
            <a:endParaRPr lang="cs-CZ" altLang="cs-CZ"/>
          </a:p>
        </p:txBody>
      </p:sp>
      <p:sp>
        <p:nvSpPr>
          <p:cNvPr id="52226" name="Rectangle 2"/>
          <p:cNvSpPr>
            <a:spLocks noGrp="1" noChangeArrowheads="1"/>
          </p:cNvSpPr>
          <p:nvPr>
            <p:ph type="title"/>
          </p:nvPr>
        </p:nvSpPr>
        <p:spPr>
          <a:xfrm>
            <a:off x="685800" y="0"/>
            <a:ext cx="7772400" cy="1052513"/>
          </a:xfrm>
        </p:spPr>
        <p:txBody>
          <a:bodyPr/>
          <a:lstStyle/>
          <a:p>
            <a:r>
              <a:rPr lang="cs-CZ" altLang="cs-CZ" b="0" i="1">
                <a:solidFill>
                  <a:srgbClr val="00FF00"/>
                </a:solidFill>
              </a:rPr>
              <a:t>Streptococcus pneumoniae</a:t>
            </a:r>
          </a:p>
        </p:txBody>
      </p:sp>
      <p:sp>
        <p:nvSpPr>
          <p:cNvPr id="52227" name="Rectangle 3"/>
          <p:cNvSpPr>
            <a:spLocks noGrp="1" noChangeArrowheads="1"/>
          </p:cNvSpPr>
          <p:nvPr>
            <p:ph type="body" sz="half" idx="1"/>
          </p:nvPr>
        </p:nvSpPr>
        <p:spPr>
          <a:xfrm>
            <a:off x="0" y="1196975"/>
            <a:ext cx="5148263" cy="5400675"/>
          </a:xfrm>
        </p:spPr>
        <p:txBody>
          <a:bodyPr/>
          <a:lstStyle/>
          <a:p>
            <a:r>
              <a:rPr lang="cs-CZ" altLang="cs-CZ" sz="2400"/>
              <a:t>G+ diplococci, lancet-shape</a:t>
            </a:r>
          </a:p>
          <a:p>
            <a:pPr>
              <a:buFont typeface="Wingdings" panose="05000000000000000000" pitchFamily="2" charset="2"/>
              <a:buNone/>
            </a:pPr>
            <a:r>
              <a:rPr lang="cs-CZ" altLang="cs-CZ" sz="2400"/>
              <a:t>PATHOGENESIS: 83 types of polysacharide capsules ---invasivity – blood, CSF</a:t>
            </a:r>
          </a:p>
          <a:p>
            <a:pPr>
              <a:buFont typeface="Wingdings" panose="05000000000000000000" pitchFamily="2" charset="2"/>
              <a:buNone/>
            </a:pPr>
            <a:r>
              <a:rPr lang="cs-CZ" altLang="cs-CZ" sz="2400"/>
              <a:t>   Capsules inhibit phagocytosis by polymorfonuclears in the lung</a:t>
            </a:r>
          </a:p>
          <a:p>
            <a:pPr>
              <a:buFont typeface="Wingdings" panose="05000000000000000000" pitchFamily="2" charset="2"/>
              <a:buNone/>
            </a:pPr>
            <a:r>
              <a:rPr lang="cs-CZ" altLang="cs-CZ" sz="2400"/>
              <a:t>M, S, R  phase!!</a:t>
            </a:r>
          </a:p>
          <a:p>
            <a:pPr>
              <a:buFont typeface="Wingdings" panose="05000000000000000000" pitchFamily="2" charset="2"/>
              <a:buNone/>
            </a:pPr>
            <a:r>
              <a:rPr lang="cs-CZ" altLang="cs-CZ" sz="2400"/>
              <a:t>Pneumonia:</a:t>
            </a:r>
          </a:p>
          <a:p>
            <a:pPr>
              <a:buFontTx/>
              <a:buChar char="-"/>
            </a:pPr>
            <a:r>
              <a:rPr lang="cs-CZ" altLang="cs-CZ" sz="2400"/>
              <a:t>Babies within 2 years of age</a:t>
            </a:r>
          </a:p>
          <a:p>
            <a:pPr>
              <a:buFontTx/>
              <a:buNone/>
            </a:pPr>
            <a:r>
              <a:rPr lang="cs-CZ" altLang="cs-CZ" sz="2400"/>
              <a:t>-  Seniors   (vaccine - 23 types)</a:t>
            </a:r>
          </a:p>
        </p:txBody>
      </p:sp>
      <p:pic>
        <p:nvPicPr>
          <p:cNvPr id="52228" name="Picture 4" descr="STPNEU"/>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219700" y="1341438"/>
            <a:ext cx="3676650" cy="487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210B25A9-DD3E-4E41-8208-FA092FBE6A9C}"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23531BAA-B7D2-495F-92FC-FD256415545F}" type="slidenum">
              <a:rPr lang="cs-CZ" altLang="cs-CZ"/>
              <a:pPr/>
              <a:t>3</a:t>
            </a:fld>
            <a:endParaRPr lang="cs-CZ" altLang="cs-CZ"/>
          </a:p>
        </p:txBody>
      </p:sp>
      <p:sp>
        <p:nvSpPr>
          <p:cNvPr id="40963" name="Rectangle 3"/>
          <p:cNvSpPr>
            <a:spLocks noGrp="1" noChangeArrowheads="1"/>
          </p:cNvSpPr>
          <p:nvPr>
            <p:ph type="title"/>
          </p:nvPr>
        </p:nvSpPr>
        <p:spPr>
          <a:xfrm>
            <a:off x="685800" y="304800"/>
            <a:ext cx="8229600" cy="990600"/>
          </a:xfrm>
        </p:spPr>
        <p:txBody>
          <a:bodyPr/>
          <a:lstStyle/>
          <a:p>
            <a:r>
              <a:rPr lang="cs-CZ" altLang="cs-CZ" i="1">
                <a:solidFill>
                  <a:srgbClr val="FFFF00"/>
                </a:solidFill>
              </a:rPr>
              <a:t>Staphylococci</a:t>
            </a:r>
          </a:p>
        </p:txBody>
      </p:sp>
      <p:sp>
        <p:nvSpPr>
          <p:cNvPr id="40962" name="Rectangle 2"/>
          <p:cNvSpPr>
            <a:spLocks noGrp="1" noChangeArrowheads="1"/>
          </p:cNvSpPr>
          <p:nvPr>
            <p:ph type="body" idx="1"/>
          </p:nvPr>
        </p:nvSpPr>
        <p:spPr>
          <a:xfrm>
            <a:off x="381000" y="1447800"/>
            <a:ext cx="8534400" cy="4572000"/>
          </a:xfrm>
        </p:spPr>
        <p:txBody>
          <a:bodyPr/>
          <a:lstStyle/>
          <a:p>
            <a:r>
              <a:rPr lang="cs-CZ" altLang="cs-CZ"/>
              <a:t>Can be cultured on normal nutrient media both aerobically and anaerobically.</a:t>
            </a:r>
          </a:p>
          <a:p>
            <a:r>
              <a:rPr lang="cs-CZ" altLang="cs-CZ"/>
              <a:t>Small spherical cells (1</a:t>
            </a:r>
            <a:r>
              <a:rPr lang="cs-CZ" altLang="cs-CZ">
                <a:latin typeface="Symbol" panose="05050102010706020507" pitchFamily="18" charset="2"/>
              </a:rPr>
              <a:t>m</a:t>
            </a:r>
            <a:r>
              <a:rPr lang="cs-CZ" altLang="cs-CZ"/>
              <a:t>m) forming grape-like clusters, nonmotile</a:t>
            </a:r>
          </a:p>
          <a:p>
            <a:r>
              <a:rPr lang="cs-CZ" altLang="cs-CZ"/>
              <a:t>Producers of number of toxins (extracellular enzymes and exotoxins</a:t>
            </a:r>
          </a:p>
          <a:p>
            <a:r>
              <a:rPr lang="cs-CZ" altLang="cs-CZ"/>
              <a:t>Genus Staphylococcus includes over 30 species and subspecies</a:t>
            </a:r>
          </a:p>
          <a:p>
            <a:r>
              <a:rPr lang="cs-CZ" altLang="cs-CZ"/>
              <a:t>Human infections (hospital-acquired infections)</a:t>
            </a:r>
          </a:p>
          <a:p>
            <a:endParaRPr lang="cs-CZ" altLang="cs-CZ"/>
          </a:p>
          <a:p>
            <a:endParaRPr lang="cs-CZ" altLang="cs-CZ"/>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0368B4B8-00AF-42BA-A404-606AC16A1F23}"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288D48BB-A80D-464B-9DD5-5696B84BEEDC}" type="slidenum">
              <a:rPr lang="cs-CZ" altLang="cs-CZ"/>
              <a:pPr/>
              <a:t>4</a:t>
            </a:fld>
            <a:endParaRPr lang="cs-CZ" altLang="cs-CZ"/>
          </a:p>
        </p:txBody>
      </p:sp>
      <p:sp>
        <p:nvSpPr>
          <p:cNvPr id="39939" name="Rectangle 3"/>
          <p:cNvSpPr>
            <a:spLocks noGrp="1" noChangeArrowheads="1"/>
          </p:cNvSpPr>
          <p:nvPr>
            <p:ph type="title"/>
          </p:nvPr>
        </p:nvSpPr>
        <p:spPr>
          <a:xfrm>
            <a:off x="457200" y="381000"/>
            <a:ext cx="8458200" cy="685800"/>
          </a:xfrm>
        </p:spPr>
        <p:txBody>
          <a:bodyPr/>
          <a:lstStyle/>
          <a:p>
            <a:r>
              <a:rPr lang="cs-CZ" altLang="cs-CZ" i="1">
                <a:solidFill>
                  <a:srgbClr val="FFFF00"/>
                </a:solidFill>
              </a:rPr>
              <a:t>Staphylococcus aureus</a:t>
            </a:r>
            <a:r>
              <a:rPr lang="cs-CZ" altLang="cs-CZ"/>
              <a:t> </a:t>
            </a:r>
          </a:p>
        </p:txBody>
      </p:sp>
      <p:sp>
        <p:nvSpPr>
          <p:cNvPr id="39938" name="Rectangle 2"/>
          <p:cNvSpPr>
            <a:spLocks noGrp="1" noChangeArrowheads="1"/>
          </p:cNvSpPr>
          <p:nvPr>
            <p:ph type="body" idx="1"/>
          </p:nvPr>
        </p:nvSpPr>
        <p:spPr>
          <a:xfrm>
            <a:off x="609600" y="1066800"/>
            <a:ext cx="8305800" cy="5638800"/>
          </a:xfrm>
        </p:spPr>
        <p:txBody>
          <a:bodyPr/>
          <a:lstStyle/>
          <a:p>
            <a:pPr>
              <a:lnSpc>
                <a:spcPct val="80000"/>
              </a:lnSpc>
            </a:pPr>
            <a:r>
              <a:rPr lang="cs-CZ" altLang="cs-CZ" sz="2400"/>
              <a:t>Coagulase-positive, facultatively anaerobic</a:t>
            </a:r>
          </a:p>
          <a:p>
            <a:pPr>
              <a:lnSpc>
                <a:spcPct val="80000"/>
              </a:lnSpc>
            </a:pPr>
            <a:r>
              <a:rPr lang="cs-CZ" altLang="cs-CZ" sz="2400"/>
              <a:t>Cultures on blood agar at 37°C, hemolytic zones</a:t>
            </a:r>
          </a:p>
          <a:p>
            <a:pPr>
              <a:lnSpc>
                <a:spcPct val="80000"/>
              </a:lnSpc>
            </a:pPr>
            <a:r>
              <a:rPr lang="cs-CZ" altLang="cs-CZ" sz="2400"/>
              <a:t>The cell wall consists of a thick layer of murein. Linear teichoic acids and polysaccharides are covalently coupled to the murein polysaccharide. The lipoteichoic acids permeating the entire murein are anchored in the cell membrane.  Teichoic and lipoteichoic acids can trigger activation of complement by alternative pathway and stimulate macrophages to secrete cytokines.</a:t>
            </a:r>
          </a:p>
          <a:p>
            <a:pPr>
              <a:lnSpc>
                <a:spcPct val="80000"/>
              </a:lnSpc>
            </a:pPr>
            <a:r>
              <a:rPr lang="cs-CZ" altLang="cs-CZ" sz="2400"/>
              <a:t>Cell wall-associated proteins are bound to the peptide components of murein.</a:t>
            </a:r>
          </a:p>
          <a:p>
            <a:pPr>
              <a:lnSpc>
                <a:spcPct val="80000"/>
              </a:lnSpc>
            </a:pPr>
            <a:r>
              <a:rPr lang="cs-CZ" altLang="cs-CZ" sz="2400"/>
              <a:t>Clumping factor, fibronectin-binding protein and collagen- binding protein bind specifically to fibrinogen, fibronectin and collagen resp. And are instrumental in adhesion to tissues and foreign bodies covered with the appropriate matrix protein</a:t>
            </a: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datum 4"/>
          <p:cNvSpPr>
            <a:spLocks noGrp="1"/>
          </p:cNvSpPr>
          <p:nvPr>
            <p:ph type="dt" sz="half" idx="10"/>
          </p:nvPr>
        </p:nvSpPr>
        <p:spPr/>
        <p:txBody>
          <a:bodyPr/>
          <a:lstStyle/>
          <a:p>
            <a:fld id="{A4C7C18E-8201-4ECC-9441-2C5CA5851511}" type="datetime1">
              <a:rPr lang="cs-CZ" altLang="cs-CZ"/>
              <a:pPr/>
              <a:t>01.04.2020</a:t>
            </a:fld>
            <a:endParaRPr lang="cs-CZ" altLang="cs-CZ"/>
          </a:p>
        </p:txBody>
      </p:sp>
      <p:sp>
        <p:nvSpPr>
          <p:cNvPr id="6" name="Zástupný symbol pro číslo snímku 6"/>
          <p:cNvSpPr>
            <a:spLocks noGrp="1"/>
          </p:cNvSpPr>
          <p:nvPr>
            <p:ph type="sldNum" sz="quarter" idx="12"/>
          </p:nvPr>
        </p:nvSpPr>
        <p:spPr/>
        <p:txBody>
          <a:bodyPr/>
          <a:lstStyle/>
          <a:p>
            <a:fld id="{600EE8F0-2070-43F3-AB6C-EFC7F5A838AB}" type="slidenum">
              <a:rPr lang="cs-CZ" altLang="cs-CZ"/>
              <a:pPr/>
              <a:t>5</a:t>
            </a:fld>
            <a:endParaRPr lang="cs-CZ" altLang="cs-CZ"/>
          </a:p>
        </p:txBody>
      </p:sp>
      <p:sp>
        <p:nvSpPr>
          <p:cNvPr id="51202" name="Rectangle 2"/>
          <p:cNvSpPr>
            <a:spLocks noGrp="1" noChangeArrowheads="1"/>
          </p:cNvSpPr>
          <p:nvPr>
            <p:ph type="title"/>
          </p:nvPr>
        </p:nvSpPr>
        <p:spPr>
          <a:xfrm>
            <a:off x="685800" y="0"/>
            <a:ext cx="7772400" cy="836613"/>
          </a:xfrm>
        </p:spPr>
        <p:txBody>
          <a:bodyPr/>
          <a:lstStyle/>
          <a:p>
            <a:r>
              <a:rPr lang="cs-CZ" altLang="cs-CZ" b="0" i="1">
                <a:solidFill>
                  <a:srgbClr val="00FF00"/>
                </a:solidFill>
              </a:rPr>
              <a:t>Staphylococcus aureus</a:t>
            </a:r>
          </a:p>
        </p:txBody>
      </p:sp>
      <p:sp>
        <p:nvSpPr>
          <p:cNvPr id="51203" name="Rectangle 3"/>
          <p:cNvSpPr>
            <a:spLocks noGrp="1" noChangeArrowheads="1"/>
          </p:cNvSpPr>
          <p:nvPr>
            <p:ph type="body" sz="half" idx="1"/>
          </p:nvPr>
        </p:nvSpPr>
        <p:spPr>
          <a:xfrm>
            <a:off x="0" y="1196975"/>
            <a:ext cx="5076825" cy="5184775"/>
          </a:xfrm>
        </p:spPr>
        <p:txBody>
          <a:bodyPr/>
          <a:lstStyle/>
          <a:p>
            <a:r>
              <a:rPr lang="cs-CZ" altLang="cs-CZ" sz="2400"/>
              <a:t>G+ cocci</a:t>
            </a:r>
          </a:p>
          <a:p>
            <a:r>
              <a:rPr lang="cs-CZ" altLang="cs-CZ" sz="2400"/>
              <a:t>VIRULENCE FACTORS:</a:t>
            </a:r>
          </a:p>
          <a:p>
            <a:r>
              <a:rPr lang="cs-CZ" altLang="cs-CZ" sz="2400"/>
              <a:t>Toxins</a:t>
            </a:r>
          </a:p>
          <a:p>
            <a:r>
              <a:rPr lang="cs-CZ" altLang="cs-CZ" sz="2400"/>
              <a:t>Fibrinogen-fibrin ---- protection of phagocytosis</a:t>
            </a:r>
          </a:p>
          <a:p>
            <a:r>
              <a:rPr lang="cs-CZ" altLang="cs-CZ" sz="2400"/>
              <a:t>Fibrinolysin</a:t>
            </a:r>
          </a:p>
          <a:p>
            <a:r>
              <a:rPr lang="cs-CZ" altLang="cs-CZ" sz="2400"/>
              <a:t>Exfoliative toxin --- cytocidic</a:t>
            </a:r>
          </a:p>
          <a:p>
            <a:r>
              <a:rPr lang="cs-CZ" altLang="cs-CZ" sz="2400"/>
              <a:t>Plasmacoagulase</a:t>
            </a:r>
          </a:p>
          <a:p>
            <a:r>
              <a:rPr lang="cs-CZ" altLang="cs-CZ" sz="2400"/>
              <a:t>Catalase</a:t>
            </a:r>
          </a:p>
          <a:p>
            <a:r>
              <a:rPr lang="cs-CZ" altLang="cs-CZ" sz="2400"/>
              <a:t>Capsule polysacharides</a:t>
            </a:r>
          </a:p>
        </p:txBody>
      </p:sp>
      <p:pic>
        <p:nvPicPr>
          <p:cNvPr id="51204" name="Picture 4" descr="STAU"/>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148263" y="1412875"/>
            <a:ext cx="3714750" cy="49672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FBF7A7EC-7BB9-4760-91C8-A2792BE89C03}"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1FCD0F9F-54ED-406A-9E61-008E99B491FE}" type="slidenum">
              <a:rPr lang="cs-CZ" altLang="cs-CZ"/>
              <a:pPr/>
              <a:t>6</a:t>
            </a:fld>
            <a:endParaRPr lang="cs-CZ" altLang="cs-CZ"/>
          </a:p>
        </p:txBody>
      </p:sp>
      <p:sp>
        <p:nvSpPr>
          <p:cNvPr id="16387" name="Rectangle 3"/>
          <p:cNvSpPr>
            <a:spLocks noGrp="1" noChangeArrowheads="1"/>
          </p:cNvSpPr>
          <p:nvPr>
            <p:ph type="title"/>
          </p:nvPr>
        </p:nvSpPr>
        <p:spPr>
          <a:xfrm>
            <a:off x="381000" y="381000"/>
            <a:ext cx="8534400" cy="914400"/>
          </a:xfrm>
        </p:spPr>
        <p:txBody>
          <a:bodyPr/>
          <a:lstStyle/>
          <a:p>
            <a:r>
              <a:rPr lang="cs-CZ" altLang="cs-CZ" i="1">
                <a:solidFill>
                  <a:srgbClr val="FFFF00"/>
                </a:solidFill>
              </a:rPr>
              <a:t>S. aureus - continued</a:t>
            </a:r>
          </a:p>
        </p:txBody>
      </p:sp>
      <p:sp>
        <p:nvSpPr>
          <p:cNvPr id="16386" name="Rectangle 2"/>
          <p:cNvSpPr>
            <a:spLocks noGrp="1" noChangeArrowheads="1"/>
          </p:cNvSpPr>
          <p:nvPr>
            <p:ph type="body" idx="1"/>
          </p:nvPr>
        </p:nvSpPr>
        <p:spPr>
          <a:xfrm>
            <a:off x="152400" y="1295400"/>
            <a:ext cx="8991600" cy="5334000"/>
          </a:xfrm>
        </p:spPr>
        <p:txBody>
          <a:bodyPr/>
          <a:lstStyle/>
          <a:p>
            <a:pPr>
              <a:lnSpc>
                <a:spcPct val="90000"/>
              </a:lnSpc>
            </a:pPr>
            <a:r>
              <a:rPr lang="cs-CZ" altLang="cs-CZ"/>
              <a:t>Protein A binds to the Fc portion of immunoglobulins (IgG). It is assumed that „false“ binding of IgG by protein A prevents correct binding of opsonizing antibodies, thus hindering phagocytosis</a:t>
            </a:r>
          </a:p>
          <a:p>
            <a:pPr>
              <a:lnSpc>
                <a:spcPct val="90000"/>
              </a:lnSpc>
            </a:pPr>
            <a:r>
              <a:rPr lang="cs-CZ" altLang="cs-CZ" b="1"/>
              <a:t>EXTRACELLULAR TOXINS AND ENZYMES</a:t>
            </a:r>
            <a:r>
              <a:rPr lang="cs-CZ" altLang="cs-CZ"/>
              <a:t>:</a:t>
            </a:r>
          </a:p>
          <a:p>
            <a:pPr>
              <a:lnSpc>
                <a:spcPct val="90000"/>
              </a:lnSpc>
            </a:pPr>
            <a:r>
              <a:rPr lang="cs-CZ" altLang="cs-CZ" b="1">
                <a:solidFill>
                  <a:srgbClr val="FF9966"/>
                </a:solidFill>
              </a:rPr>
              <a:t>Plasma-coagulase</a:t>
            </a:r>
            <a:r>
              <a:rPr lang="cs-CZ" altLang="cs-CZ">
                <a:solidFill>
                  <a:srgbClr val="FF9966"/>
                </a:solidFill>
              </a:rPr>
              <a:t> </a:t>
            </a:r>
            <a:r>
              <a:rPr lang="cs-CZ" altLang="cs-CZ"/>
              <a:t>– converts fibrinogen to fibrin (like thrombin)</a:t>
            </a:r>
          </a:p>
          <a:p>
            <a:pPr>
              <a:lnSpc>
                <a:spcPct val="90000"/>
              </a:lnSpc>
            </a:pPr>
            <a:r>
              <a:rPr lang="cs-CZ" altLang="cs-CZ" b="1">
                <a:solidFill>
                  <a:srgbClr val="FF9966"/>
                </a:solidFill>
                <a:latin typeface="Symbol" panose="05050102010706020507" pitchFamily="18" charset="2"/>
              </a:rPr>
              <a:t>a-</a:t>
            </a:r>
            <a:r>
              <a:rPr lang="cs-CZ" altLang="cs-CZ" b="1">
                <a:solidFill>
                  <a:srgbClr val="FF9966"/>
                </a:solidFill>
              </a:rPr>
              <a:t>toxins </a:t>
            </a:r>
            <a:r>
              <a:rPr lang="cs-CZ" altLang="cs-CZ"/>
              <a:t>– lethal CNS effects, membrane damage --- hemolysis, dermonecrosis</a:t>
            </a:r>
          </a:p>
          <a:p>
            <a:pPr>
              <a:lnSpc>
                <a:spcPct val="90000"/>
              </a:lnSpc>
            </a:pPr>
            <a:r>
              <a:rPr lang="cs-CZ" altLang="cs-CZ" b="1">
                <a:solidFill>
                  <a:srgbClr val="FF9966"/>
                </a:solidFill>
              </a:rPr>
              <a:t>Leucocidin</a:t>
            </a:r>
            <a:r>
              <a:rPr lang="cs-CZ" altLang="cs-CZ"/>
              <a:t> – degranulation of macrophages and microphages</a:t>
            </a:r>
          </a:p>
          <a:p>
            <a:pPr>
              <a:lnSpc>
                <a:spcPct val="90000"/>
              </a:lnSpc>
            </a:pPr>
            <a:r>
              <a:rPr lang="cs-CZ" altLang="cs-CZ" b="1">
                <a:solidFill>
                  <a:srgbClr val="FF9966"/>
                </a:solidFill>
              </a:rPr>
              <a:t>Exfoliatins </a:t>
            </a:r>
            <a:r>
              <a:rPr lang="cs-CZ" altLang="cs-CZ"/>
              <a:t>- epidermolysis </a:t>
            </a:r>
            <a:endParaRPr lang="cs-CZ" altLang="cs-CZ" b="1">
              <a:solidFill>
                <a:srgbClr val="FF9966"/>
              </a:solidFill>
            </a:endParaRP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BA6A2AD4-EE1C-461A-8CC4-CC0CF4EB446F}"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7A816976-AB17-4A8E-935B-144B9C53A16E}" type="slidenum">
              <a:rPr lang="cs-CZ" altLang="cs-CZ"/>
              <a:pPr/>
              <a:t>7</a:t>
            </a:fld>
            <a:endParaRPr lang="cs-CZ" altLang="cs-CZ"/>
          </a:p>
        </p:txBody>
      </p:sp>
      <p:sp>
        <p:nvSpPr>
          <p:cNvPr id="38914" name="Rectangle 2"/>
          <p:cNvSpPr>
            <a:spLocks noGrp="1" noChangeArrowheads="1"/>
          </p:cNvSpPr>
          <p:nvPr>
            <p:ph type="body" idx="1"/>
          </p:nvPr>
        </p:nvSpPr>
        <p:spPr>
          <a:xfrm>
            <a:off x="304800" y="1066800"/>
            <a:ext cx="8610600" cy="5791200"/>
          </a:xfrm>
        </p:spPr>
        <p:txBody>
          <a:bodyPr/>
          <a:lstStyle/>
          <a:p>
            <a:r>
              <a:rPr lang="cs-CZ" altLang="cs-CZ" sz="2400" b="1">
                <a:solidFill>
                  <a:srgbClr val="FF9966"/>
                </a:solidFill>
              </a:rPr>
              <a:t>Enterotoxins A-E, G and I</a:t>
            </a:r>
            <a:r>
              <a:rPr lang="cs-CZ" altLang="cs-CZ" sz="2400"/>
              <a:t> – 35 kDa proteins are not inactivated by heating to 100°C for 15-30 min. Superantigens. --- Food poisoning</a:t>
            </a:r>
          </a:p>
          <a:p>
            <a:r>
              <a:rPr lang="cs-CZ" altLang="cs-CZ" sz="2400" b="1">
                <a:solidFill>
                  <a:srgbClr val="FF9966"/>
                </a:solidFill>
              </a:rPr>
              <a:t>TSST-1</a:t>
            </a:r>
            <a:r>
              <a:rPr lang="cs-CZ" altLang="cs-CZ" sz="2400">
                <a:solidFill>
                  <a:srgbClr val="FF9966"/>
                </a:solidFill>
              </a:rPr>
              <a:t> (Toxic Shock Syndrome Toxin) </a:t>
            </a:r>
            <a:r>
              <a:rPr lang="cs-CZ" altLang="cs-CZ" sz="2400"/>
              <a:t>– produced by 1% of strains. Superantigen inducing clonal expansion of 10% T lymphocyte types, leading to massive production of cytokines --- rise to clinical symptoms of toxic schock</a:t>
            </a:r>
          </a:p>
          <a:p>
            <a:pPr>
              <a:buFont typeface="Wingdings" panose="05000000000000000000" pitchFamily="2" charset="2"/>
              <a:buNone/>
            </a:pPr>
            <a:endParaRPr lang="cs-CZ" altLang="cs-CZ" sz="2400"/>
          </a:p>
          <a:p>
            <a:r>
              <a:rPr lang="cs-CZ" altLang="cs-CZ" sz="2400" b="1">
                <a:solidFill>
                  <a:srgbClr val="00FF00"/>
                </a:solidFill>
              </a:rPr>
              <a:t>PATHOGENESIS AND CLINICAL PICTURES:</a:t>
            </a:r>
          </a:p>
          <a:p>
            <a:r>
              <a:rPr lang="cs-CZ" altLang="cs-CZ" sz="2400" b="1">
                <a:solidFill>
                  <a:srgbClr val="00FF00"/>
                </a:solidFill>
              </a:rPr>
              <a:t>Invasive infections</a:t>
            </a:r>
            <a:r>
              <a:rPr lang="cs-CZ" altLang="cs-CZ" sz="2400"/>
              <a:t> – pathogens tend to remain in situ after penetrating through the derma and mucosa and to cause infections characterized by </a:t>
            </a:r>
            <a:r>
              <a:rPr lang="cs-CZ" altLang="cs-CZ" sz="2400" b="1"/>
              <a:t>purulence</a:t>
            </a:r>
            <a:r>
              <a:rPr lang="cs-CZ" altLang="cs-CZ" sz="2400"/>
              <a:t> – furuncles, carbuncles, wound infections, sinusitis, mesotitis, mastitis puerperalis</a:t>
            </a:r>
          </a:p>
        </p:txBody>
      </p:sp>
      <p:sp>
        <p:nvSpPr>
          <p:cNvPr id="38916" name="Rectangle 4"/>
          <p:cNvSpPr>
            <a:spLocks noGrp="1" noChangeArrowheads="1"/>
          </p:cNvSpPr>
          <p:nvPr>
            <p:ph type="title"/>
          </p:nvPr>
        </p:nvSpPr>
        <p:spPr>
          <a:xfrm>
            <a:off x="228600" y="228600"/>
            <a:ext cx="8686800" cy="914400"/>
          </a:xfrm>
        </p:spPr>
        <p:txBody>
          <a:bodyPr/>
          <a:lstStyle/>
          <a:p>
            <a:r>
              <a:rPr lang="cs-CZ" altLang="cs-CZ" i="1">
                <a:solidFill>
                  <a:srgbClr val="FFFF00"/>
                </a:solidFill>
              </a:rPr>
              <a:t>S. aureus - continued</a:t>
            </a: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33825516-753A-4ED2-9EC8-81528FF34790}"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07230054-B12D-4F26-9B07-1EA0ED246A82}" type="slidenum">
              <a:rPr lang="cs-CZ" altLang="cs-CZ"/>
              <a:pPr/>
              <a:t>8</a:t>
            </a:fld>
            <a:endParaRPr lang="cs-CZ" altLang="cs-CZ"/>
          </a:p>
        </p:txBody>
      </p:sp>
      <p:sp>
        <p:nvSpPr>
          <p:cNvPr id="37890" name="Rectangle 2"/>
          <p:cNvSpPr>
            <a:spLocks noGrp="1" noChangeArrowheads="1"/>
          </p:cNvSpPr>
          <p:nvPr>
            <p:ph type="body" idx="1"/>
          </p:nvPr>
        </p:nvSpPr>
        <p:spPr>
          <a:xfrm>
            <a:off x="304800" y="1143000"/>
            <a:ext cx="8610600" cy="5486400"/>
          </a:xfrm>
        </p:spPr>
        <p:txBody>
          <a:bodyPr/>
          <a:lstStyle/>
          <a:p>
            <a:r>
              <a:rPr lang="cs-CZ" altLang="cs-CZ" sz="2400"/>
              <a:t>Postoperative/posttraumatic </a:t>
            </a:r>
            <a:r>
              <a:rPr lang="cs-CZ" altLang="cs-CZ" sz="2400" b="1">
                <a:solidFill>
                  <a:srgbClr val="66FFCC"/>
                </a:solidFill>
              </a:rPr>
              <a:t>ostitis/osteomyelitis</a:t>
            </a:r>
          </a:p>
          <a:p>
            <a:r>
              <a:rPr lang="cs-CZ" altLang="cs-CZ" sz="2400" b="1">
                <a:solidFill>
                  <a:srgbClr val="66FFCC"/>
                </a:solidFill>
              </a:rPr>
              <a:t>Endocarditis</a:t>
            </a:r>
            <a:r>
              <a:rPr lang="cs-CZ" altLang="cs-CZ" sz="2400"/>
              <a:t> following heart surgery</a:t>
            </a:r>
          </a:p>
          <a:p>
            <a:r>
              <a:rPr lang="cs-CZ" altLang="cs-CZ" sz="2400" b="1"/>
              <a:t>Postinfluenza </a:t>
            </a:r>
            <a:r>
              <a:rPr lang="cs-CZ" altLang="cs-CZ" sz="2400" b="1">
                <a:solidFill>
                  <a:srgbClr val="66FFCC"/>
                </a:solidFill>
              </a:rPr>
              <a:t>pneumonia</a:t>
            </a:r>
          </a:p>
          <a:p>
            <a:r>
              <a:rPr lang="cs-CZ" altLang="cs-CZ" sz="2400" b="1">
                <a:solidFill>
                  <a:srgbClr val="66FFCC"/>
                </a:solidFill>
              </a:rPr>
              <a:t>Sepsis</a:t>
            </a:r>
            <a:r>
              <a:rPr lang="cs-CZ" altLang="cs-CZ" sz="2400"/>
              <a:t> in immunocompromised patients</a:t>
            </a:r>
          </a:p>
          <a:p>
            <a:r>
              <a:rPr lang="cs-CZ" altLang="cs-CZ" sz="2400"/>
              <a:t>Colonization of inert foreign bodies (e.g. catheters) – adhesion --- fibrinogen/fibronectin conversion --- biofilm = </a:t>
            </a:r>
            <a:r>
              <a:rPr lang="cs-CZ" altLang="cs-CZ" sz="2400" b="1">
                <a:solidFill>
                  <a:srgbClr val="66FFCC"/>
                </a:solidFill>
              </a:rPr>
              <a:t>focus of infection</a:t>
            </a:r>
          </a:p>
          <a:p>
            <a:r>
              <a:rPr lang="cs-CZ" altLang="cs-CZ" sz="2400" b="1">
                <a:solidFill>
                  <a:srgbClr val="00FF00"/>
                </a:solidFill>
              </a:rPr>
              <a:t>Toxicoses </a:t>
            </a:r>
            <a:r>
              <a:rPr lang="cs-CZ" altLang="cs-CZ" sz="2400"/>
              <a:t> - ingestion of food contaminated by enterotoxins ---- nausea, vomiting, massive diarrhea</a:t>
            </a:r>
          </a:p>
          <a:p>
            <a:r>
              <a:rPr lang="cs-CZ" altLang="cs-CZ" sz="2400" b="1">
                <a:solidFill>
                  <a:srgbClr val="00FF00"/>
                </a:solidFill>
              </a:rPr>
              <a:t>Mixed forms</a:t>
            </a:r>
            <a:r>
              <a:rPr lang="cs-CZ" altLang="cs-CZ" sz="2400" b="1"/>
              <a:t> -  </a:t>
            </a:r>
            <a:r>
              <a:rPr lang="cs-CZ" altLang="cs-CZ" sz="2400" b="1">
                <a:solidFill>
                  <a:srgbClr val="66FFCC"/>
                </a:solidFill>
              </a:rPr>
              <a:t>dermatitis exfoliativa</a:t>
            </a:r>
            <a:r>
              <a:rPr lang="cs-CZ" altLang="cs-CZ" sz="2400"/>
              <a:t> (SSSS /Staph Scalded Skin Syndrome, Ritter´s disease) </a:t>
            </a:r>
            <a:r>
              <a:rPr lang="cs-CZ" altLang="cs-CZ" sz="2400" b="1">
                <a:solidFill>
                  <a:srgbClr val="66FFCC"/>
                </a:solidFill>
              </a:rPr>
              <a:t>pemphigus neonatorum, bullous impetigo </a:t>
            </a:r>
            <a:r>
              <a:rPr lang="cs-CZ" altLang="cs-CZ" sz="2400"/>
              <a:t> - exfoliatin-producing strains</a:t>
            </a:r>
          </a:p>
        </p:txBody>
      </p:sp>
      <p:sp>
        <p:nvSpPr>
          <p:cNvPr id="37892" name="Rectangle 4"/>
          <p:cNvSpPr>
            <a:spLocks noGrp="1" noChangeArrowheads="1"/>
          </p:cNvSpPr>
          <p:nvPr>
            <p:ph type="title"/>
          </p:nvPr>
        </p:nvSpPr>
        <p:spPr>
          <a:xfrm>
            <a:off x="304800" y="304800"/>
            <a:ext cx="8610600" cy="838200"/>
          </a:xfrm>
        </p:spPr>
        <p:txBody>
          <a:bodyPr/>
          <a:lstStyle/>
          <a:p>
            <a:r>
              <a:rPr lang="cs-CZ" altLang="cs-CZ" i="1">
                <a:solidFill>
                  <a:srgbClr val="FFFF00"/>
                </a:solidFill>
              </a:rPr>
              <a:t>S. aureus - continued </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datum 3"/>
          <p:cNvSpPr>
            <a:spLocks noGrp="1"/>
          </p:cNvSpPr>
          <p:nvPr>
            <p:ph type="dt" sz="half" idx="10"/>
          </p:nvPr>
        </p:nvSpPr>
        <p:spPr/>
        <p:txBody>
          <a:bodyPr/>
          <a:lstStyle/>
          <a:p>
            <a:fld id="{6D0FAD25-593D-4D3B-A9FD-DFC5EAA27CAD}" type="datetime1">
              <a:rPr lang="cs-CZ" altLang="cs-CZ"/>
              <a:pPr/>
              <a:t>01.04.2020</a:t>
            </a:fld>
            <a:endParaRPr lang="cs-CZ" altLang="cs-CZ"/>
          </a:p>
        </p:txBody>
      </p:sp>
      <p:sp>
        <p:nvSpPr>
          <p:cNvPr id="5" name="Zástupný symbol pro číslo snímku 5"/>
          <p:cNvSpPr>
            <a:spLocks noGrp="1"/>
          </p:cNvSpPr>
          <p:nvPr>
            <p:ph type="sldNum" sz="quarter" idx="12"/>
          </p:nvPr>
        </p:nvSpPr>
        <p:spPr/>
        <p:txBody>
          <a:bodyPr/>
          <a:lstStyle/>
          <a:p>
            <a:fld id="{64592EC0-F079-4987-AACA-CB43F20B18F9}" type="slidenum">
              <a:rPr lang="cs-CZ" altLang="cs-CZ"/>
              <a:pPr/>
              <a:t>9</a:t>
            </a:fld>
            <a:endParaRPr lang="cs-CZ" altLang="cs-CZ"/>
          </a:p>
        </p:txBody>
      </p:sp>
      <p:sp>
        <p:nvSpPr>
          <p:cNvPr id="36867" name="Rectangle 3"/>
          <p:cNvSpPr>
            <a:spLocks noGrp="1" noChangeArrowheads="1"/>
          </p:cNvSpPr>
          <p:nvPr>
            <p:ph type="title"/>
          </p:nvPr>
        </p:nvSpPr>
        <p:spPr>
          <a:xfrm>
            <a:off x="228600" y="228600"/>
            <a:ext cx="8610600" cy="914400"/>
          </a:xfrm>
        </p:spPr>
        <p:txBody>
          <a:bodyPr/>
          <a:lstStyle/>
          <a:p>
            <a:r>
              <a:rPr lang="cs-CZ" altLang="cs-CZ" i="1">
                <a:solidFill>
                  <a:srgbClr val="FFFF00"/>
                </a:solidFill>
              </a:rPr>
              <a:t>S. aureus – Diagnostics /Therapy</a:t>
            </a:r>
          </a:p>
        </p:txBody>
      </p:sp>
      <p:sp>
        <p:nvSpPr>
          <p:cNvPr id="36866" name="Rectangle 2"/>
          <p:cNvSpPr>
            <a:spLocks noGrp="1" noChangeArrowheads="1"/>
          </p:cNvSpPr>
          <p:nvPr>
            <p:ph type="body" idx="1"/>
          </p:nvPr>
        </p:nvSpPr>
        <p:spPr>
          <a:xfrm>
            <a:off x="304800" y="1143000"/>
            <a:ext cx="8610600" cy="5181600"/>
          </a:xfrm>
        </p:spPr>
        <p:txBody>
          <a:bodyPr/>
          <a:lstStyle/>
          <a:p>
            <a:r>
              <a:rPr lang="cs-CZ" altLang="cs-CZ" b="1">
                <a:solidFill>
                  <a:srgbClr val="FF0000"/>
                </a:solidFill>
              </a:rPr>
              <a:t>Microscopic</a:t>
            </a:r>
            <a:r>
              <a:rPr lang="cs-CZ" altLang="cs-CZ"/>
              <a:t> and </a:t>
            </a:r>
            <a:r>
              <a:rPr lang="cs-CZ" altLang="cs-CZ" b="1">
                <a:solidFill>
                  <a:srgbClr val="FF0000"/>
                </a:solidFill>
              </a:rPr>
              <a:t>Culture</a:t>
            </a:r>
            <a:r>
              <a:rPr lang="cs-CZ" altLang="cs-CZ"/>
              <a:t>-based identification</a:t>
            </a:r>
          </a:p>
          <a:p>
            <a:r>
              <a:rPr lang="cs-CZ" altLang="cs-CZ" b="1">
                <a:solidFill>
                  <a:srgbClr val="FF0000"/>
                </a:solidFill>
              </a:rPr>
              <a:t>Plasma Coagulase Test</a:t>
            </a:r>
            <a:r>
              <a:rPr lang="cs-CZ" altLang="cs-CZ"/>
              <a:t> – </a:t>
            </a:r>
            <a:r>
              <a:rPr lang="cs-CZ" altLang="cs-CZ" i="1"/>
              <a:t>suspend several colonies in 0.5 ml of rabbit plasma, incubate for 1, 4 and 24 hours and record the levels of coagulation</a:t>
            </a:r>
          </a:p>
          <a:p>
            <a:r>
              <a:rPr lang="cs-CZ" altLang="cs-CZ" b="1">
                <a:solidFill>
                  <a:srgbClr val="FF0000"/>
                </a:solidFill>
              </a:rPr>
              <a:t>Clumping Factor Test</a:t>
            </a:r>
            <a:r>
              <a:rPr lang="cs-CZ" altLang="cs-CZ"/>
              <a:t> – </a:t>
            </a:r>
            <a:r>
              <a:rPr lang="cs-CZ" altLang="cs-CZ" i="1"/>
              <a:t>suspend colonies in a drop  of rabbit plasma on a slide and observe </a:t>
            </a:r>
            <a:r>
              <a:rPr lang="cs-CZ" altLang="cs-CZ" b="1">
                <a:solidFill>
                  <a:srgbClr val="FF0000"/>
                </a:solidFill>
              </a:rPr>
              <a:t>macroscopically visible clumping</a:t>
            </a:r>
          </a:p>
          <a:p>
            <a:r>
              <a:rPr lang="cs-CZ" altLang="cs-CZ" b="1">
                <a:solidFill>
                  <a:srgbClr val="FF0066"/>
                </a:solidFill>
              </a:rPr>
              <a:t>THERAPY :</a:t>
            </a:r>
          </a:p>
          <a:p>
            <a:r>
              <a:rPr lang="cs-CZ" altLang="cs-CZ"/>
              <a:t>Penicillins </a:t>
            </a:r>
            <a:r>
              <a:rPr lang="cs-CZ" altLang="cs-CZ" b="1">
                <a:solidFill>
                  <a:srgbClr val="FF0000"/>
                </a:solidFill>
              </a:rPr>
              <a:t>X</a:t>
            </a:r>
            <a:r>
              <a:rPr lang="cs-CZ" altLang="cs-CZ"/>
              <a:t> (80% of strains produce </a:t>
            </a:r>
            <a:r>
              <a:rPr lang="cs-CZ" altLang="cs-CZ">
                <a:latin typeface="Symbol" panose="05050102010706020507" pitchFamily="18" charset="2"/>
              </a:rPr>
              <a:t>b</a:t>
            </a:r>
            <a:r>
              <a:rPr lang="cs-CZ" altLang="cs-CZ"/>
              <a:t>-lactamase) --- Methicillin (10% resistance). </a:t>
            </a:r>
          </a:p>
        </p:txBody>
      </p:sp>
    </p:spTree>
  </p:cSld>
  <p:clrMapOvr>
    <a:masterClrMapping/>
  </p:clrMapOvr>
  <p:transition>
    <p:cut/>
  </p:transition>
</p:sld>
</file>

<file path=ppt/theme/theme1.xml><?xml version="1.0" encoding="utf-8"?>
<a:theme xmlns:a="http://schemas.openxmlformats.org/drawingml/2006/main" name="Obecná">
  <a:themeElements>
    <a:clrScheme name="Obecná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Obecná">
      <a:majorFont>
        <a:latin typeface="Arial Narrow"/>
        <a:ea typeface=""/>
        <a:cs typeface=""/>
      </a:majorFont>
      <a:minorFont>
        <a:latin typeface="Arial"/>
        <a:ea typeface=""/>
        <a:cs typeface=""/>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cs-CZ" sz="1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cs-CZ" sz="1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becná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Obecná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Obecná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Generic</Template>
  <TotalTime>386</TotalTime>
  <Words>1643</Words>
  <Application>Microsoft Office PowerPoint</Application>
  <PresentationFormat>Předvádění na obrazovce (4:3)</PresentationFormat>
  <Paragraphs>178</Paragraphs>
  <Slides>20</Slides>
  <Notes>9</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20</vt:i4>
      </vt:variant>
    </vt:vector>
  </HeadingPairs>
  <TitlesOfParts>
    <vt:vector size="26" baseType="lpstr">
      <vt:lpstr>Times New Roman</vt:lpstr>
      <vt:lpstr>Arial</vt:lpstr>
      <vt:lpstr>Arial Narrow</vt:lpstr>
      <vt:lpstr>Wingdings</vt:lpstr>
      <vt:lpstr>Symbol</vt:lpstr>
      <vt:lpstr>Obecná</vt:lpstr>
      <vt:lpstr>GRAM-POSITIVE COCCI</vt:lpstr>
      <vt:lpstr>FAMILIES: </vt:lpstr>
      <vt:lpstr>Staphylococci</vt:lpstr>
      <vt:lpstr>Staphylococcus aureus </vt:lpstr>
      <vt:lpstr>Staphylococcus aureus</vt:lpstr>
      <vt:lpstr>S. aureus - continued</vt:lpstr>
      <vt:lpstr>S. aureus - continued</vt:lpstr>
      <vt:lpstr>S. aureus - continued </vt:lpstr>
      <vt:lpstr>S. aureus – Diagnostics /Therapy</vt:lpstr>
      <vt:lpstr>Coagulase-negative Staphylococci  </vt:lpstr>
      <vt:lpstr>Streptococci and Enterococci                                </vt:lpstr>
      <vt:lpstr>Streptococci and Enterococci</vt:lpstr>
      <vt:lpstr>Streptococci and Enterococci</vt:lpstr>
      <vt:lpstr>S. pyogenes (group A streptococci)</vt:lpstr>
      <vt:lpstr>S. pyogenes (Group A streptococci)</vt:lpstr>
      <vt:lpstr>S. pyogenes (Group A streptococci)</vt:lpstr>
      <vt:lpstr>S. pyogenes (Group A streptococci)</vt:lpstr>
      <vt:lpstr>S. pyogenes – Therapy and Epidemiology</vt:lpstr>
      <vt:lpstr>Streptococcus pneumoniae</vt:lpstr>
      <vt:lpstr>Streptococcus pneumoniae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Petrickova</dc:creator>
  <cp:lastModifiedBy>Kateřina Petříčková</cp:lastModifiedBy>
  <cp:revision>4</cp:revision>
  <cp:lastPrinted>1601-01-01T00:00:00Z</cp:lastPrinted>
  <dcterms:created xsi:type="dcterms:W3CDTF">1601-01-01T00:00:00Z</dcterms:created>
  <dcterms:modified xsi:type="dcterms:W3CDTF">2020-04-01T14:34:02Z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3</vt:i4>
  </property>
  <property fmtid="{D5CDD505-2E9C-101B-9397-08002B2CF9AE}" pid="3" name="LCID">
    <vt:i4>1029</vt:i4>
  </property>
</Properties>
</file>