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864" r:id="rId2"/>
    <p:sldId id="675" r:id="rId3"/>
    <p:sldId id="914" r:id="rId4"/>
    <p:sldId id="915" r:id="rId5"/>
    <p:sldId id="876" r:id="rId6"/>
    <p:sldId id="677" r:id="rId7"/>
    <p:sldId id="678" r:id="rId8"/>
    <p:sldId id="877" r:id="rId9"/>
    <p:sldId id="676" r:id="rId10"/>
    <p:sldId id="679" r:id="rId11"/>
    <p:sldId id="680" r:id="rId12"/>
    <p:sldId id="681" r:id="rId13"/>
    <p:sldId id="682" r:id="rId14"/>
    <p:sldId id="683" r:id="rId15"/>
    <p:sldId id="684" r:id="rId16"/>
    <p:sldId id="865" r:id="rId17"/>
    <p:sldId id="866" r:id="rId18"/>
    <p:sldId id="867" r:id="rId19"/>
    <p:sldId id="868" r:id="rId20"/>
    <p:sldId id="873" r:id="rId21"/>
    <p:sldId id="874" r:id="rId22"/>
    <p:sldId id="869" r:id="rId23"/>
    <p:sldId id="870" r:id="rId24"/>
    <p:sldId id="871" r:id="rId25"/>
    <p:sldId id="872" r:id="rId26"/>
    <p:sldId id="875" r:id="rId2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E5649-D119-4B32-BFB8-023035186575}" type="datetimeFigureOut">
              <a:rPr lang="cs-CZ" smtClean="0"/>
              <a:t>11.01.2022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6CA8A-6677-4BE0-8344-DFFD4A10EBB2}" type="slidenum">
              <a:rPr lang="cs-CZ" smtClean="0"/>
              <a:t>‹#›</a:t>
            </a:fld>
            <a:endParaRPr lang="cs-CZ"/>
          </a:p>
        </p:txBody>
      </p:sp>
    </p:spTree>
    <p:extLst>
      <p:ext uri="{BB962C8B-B14F-4D97-AF65-F5344CB8AC3E}">
        <p14:creationId xmlns:p14="http://schemas.microsoft.com/office/powerpoint/2010/main" val="54307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B41C98-A9D5-4E9D-918D-4F0C5865E60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981949B-FC85-43AA-8936-BD956067EC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18C14BF-DC2C-466C-85B4-11ADFD5E8A87}"/>
              </a:ext>
            </a:extLst>
          </p:cNvPr>
          <p:cNvSpPr>
            <a:spLocks noGrp="1"/>
          </p:cNvSpPr>
          <p:nvPr>
            <p:ph type="dt" sz="half" idx="10"/>
          </p:nvPr>
        </p:nvSpPr>
        <p:spPr/>
        <p:txBody>
          <a:bodyPr/>
          <a:lstStyle/>
          <a:p>
            <a:fld id="{12FD3224-EECD-4A9B-9405-95D31BA6B2EF}" type="datetimeFigureOut">
              <a:rPr lang="cs-CZ" smtClean="0"/>
              <a:t>11.01.2022</a:t>
            </a:fld>
            <a:endParaRPr lang="cs-CZ"/>
          </a:p>
        </p:txBody>
      </p:sp>
      <p:sp>
        <p:nvSpPr>
          <p:cNvPr id="5" name="Zástupný symbol pro zápatí 4">
            <a:extLst>
              <a:ext uri="{FF2B5EF4-FFF2-40B4-BE49-F238E27FC236}">
                <a16:creationId xmlns:a16="http://schemas.microsoft.com/office/drawing/2014/main" id="{7093B718-2ED2-4107-B513-1E66F0BA4E9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C411C97-9B03-44BC-8CE5-2270DACAD09B}"/>
              </a:ext>
            </a:extLst>
          </p:cNvPr>
          <p:cNvSpPr>
            <a:spLocks noGrp="1"/>
          </p:cNvSpPr>
          <p:nvPr>
            <p:ph type="sldNum" sz="quarter" idx="12"/>
          </p:nvPr>
        </p:nvSpPr>
        <p:spPr/>
        <p:txBody>
          <a:bodyPr/>
          <a:lstStyle/>
          <a:p>
            <a:fld id="{2E168DE3-444F-49CA-852F-0FEA97C4010D}" type="slidenum">
              <a:rPr lang="cs-CZ" smtClean="0"/>
              <a:t>‹#›</a:t>
            </a:fld>
            <a:endParaRPr lang="cs-CZ"/>
          </a:p>
        </p:txBody>
      </p:sp>
    </p:spTree>
    <p:extLst>
      <p:ext uri="{BB962C8B-B14F-4D97-AF65-F5344CB8AC3E}">
        <p14:creationId xmlns:p14="http://schemas.microsoft.com/office/powerpoint/2010/main" val="100934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BB2710-6276-4415-994C-430AF24EA71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2C50E86-FBA8-404F-8C2A-A578F37A808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621CB6F-ADF3-4F7D-AA69-5381C6071267}"/>
              </a:ext>
            </a:extLst>
          </p:cNvPr>
          <p:cNvSpPr>
            <a:spLocks noGrp="1"/>
          </p:cNvSpPr>
          <p:nvPr>
            <p:ph type="dt" sz="half" idx="10"/>
          </p:nvPr>
        </p:nvSpPr>
        <p:spPr/>
        <p:txBody>
          <a:bodyPr/>
          <a:lstStyle/>
          <a:p>
            <a:fld id="{12FD3224-EECD-4A9B-9405-95D31BA6B2EF}" type="datetimeFigureOut">
              <a:rPr lang="cs-CZ" smtClean="0"/>
              <a:t>11.01.2022</a:t>
            </a:fld>
            <a:endParaRPr lang="cs-CZ"/>
          </a:p>
        </p:txBody>
      </p:sp>
      <p:sp>
        <p:nvSpPr>
          <p:cNvPr id="5" name="Zástupný symbol pro zápatí 4">
            <a:extLst>
              <a:ext uri="{FF2B5EF4-FFF2-40B4-BE49-F238E27FC236}">
                <a16:creationId xmlns:a16="http://schemas.microsoft.com/office/drawing/2014/main" id="{0CACE6EF-44BD-4235-AE27-F2BC8E61ABA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3F85BE4-29A4-4A01-B97B-5576C4E9CA84}"/>
              </a:ext>
            </a:extLst>
          </p:cNvPr>
          <p:cNvSpPr>
            <a:spLocks noGrp="1"/>
          </p:cNvSpPr>
          <p:nvPr>
            <p:ph type="sldNum" sz="quarter" idx="12"/>
          </p:nvPr>
        </p:nvSpPr>
        <p:spPr/>
        <p:txBody>
          <a:bodyPr/>
          <a:lstStyle/>
          <a:p>
            <a:fld id="{2E168DE3-444F-49CA-852F-0FEA97C4010D}" type="slidenum">
              <a:rPr lang="cs-CZ" smtClean="0"/>
              <a:t>‹#›</a:t>
            </a:fld>
            <a:endParaRPr lang="cs-CZ"/>
          </a:p>
        </p:txBody>
      </p:sp>
    </p:spTree>
    <p:extLst>
      <p:ext uri="{BB962C8B-B14F-4D97-AF65-F5344CB8AC3E}">
        <p14:creationId xmlns:p14="http://schemas.microsoft.com/office/powerpoint/2010/main" val="177192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86F0D19-6E9D-4A35-9518-B522F473D07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4C5CC9F-081E-4B93-8256-C1CA4C837198}"/>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ABA00E9-66D9-4D32-8539-285CBEB6B73C}"/>
              </a:ext>
            </a:extLst>
          </p:cNvPr>
          <p:cNvSpPr>
            <a:spLocks noGrp="1"/>
          </p:cNvSpPr>
          <p:nvPr>
            <p:ph type="dt" sz="half" idx="10"/>
          </p:nvPr>
        </p:nvSpPr>
        <p:spPr/>
        <p:txBody>
          <a:bodyPr/>
          <a:lstStyle/>
          <a:p>
            <a:fld id="{12FD3224-EECD-4A9B-9405-95D31BA6B2EF}" type="datetimeFigureOut">
              <a:rPr lang="cs-CZ" smtClean="0"/>
              <a:t>11.01.2022</a:t>
            </a:fld>
            <a:endParaRPr lang="cs-CZ"/>
          </a:p>
        </p:txBody>
      </p:sp>
      <p:sp>
        <p:nvSpPr>
          <p:cNvPr id="5" name="Zástupný symbol pro zápatí 4">
            <a:extLst>
              <a:ext uri="{FF2B5EF4-FFF2-40B4-BE49-F238E27FC236}">
                <a16:creationId xmlns:a16="http://schemas.microsoft.com/office/drawing/2014/main" id="{94540DC7-C313-4C7A-8102-2B60690684C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CC8DE2F-97FD-406B-AB1B-517AAC49A7D9}"/>
              </a:ext>
            </a:extLst>
          </p:cNvPr>
          <p:cNvSpPr>
            <a:spLocks noGrp="1"/>
          </p:cNvSpPr>
          <p:nvPr>
            <p:ph type="sldNum" sz="quarter" idx="12"/>
          </p:nvPr>
        </p:nvSpPr>
        <p:spPr/>
        <p:txBody>
          <a:bodyPr/>
          <a:lstStyle/>
          <a:p>
            <a:fld id="{2E168DE3-444F-49CA-852F-0FEA97C4010D}" type="slidenum">
              <a:rPr lang="cs-CZ" smtClean="0"/>
              <a:t>‹#›</a:t>
            </a:fld>
            <a:endParaRPr lang="cs-CZ"/>
          </a:p>
        </p:txBody>
      </p:sp>
    </p:spTree>
    <p:extLst>
      <p:ext uri="{BB962C8B-B14F-4D97-AF65-F5344CB8AC3E}">
        <p14:creationId xmlns:p14="http://schemas.microsoft.com/office/powerpoint/2010/main" val="388666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4C5644-E42E-4738-92A2-2FCDC12B51B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7751403-9CC2-4BCD-AE24-779BFE854FB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8592027-C93A-4900-9A44-FED19C9DEAD3}"/>
              </a:ext>
            </a:extLst>
          </p:cNvPr>
          <p:cNvSpPr>
            <a:spLocks noGrp="1"/>
          </p:cNvSpPr>
          <p:nvPr>
            <p:ph type="dt" sz="half" idx="10"/>
          </p:nvPr>
        </p:nvSpPr>
        <p:spPr/>
        <p:txBody>
          <a:bodyPr/>
          <a:lstStyle/>
          <a:p>
            <a:fld id="{12FD3224-EECD-4A9B-9405-95D31BA6B2EF}" type="datetimeFigureOut">
              <a:rPr lang="cs-CZ" smtClean="0"/>
              <a:t>11.01.2022</a:t>
            </a:fld>
            <a:endParaRPr lang="cs-CZ"/>
          </a:p>
        </p:txBody>
      </p:sp>
      <p:sp>
        <p:nvSpPr>
          <p:cNvPr id="5" name="Zástupný symbol pro zápatí 4">
            <a:extLst>
              <a:ext uri="{FF2B5EF4-FFF2-40B4-BE49-F238E27FC236}">
                <a16:creationId xmlns:a16="http://schemas.microsoft.com/office/drawing/2014/main" id="{085DA70D-5E93-47C7-B4D7-8E0E3B6C2EF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ED88BCC-3A3A-420D-9008-2174D7445B39}"/>
              </a:ext>
            </a:extLst>
          </p:cNvPr>
          <p:cNvSpPr>
            <a:spLocks noGrp="1"/>
          </p:cNvSpPr>
          <p:nvPr>
            <p:ph type="sldNum" sz="quarter" idx="12"/>
          </p:nvPr>
        </p:nvSpPr>
        <p:spPr/>
        <p:txBody>
          <a:bodyPr/>
          <a:lstStyle/>
          <a:p>
            <a:fld id="{2E168DE3-444F-49CA-852F-0FEA97C4010D}" type="slidenum">
              <a:rPr lang="cs-CZ" smtClean="0"/>
              <a:t>‹#›</a:t>
            </a:fld>
            <a:endParaRPr lang="cs-CZ"/>
          </a:p>
        </p:txBody>
      </p:sp>
    </p:spTree>
    <p:extLst>
      <p:ext uri="{BB962C8B-B14F-4D97-AF65-F5344CB8AC3E}">
        <p14:creationId xmlns:p14="http://schemas.microsoft.com/office/powerpoint/2010/main" val="271354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93E59A-B81C-495E-8147-D7D2B85212A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7294D503-1056-4933-BE4D-A2044BC60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A228F6C-0362-44F2-BEFD-5910831311ED}"/>
              </a:ext>
            </a:extLst>
          </p:cNvPr>
          <p:cNvSpPr>
            <a:spLocks noGrp="1"/>
          </p:cNvSpPr>
          <p:nvPr>
            <p:ph type="dt" sz="half" idx="10"/>
          </p:nvPr>
        </p:nvSpPr>
        <p:spPr/>
        <p:txBody>
          <a:bodyPr/>
          <a:lstStyle/>
          <a:p>
            <a:fld id="{12FD3224-EECD-4A9B-9405-95D31BA6B2EF}" type="datetimeFigureOut">
              <a:rPr lang="cs-CZ" smtClean="0"/>
              <a:t>11.01.2022</a:t>
            </a:fld>
            <a:endParaRPr lang="cs-CZ"/>
          </a:p>
        </p:txBody>
      </p:sp>
      <p:sp>
        <p:nvSpPr>
          <p:cNvPr id="5" name="Zástupný symbol pro zápatí 4">
            <a:extLst>
              <a:ext uri="{FF2B5EF4-FFF2-40B4-BE49-F238E27FC236}">
                <a16:creationId xmlns:a16="http://schemas.microsoft.com/office/drawing/2014/main" id="{0786145F-F429-4573-9816-66F89FB23B4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37B3CD7-A62A-494F-8EE5-CB6EA486B670}"/>
              </a:ext>
            </a:extLst>
          </p:cNvPr>
          <p:cNvSpPr>
            <a:spLocks noGrp="1"/>
          </p:cNvSpPr>
          <p:nvPr>
            <p:ph type="sldNum" sz="quarter" idx="12"/>
          </p:nvPr>
        </p:nvSpPr>
        <p:spPr/>
        <p:txBody>
          <a:bodyPr/>
          <a:lstStyle/>
          <a:p>
            <a:fld id="{2E168DE3-444F-49CA-852F-0FEA97C4010D}" type="slidenum">
              <a:rPr lang="cs-CZ" smtClean="0"/>
              <a:t>‹#›</a:t>
            </a:fld>
            <a:endParaRPr lang="cs-CZ"/>
          </a:p>
        </p:txBody>
      </p:sp>
    </p:spTree>
    <p:extLst>
      <p:ext uri="{BB962C8B-B14F-4D97-AF65-F5344CB8AC3E}">
        <p14:creationId xmlns:p14="http://schemas.microsoft.com/office/powerpoint/2010/main" val="73555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03D1DC-9CAE-45F0-A9C0-33A4A6F0CA7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EFDE008-75C4-42DE-AE6B-BE0C7C9B879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356190A-9FB5-4233-8CB8-561C9FCD44FA}"/>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AEFEA32-9C45-4D94-8B46-E671E9B378F0}"/>
              </a:ext>
            </a:extLst>
          </p:cNvPr>
          <p:cNvSpPr>
            <a:spLocks noGrp="1"/>
          </p:cNvSpPr>
          <p:nvPr>
            <p:ph type="dt" sz="half" idx="10"/>
          </p:nvPr>
        </p:nvSpPr>
        <p:spPr/>
        <p:txBody>
          <a:bodyPr/>
          <a:lstStyle/>
          <a:p>
            <a:fld id="{12FD3224-EECD-4A9B-9405-95D31BA6B2EF}" type="datetimeFigureOut">
              <a:rPr lang="cs-CZ" smtClean="0"/>
              <a:t>11.01.2022</a:t>
            </a:fld>
            <a:endParaRPr lang="cs-CZ"/>
          </a:p>
        </p:txBody>
      </p:sp>
      <p:sp>
        <p:nvSpPr>
          <p:cNvPr id="6" name="Zástupný symbol pro zápatí 5">
            <a:extLst>
              <a:ext uri="{FF2B5EF4-FFF2-40B4-BE49-F238E27FC236}">
                <a16:creationId xmlns:a16="http://schemas.microsoft.com/office/drawing/2014/main" id="{5E6EC463-9692-4C8D-A54A-DED479EA0C9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229D5F3-224D-4426-A9E6-690502D6BC5D}"/>
              </a:ext>
            </a:extLst>
          </p:cNvPr>
          <p:cNvSpPr>
            <a:spLocks noGrp="1"/>
          </p:cNvSpPr>
          <p:nvPr>
            <p:ph type="sldNum" sz="quarter" idx="12"/>
          </p:nvPr>
        </p:nvSpPr>
        <p:spPr/>
        <p:txBody>
          <a:bodyPr/>
          <a:lstStyle/>
          <a:p>
            <a:fld id="{2E168DE3-444F-49CA-852F-0FEA97C4010D}" type="slidenum">
              <a:rPr lang="cs-CZ" smtClean="0"/>
              <a:t>‹#›</a:t>
            </a:fld>
            <a:endParaRPr lang="cs-CZ"/>
          </a:p>
        </p:txBody>
      </p:sp>
    </p:spTree>
    <p:extLst>
      <p:ext uri="{BB962C8B-B14F-4D97-AF65-F5344CB8AC3E}">
        <p14:creationId xmlns:p14="http://schemas.microsoft.com/office/powerpoint/2010/main" val="217555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42BB35-9621-4E5E-A0B8-A042DCD024B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46C7E407-B87C-45E5-871C-BDCA47C055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CD384A1-E458-4EDA-B789-62F3D6C1FCA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5D0C403-6DAE-4969-9770-4814365FE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73F7466-8FE8-491F-9870-FEA9BBDBA96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A4F18A9-70D0-413F-9A06-96B86F0CEF0C}"/>
              </a:ext>
            </a:extLst>
          </p:cNvPr>
          <p:cNvSpPr>
            <a:spLocks noGrp="1"/>
          </p:cNvSpPr>
          <p:nvPr>
            <p:ph type="dt" sz="half" idx="10"/>
          </p:nvPr>
        </p:nvSpPr>
        <p:spPr/>
        <p:txBody>
          <a:bodyPr/>
          <a:lstStyle/>
          <a:p>
            <a:fld id="{12FD3224-EECD-4A9B-9405-95D31BA6B2EF}" type="datetimeFigureOut">
              <a:rPr lang="cs-CZ" smtClean="0"/>
              <a:t>11.01.2022</a:t>
            </a:fld>
            <a:endParaRPr lang="cs-CZ"/>
          </a:p>
        </p:txBody>
      </p:sp>
      <p:sp>
        <p:nvSpPr>
          <p:cNvPr id="8" name="Zástupný symbol pro zápatí 7">
            <a:extLst>
              <a:ext uri="{FF2B5EF4-FFF2-40B4-BE49-F238E27FC236}">
                <a16:creationId xmlns:a16="http://schemas.microsoft.com/office/drawing/2014/main" id="{D71B415F-ACDB-4F40-8F1B-01CCB3FB978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57A8D8B-11B9-4C33-B5BF-DC3AFC01FB1B}"/>
              </a:ext>
            </a:extLst>
          </p:cNvPr>
          <p:cNvSpPr>
            <a:spLocks noGrp="1"/>
          </p:cNvSpPr>
          <p:nvPr>
            <p:ph type="sldNum" sz="quarter" idx="12"/>
          </p:nvPr>
        </p:nvSpPr>
        <p:spPr/>
        <p:txBody>
          <a:bodyPr/>
          <a:lstStyle/>
          <a:p>
            <a:fld id="{2E168DE3-444F-49CA-852F-0FEA97C4010D}" type="slidenum">
              <a:rPr lang="cs-CZ" smtClean="0"/>
              <a:t>‹#›</a:t>
            </a:fld>
            <a:endParaRPr lang="cs-CZ"/>
          </a:p>
        </p:txBody>
      </p:sp>
    </p:spTree>
    <p:extLst>
      <p:ext uri="{BB962C8B-B14F-4D97-AF65-F5344CB8AC3E}">
        <p14:creationId xmlns:p14="http://schemas.microsoft.com/office/powerpoint/2010/main" val="284608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08264D-7F3F-4A5F-969A-B5418D01F49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2D4C76F-BA97-4D69-92D7-1EB82259FF65}"/>
              </a:ext>
            </a:extLst>
          </p:cNvPr>
          <p:cNvSpPr>
            <a:spLocks noGrp="1"/>
          </p:cNvSpPr>
          <p:nvPr>
            <p:ph type="dt" sz="half" idx="10"/>
          </p:nvPr>
        </p:nvSpPr>
        <p:spPr/>
        <p:txBody>
          <a:bodyPr/>
          <a:lstStyle/>
          <a:p>
            <a:fld id="{12FD3224-EECD-4A9B-9405-95D31BA6B2EF}" type="datetimeFigureOut">
              <a:rPr lang="cs-CZ" smtClean="0"/>
              <a:t>11.01.2022</a:t>
            </a:fld>
            <a:endParaRPr lang="cs-CZ"/>
          </a:p>
        </p:txBody>
      </p:sp>
      <p:sp>
        <p:nvSpPr>
          <p:cNvPr id="4" name="Zástupný symbol pro zápatí 3">
            <a:extLst>
              <a:ext uri="{FF2B5EF4-FFF2-40B4-BE49-F238E27FC236}">
                <a16:creationId xmlns:a16="http://schemas.microsoft.com/office/drawing/2014/main" id="{020C3613-3DB9-452F-90AB-11A9B8699EB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8EE38D2-2207-4771-A625-39EDDE69A9BB}"/>
              </a:ext>
            </a:extLst>
          </p:cNvPr>
          <p:cNvSpPr>
            <a:spLocks noGrp="1"/>
          </p:cNvSpPr>
          <p:nvPr>
            <p:ph type="sldNum" sz="quarter" idx="12"/>
          </p:nvPr>
        </p:nvSpPr>
        <p:spPr/>
        <p:txBody>
          <a:bodyPr/>
          <a:lstStyle/>
          <a:p>
            <a:fld id="{2E168DE3-444F-49CA-852F-0FEA97C4010D}" type="slidenum">
              <a:rPr lang="cs-CZ" smtClean="0"/>
              <a:t>‹#›</a:t>
            </a:fld>
            <a:endParaRPr lang="cs-CZ"/>
          </a:p>
        </p:txBody>
      </p:sp>
    </p:spTree>
    <p:extLst>
      <p:ext uri="{BB962C8B-B14F-4D97-AF65-F5344CB8AC3E}">
        <p14:creationId xmlns:p14="http://schemas.microsoft.com/office/powerpoint/2010/main" val="318513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7B8FB7B-E5FC-4B29-AAA2-485D18C306E5}"/>
              </a:ext>
            </a:extLst>
          </p:cNvPr>
          <p:cNvSpPr>
            <a:spLocks noGrp="1"/>
          </p:cNvSpPr>
          <p:nvPr>
            <p:ph type="dt" sz="half" idx="10"/>
          </p:nvPr>
        </p:nvSpPr>
        <p:spPr/>
        <p:txBody>
          <a:bodyPr/>
          <a:lstStyle/>
          <a:p>
            <a:fld id="{12FD3224-EECD-4A9B-9405-95D31BA6B2EF}" type="datetimeFigureOut">
              <a:rPr lang="cs-CZ" smtClean="0"/>
              <a:t>11.01.2022</a:t>
            </a:fld>
            <a:endParaRPr lang="cs-CZ"/>
          </a:p>
        </p:txBody>
      </p:sp>
      <p:sp>
        <p:nvSpPr>
          <p:cNvPr id="3" name="Zástupný symbol pro zápatí 2">
            <a:extLst>
              <a:ext uri="{FF2B5EF4-FFF2-40B4-BE49-F238E27FC236}">
                <a16:creationId xmlns:a16="http://schemas.microsoft.com/office/drawing/2014/main" id="{194A6054-48BC-4110-87BE-02BA5C5C472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4B764F8-674F-43C0-9832-4E6D3A780CE9}"/>
              </a:ext>
            </a:extLst>
          </p:cNvPr>
          <p:cNvSpPr>
            <a:spLocks noGrp="1"/>
          </p:cNvSpPr>
          <p:nvPr>
            <p:ph type="sldNum" sz="quarter" idx="12"/>
          </p:nvPr>
        </p:nvSpPr>
        <p:spPr/>
        <p:txBody>
          <a:bodyPr/>
          <a:lstStyle/>
          <a:p>
            <a:fld id="{2E168DE3-444F-49CA-852F-0FEA97C4010D}" type="slidenum">
              <a:rPr lang="cs-CZ" smtClean="0"/>
              <a:t>‹#›</a:t>
            </a:fld>
            <a:endParaRPr lang="cs-CZ"/>
          </a:p>
        </p:txBody>
      </p:sp>
    </p:spTree>
    <p:extLst>
      <p:ext uri="{BB962C8B-B14F-4D97-AF65-F5344CB8AC3E}">
        <p14:creationId xmlns:p14="http://schemas.microsoft.com/office/powerpoint/2010/main" val="109224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C95D76-2C02-454D-A69C-DB72A4C378D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61438B9A-D3A3-424F-8F99-6329525739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BD1AAAF9-AE40-4FB6-BECE-562F8938F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2A0B312-4D6E-4331-B974-0EAD10244F49}"/>
              </a:ext>
            </a:extLst>
          </p:cNvPr>
          <p:cNvSpPr>
            <a:spLocks noGrp="1"/>
          </p:cNvSpPr>
          <p:nvPr>
            <p:ph type="dt" sz="half" idx="10"/>
          </p:nvPr>
        </p:nvSpPr>
        <p:spPr/>
        <p:txBody>
          <a:bodyPr/>
          <a:lstStyle/>
          <a:p>
            <a:fld id="{12FD3224-EECD-4A9B-9405-95D31BA6B2EF}" type="datetimeFigureOut">
              <a:rPr lang="cs-CZ" smtClean="0"/>
              <a:t>11.01.2022</a:t>
            </a:fld>
            <a:endParaRPr lang="cs-CZ"/>
          </a:p>
        </p:txBody>
      </p:sp>
      <p:sp>
        <p:nvSpPr>
          <p:cNvPr id="6" name="Zástupný symbol pro zápatí 5">
            <a:extLst>
              <a:ext uri="{FF2B5EF4-FFF2-40B4-BE49-F238E27FC236}">
                <a16:creationId xmlns:a16="http://schemas.microsoft.com/office/drawing/2014/main" id="{DDC7DCF9-D9D1-4EF1-B1F6-192D0920AF1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48EE06E-B2A1-4BA1-BB6F-F752E64DCF5A}"/>
              </a:ext>
            </a:extLst>
          </p:cNvPr>
          <p:cNvSpPr>
            <a:spLocks noGrp="1"/>
          </p:cNvSpPr>
          <p:nvPr>
            <p:ph type="sldNum" sz="quarter" idx="12"/>
          </p:nvPr>
        </p:nvSpPr>
        <p:spPr/>
        <p:txBody>
          <a:bodyPr/>
          <a:lstStyle/>
          <a:p>
            <a:fld id="{2E168DE3-444F-49CA-852F-0FEA97C4010D}" type="slidenum">
              <a:rPr lang="cs-CZ" smtClean="0"/>
              <a:t>‹#›</a:t>
            </a:fld>
            <a:endParaRPr lang="cs-CZ"/>
          </a:p>
        </p:txBody>
      </p:sp>
    </p:spTree>
    <p:extLst>
      <p:ext uri="{BB962C8B-B14F-4D97-AF65-F5344CB8AC3E}">
        <p14:creationId xmlns:p14="http://schemas.microsoft.com/office/powerpoint/2010/main" val="282556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FF9EC6-C6EB-4AC0-BCEA-B4E10E20791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CA4DF8D-ADFC-478F-A51D-9939F99BAD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5691BC5-76B5-4496-A3AD-A213C8163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9ECBF8D-1758-4EBC-82D1-BC613FDF6F01}"/>
              </a:ext>
            </a:extLst>
          </p:cNvPr>
          <p:cNvSpPr>
            <a:spLocks noGrp="1"/>
          </p:cNvSpPr>
          <p:nvPr>
            <p:ph type="dt" sz="half" idx="10"/>
          </p:nvPr>
        </p:nvSpPr>
        <p:spPr/>
        <p:txBody>
          <a:bodyPr/>
          <a:lstStyle/>
          <a:p>
            <a:fld id="{12FD3224-EECD-4A9B-9405-95D31BA6B2EF}" type="datetimeFigureOut">
              <a:rPr lang="cs-CZ" smtClean="0"/>
              <a:t>11.01.2022</a:t>
            </a:fld>
            <a:endParaRPr lang="cs-CZ"/>
          </a:p>
        </p:txBody>
      </p:sp>
      <p:sp>
        <p:nvSpPr>
          <p:cNvPr id="6" name="Zástupný symbol pro zápatí 5">
            <a:extLst>
              <a:ext uri="{FF2B5EF4-FFF2-40B4-BE49-F238E27FC236}">
                <a16:creationId xmlns:a16="http://schemas.microsoft.com/office/drawing/2014/main" id="{63400DDF-98D8-483B-BDEF-44FCEA531C4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A47437E-0656-4A1F-A86C-24BAB8771533}"/>
              </a:ext>
            </a:extLst>
          </p:cNvPr>
          <p:cNvSpPr>
            <a:spLocks noGrp="1"/>
          </p:cNvSpPr>
          <p:nvPr>
            <p:ph type="sldNum" sz="quarter" idx="12"/>
          </p:nvPr>
        </p:nvSpPr>
        <p:spPr/>
        <p:txBody>
          <a:bodyPr/>
          <a:lstStyle/>
          <a:p>
            <a:fld id="{2E168DE3-444F-49CA-852F-0FEA97C4010D}" type="slidenum">
              <a:rPr lang="cs-CZ" smtClean="0"/>
              <a:t>‹#›</a:t>
            </a:fld>
            <a:endParaRPr lang="cs-CZ"/>
          </a:p>
        </p:txBody>
      </p:sp>
    </p:spTree>
    <p:extLst>
      <p:ext uri="{BB962C8B-B14F-4D97-AF65-F5344CB8AC3E}">
        <p14:creationId xmlns:p14="http://schemas.microsoft.com/office/powerpoint/2010/main" val="338503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033AA0A-5EE0-48FF-AE15-A7B752AD3C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8002DC33-3AED-4390-A65A-80338CBF3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6076562-3D30-41C6-A7A3-16A38456E5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D3224-EECD-4A9B-9405-95D31BA6B2EF}" type="datetimeFigureOut">
              <a:rPr lang="cs-CZ" smtClean="0"/>
              <a:t>11.01.2022</a:t>
            </a:fld>
            <a:endParaRPr lang="cs-CZ"/>
          </a:p>
        </p:txBody>
      </p:sp>
      <p:sp>
        <p:nvSpPr>
          <p:cNvPr id="5" name="Zástupný symbol pro zápatí 4">
            <a:extLst>
              <a:ext uri="{FF2B5EF4-FFF2-40B4-BE49-F238E27FC236}">
                <a16:creationId xmlns:a16="http://schemas.microsoft.com/office/drawing/2014/main" id="{6E8E31F4-B65D-46AB-B615-0DE8D01D03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6CAB99F-6E27-41AD-B52A-5914AB73E2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68DE3-444F-49CA-852F-0FEA97C4010D}" type="slidenum">
              <a:rPr lang="cs-CZ" smtClean="0"/>
              <a:t>‹#›</a:t>
            </a:fld>
            <a:endParaRPr lang="cs-CZ"/>
          </a:p>
        </p:txBody>
      </p:sp>
    </p:spTree>
    <p:extLst>
      <p:ext uri="{BB962C8B-B14F-4D97-AF65-F5344CB8AC3E}">
        <p14:creationId xmlns:p14="http://schemas.microsoft.com/office/powerpoint/2010/main" val="4197508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Nadpis 1">
            <a:extLst>
              <a:ext uri="{FF2B5EF4-FFF2-40B4-BE49-F238E27FC236}">
                <a16:creationId xmlns:a16="http://schemas.microsoft.com/office/drawing/2014/main" id="{946B83AE-1998-4702-987A-C6A7BF7E0A4C}"/>
              </a:ext>
            </a:extLst>
          </p:cNvPr>
          <p:cNvSpPr>
            <a:spLocks noGrp="1"/>
          </p:cNvSpPr>
          <p:nvPr>
            <p:ph type="title"/>
          </p:nvPr>
        </p:nvSpPr>
        <p:spPr/>
        <p:txBody>
          <a:bodyPr/>
          <a:lstStyle/>
          <a:p>
            <a:endParaRPr lang="cs-CZ" altLang="cs-CZ"/>
          </a:p>
        </p:txBody>
      </p:sp>
      <p:sp>
        <p:nvSpPr>
          <p:cNvPr id="3" name="Zástupný obsah 2">
            <a:extLst>
              <a:ext uri="{FF2B5EF4-FFF2-40B4-BE49-F238E27FC236}">
                <a16:creationId xmlns:a16="http://schemas.microsoft.com/office/drawing/2014/main" id="{18A2DB13-7D11-461F-80C8-4DA41A42B761}"/>
              </a:ext>
            </a:extLst>
          </p:cNvPr>
          <p:cNvSpPr>
            <a:spLocks noGrp="1"/>
          </p:cNvSpPr>
          <p:nvPr>
            <p:ph idx="1"/>
          </p:nvPr>
        </p:nvSpPr>
        <p:spPr/>
        <p:txBody>
          <a:bodyPr/>
          <a:lstStyle/>
          <a:p>
            <a:pPr>
              <a:defRPr/>
            </a:pPr>
            <a:endParaRPr lang="cs-CZ" dirty="0"/>
          </a:p>
          <a:p>
            <a:pPr marL="0" indent="0">
              <a:buNone/>
              <a:defRPr/>
            </a:pPr>
            <a:endParaRPr lang="cs-CZ" dirty="0"/>
          </a:p>
          <a:p>
            <a:pPr algn="ctr">
              <a:defRPr/>
            </a:pPr>
            <a:r>
              <a:rPr lang="cs-CZ" b="1" dirty="0" err="1"/>
              <a:t>Postcolonialism</a:t>
            </a:r>
            <a:r>
              <a:rPr lang="cs-CZ" b="1" dirty="0"/>
              <a:t>, </a:t>
            </a:r>
            <a:r>
              <a:rPr lang="cs-CZ" b="1" dirty="0" err="1"/>
              <a:t>searching</a:t>
            </a:r>
            <a:r>
              <a:rPr lang="cs-CZ" b="1" dirty="0"/>
              <a:t> </a:t>
            </a:r>
            <a:r>
              <a:rPr lang="cs-CZ" b="1" dirty="0" err="1"/>
              <a:t>for</a:t>
            </a:r>
            <a:r>
              <a:rPr lang="cs-CZ" b="1" dirty="0"/>
              <a:t> identity in </a:t>
            </a:r>
          </a:p>
          <a:p>
            <a:pPr marL="0" indent="0" algn="ctr">
              <a:buNone/>
              <a:defRPr/>
            </a:pPr>
            <a:r>
              <a:rPr lang="cs-CZ" b="1" dirty="0"/>
              <a:t>post-</a:t>
            </a:r>
            <a:r>
              <a:rPr lang="cs-CZ" b="1" dirty="0" err="1"/>
              <a:t>socialist</a:t>
            </a:r>
            <a:r>
              <a:rPr lang="cs-CZ" b="1" dirty="0"/>
              <a:t> </a:t>
            </a:r>
            <a:r>
              <a:rPr lang="cs-CZ" b="1" dirty="0" err="1"/>
              <a:t>cities</a:t>
            </a:r>
            <a:endParaRPr lang="cs-CZ"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Nadpis 1">
            <a:extLst>
              <a:ext uri="{FF2B5EF4-FFF2-40B4-BE49-F238E27FC236}">
                <a16:creationId xmlns:a16="http://schemas.microsoft.com/office/drawing/2014/main" id="{E2CE1780-E67A-4A50-A0AB-90A5C6FD691C}"/>
              </a:ext>
            </a:extLst>
          </p:cNvPr>
          <p:cNvSpPr>
            <a:spLocks noGrp="1"/>
          </p:cNvSpPr>
          <p:nvPr>
            <p:ph type="title"/>
          </p:nvPr>
        </p:nvSpPr>
        <p:spPr/>
        <p:txBody>
          <a:bodyPr/>
          <a:lstStyle/>
          <a:p>
            <a:r>
              <a:rPr lang="cs-CZ" altLang="en-US"/>
              <a:t>Hana Červinková</a:t>
            </a:r>
            <a:endParaRPr lang="en-GB" altLang="en-US"/>
          </a:p>
        </p:txBody>
      </p:sp>
      <p:sp>
        <p:nvSpPr>
          <p:cNvPr id="305155" name="Zástupný symbol pro obsah 2">
            <a:extLst>
              <a:ext uri="{FF2B5EF4-FFF2-40B4-BE49-F238E27FC236}">
                <a16:creationId xmlns:a16="http://schemas.microsoft.com/office/drawing/2014/main" id="{A547C5E8-344E-4956-BF31-8D552EBCF308}"/>
              </a:ext>
            </a:extLst>
          </p:cNvPr>
          <p:cNvSpPr>
            <a:spLocks noGrp="1"/>
          </p:cNvSpPr>
          <p:nvPr>
            <p:ph idx="1"/>
          </p:nvPr>
        </p:nvSpPr>
        <p:spPr/>
        <p:txBody>
          <a:bodyPr/>
          <a:lstStyle/>
          <a:p>
            <a:pPr marL="0" indent="0">
              <a:buNone/>
            </a:pPr>
            <a:r>
              <a:rPr lang="en-GB" altLang="en-US"/>
              <a:t>The Containment of Memory</a:t>
            </a:r>
            <a:r>
              <a:rPr lang="cs-CZ" altLang="en-US"/>
              <a:t> </a:t>
            </a:r>
            <a:r>
              <a:rPr lang="en-GB" altLang="en-US"/>
              <a:t>in the “Meeting Place”: City Marketing</a:t>
            </a:r>
            <a:r>
              <a:rPr lang="cs-CZ" altLang="en-US"/>
              <a:t> </a:t>
            </a:r>
            <a:r>
              <a:rPr lang="en-GB" altLang="en-US"/>
              <a:t>and Contemporary Memory Politics</a:t>
            </a:r>
            <a:r>
              <a:rPr lang="cs-CZ" altLang="en-US"/>
              <a:t> </a:t>
            </a:r>
            <a:r>
              <a:rPr lang="en-GB" altLang="en-US"/>
              <a:t>in Central Europe</a:t>
            </a:r>
            <a:r>
              <a:rPr lang="cs-CZ" altLang="en-US"/>
              <a:t>.</a:t>
            </a:r>
          </a:p>
          <a:p>
            <a:pPr marL="0" indent="0">
              <a:buNone/>
            </a:pPr>
            <a:endParaRPr lang="cs-CZ" altLang="en-US"/>
          </a:p>
          <a:p>
            <a:pPr marL="0" indent="0">
              <a:buNone/>
            </a:pPr>
            <a:r>
              <a:rPr lang="cs-CZ" altLang="en-US"/>
              <a:t>Wroclaw – </a:t>
            </a:r>
          </a:p>
          <a:p>
            <a:pPr marL="0" indent="0">
              <a:buNone/>
            </a:pPr>
            <a:r>
              <a:rPr lang="en-GB" altLang="en-US" sz="2000"/>
              <a:t>In 1985,</a:t>
            </a:r>
            <a:r>
              <a:rPr lang="cs-CZ" altLang="en-US" sz="2000"/>
              <a:t> Melina Mercouri, Greece´s</a:t>
            </a:r>
            <a:r>
              <a:rPr lang="en-GB" altLang="en-US" sz="2000"/>
              <a:t> minister of culture, and her French counterpart</a:t>
            </a:r>
            <a:r>
              <a:rPr lang="cs-CZ" altLang="en-US" sz="2000"/>
              <a:t> Jack Lang</a:t>
            </a:r>
            <a:r>
              <a:rPr lang="en-GB" altLang="en-US" sz="2000"/>
              <a:t> came up with the idea of designating an annual Capital of Culture to bring Europeans closer together by highlighting the richness and diversity of European cultures and raising awareness of their common history and values.</a:t>
            </a:r>
            <a:r>
              <a:rPr lang="cs-CZ" altLang="en-US" sz="2000"/>
              <a:t>European Capital of Culture</a:t>
            </a:r>
            <a:endParaRPr lang="en-GB" altLang="en-US"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Nadpis 1">
            <a:extLst>
              <a:ext uri="{FF2B5EF4-FFF2-40B4-BE49-F238E27FC236}">
                <a16:creationId xmlns:a16="http://schemas.microsoft.com/office/drawing/2014/main" id="{806E46FF-0AEA-4127-81BA-99314A7A5817}"/>
              </a:ext>
            </a:extLst>
          </p:cNvPr>
          <p:cNvSpPr>
            <a:spLocks noGrp="1"/>
          </p:cNvSpPr>
          <p:nvPr>
            <p:ph type="title"/>
          </p:nvPr>
        </p:nvSpPr>
        <p:spPr/>
        <p:txBody>
          <a:bodyPr/>
          <a:lstStyle/>
          <a:p>
            <a:r>
              <a:rPr lang="cs-CZ" altLang="en-US"/>
              <a:t>Červinková</a:t>
            </a:r>
            <a:endParaRPr lang="en-GB" altLang="en-US"/>
          </a:p>
        </p:txBody>
      </p:sp>
      <p:sp>
        <p:nvSpPr>
          <p:cNvPr id="3" name="Zástupný symbol pro obsah 2">
            <a:extLst>
              <a:ext uri="{FF2B5EF4-FFF2-40B4-BE49-F238E27FC236}">
                <a16:creationId xmlns:a16="http://schemas.microsoft.com/office/drawing/2014/main" id="{6908BB5D-54D8-48FE-AE8F-564D60D836FA}"/>
              </a:ext>
            </a:extLst>
          </p:cNvPr>
          <p:cNvSpPr>
            <a:spLocks noGrp="1"/>
          </p:cNvSpPr>
          <p:nvPr>
            <p:ph idx="1"/>
          </p:nvPr>
        </p:nvSpPr>
        <p:spPr/>
        <p:txBody>
          <a:bodyPr/>
          <a:lstStyle/>
          <a:p>
            <a:pPr>
              <a:defRPr/>
            </a:pPr>
            <a:r>
              <a:rPr lang="cs-CZ" dirty="0"/>
              <a:t>The idea </a:t>
            </a:r>
            <a:r>
              <a:rPr lang="cs-CZ" dirty="0" err="1"/>
              <a:t>was</a:t>
            </a:r>
            <a:r>
              <a:rPr lang="cs-CZ" dirty="0"/>
              <a:t> </a:t>
            </a:r>
            <a:r>
              <a:rPr lang="cs-CZ" dirty="0" err="1"/>
              <a:t>approved</a:t>
            </a:r>
            <a:r>
              <a:rPr lang="cs-CZ" dirty="0"/>
              <a:t> by the </a:t>
            </a:r>
            <a:r>
              <a:rPr lang="cs-CZ" dirty="0" err="1"/>
              <a:t>European</a:t>
            </a:r>
            <a:r>
              <a:rPr lang="cs-CZ" dirty="0"/>
              <a:t> </a:t>
            </a:r>
            <a:r>
              <a:rPr lang="cs-CZ" dirty="0" err="1"/>
              <a:t>Commission</a:t>
            </a:r>
            <a:r>
              <a:rPr lang="cs-CZ" dirty="0"/>
              <a:t> and in 1985 </a:t>
            </a:r>
            <a:r>
              <a:rPr lang="cs-CZ" dirty="0" err="1"/>
              <a:t>was</a:t>
            </a:r>
            <a:r>
              <a:rPr lang="cs-CZ" dirty="0"/>
              <a:t> </a:t>
            </a:r>
            <a:r>
              <a:rPr lang="cs-CZ" dirty="0" err="1"/>
              <a:t>appointed</a:t>
            </a:r>
            <a:r>
              <a:rPr lang="cs-CZ" dirty="0"/>
              <a:t> the </a:t>
            </a:r>
            <a:r>
              <a:rPr lang="cs-CZ" dirty="0" err="1"/>
              <a:t>first</a:t>
            </a:r>
            <a:r>
              <a:rPr lang="cs-CZ" dirty="0"/>
              <a:t> </a:t>
            </a:r>
            <a:r>
              <a:rPr lang="cs-CZ" dirty="0" err="1"/>
              <a:t>capital</a:t>
            </a:r>
            <a:r>
              <a:rPr lang="cs-CZ" dirty="0"/>
              <a:t> of </a:t>
            </a:r>
            <a:r>
              <a:rPr lang="cs-CZ" dirty="0" err="1"/>
              <a:t>culture</a:t>
            </a:r>
            <a:r>
              <a:rPr lang="cs-CZ" dirty="0"/>
              <a:t> – </a:t>
            </a:r>
            <a:r>
              <a:rPr lang="cs-CZ" dirty="0" err="1"/>
              <a:t>Athens</a:t>
            </a:r>
            <a:r>
              <a:rPr lang="cs-CZ" dirty="0"/>
              <a:t>.</a:t>
            </a:r>
          </a:p>
          <a:p>
            <a:pPr marL="0" indent="0">
              <a:buNone/>
              <a:defRPr/>
            </a:pPr>
            <a:r>
              <a:rPr lang="cs-CZ" dirty="0"/>
              <a:t>The </a:t>
            </a:r>
            <a:r>
              <a:rPr lang="cs-CZ" dirty="0" err="1"/>
              <a:t>Capital</a:t>
            </a:r>
            <a:r>
              <a:rPr lang="cs-CZ" dirty="0"/>
              <a:t> of </a:t>
            </a:r>
            <a:r>
              <a:rPr lang="cs-CZ" dirty="0" err="1"/>
              <a:t>Culture</a:t>
            </a:r>
            <a:r>
              <a:rPr lang="cs-CZ" dirty="0"/>
              <a:t> </a:t>
            </a:r>
            <a:r>
              <a:rPr lang="cs-CZ" dirty="0" err="1"/>
              <a:t>is</a:t>
            </a:r>
            <a:r>
              <a:rPr lang="cs-CZ" dirty="0"/>
              <a:t> </a:t>
            </a:r>
            <a:r>
              <a:rPr lang="cs-CZ" dirty="0" err="1"/>
              <a:t>one</a:t>
            </a:r>
            <a:r>
              <a:rPr lang="cs-CZ" dirty="0"/>
              <a:t> </a:t>
            </a:r>
            <a:r>
              <a:rPr lang="cs-CZ" dirty="0" err="1"/>
              <a:t>or</a:t>
            </a:r>
            <a:r>
              <a:rPr lang="cs-CZ" dirty="0"/>
              <a:t> more </a:t>
            </a:r>
            <a:r>
              <a:rPr lang="cs-CZ" dirty="0" err="1"/>
              <a:t>cities</a:t>
            </a:r>
            <a:r>
              <a:rPr lang="cs-CZ" dirty="0"/>
              <a:t> (in 2000 </a:t>
            </a:r>
            <a:r>
              <a:rPr lang="cs-CZ" dirty="0" err="1"/>
              <a:t>it</a:t>
            </a:r>
            <a:r>
              <a:rPr lang="cs-CZ" dirty="0"/>
              <a:t> </a:t>
            </a:r>
            <a:r>
              <a:rPr lang="cs-CZ" dirty="0" err="1"/>
              <a:t>was</a:t>
            </a:r>
            <a:r>
              <a:rPr lang="cs-CZ" dirty="0"/>
              <a:t> 8 </a:t>
            </a:r>
            <a:r>
              <a:rPr lang="cs-CZ" dirty="0" err="1"/>
              <a:t>cities</a:t>
            </a:r>
            <a:r>
              <a:rPr lang="cs-CZ" dirty="0"/>
              <a:t>. In 2015 </a:t>
            </a:r>
            <a:r>
              <a:rPr lang="cs-CZ" dirty="0" err="1"/>
              <a:t>it</a:t>
            </a:r>
            <a:r>
              <a:rPr lang="cs-CZ" dirty="0"/>
              <a:t> </a:t>
            </a:r>
            <a:r>
              <a:rPr lang="cs-CZ" dirty="0" err="1"/>
              <a:t>was</a:t>
            </a:r>
            <a:r>
              <a:rPr lang="cs-CZ" dirty="0"/>
              <a:t> Plzeň and in 2016 </a:t>
            </a:r>
            <a:r>
              <a:rPr lang="cs-CZ" dirty="0" err="1"/>
              <a:t>it</a:t>
            </a:r>
            <a:r>
              <a:rPr lang="cs-CZ" dirty="0"/>
              <a:t> </a:t>
            </a:r>
            <a:r>
              <a:rPr lang="cs-CZ" dirty="0" err="1"/>
              <a:t>was</a:t>
            </a:r>
            <a:r>
              <a:rPr lang="cs-CZ" dirty="0"/>
              <a:t> </a:t>
            </a:r>
            <a:r>
              <a:rPr lang="cs-CZ" dirty="0" err="1"/>
              <a:t>Wroclaw</a:t>
            </a:r>
            <a:r>
              <a:rPr lang="cs-CZ" dirty="0"/>
              <a:t>.</a:t>
            </a:r>
          </a:p>
          <a:p>
            <a:pPr marL="0" indent="0">
              <a:buNone/>
              <a:defRPr/>
            </a:pPr>
            <a:r>
              <a:rPr lang="cs-CZ" dirty="0"/>
              <a:t>Big </a:t>
            </a:r>
            <a:r>
              <a:rPr lang="cs-CZ" dirty="0" err="1"/>
              <a:t>investments</a:t>
            </a:r>
            <a:r>
              <a:rPr lang="cs-CZ" dirty="0"/>
              <a:t>, </a:t>
            </a:r>
            <a:r>
              <a:rPr lang="cs-CZ" dirty="0" err="1"/>
              <a:t>rebuilt</a:t>
            </a:r>
            <a:r>
              <a:rPr lang="cs-CZ" dirty="0"/>
              <a:t> </a:t>
            </a:r>
            <a:r>
              <a:rPr lang="cs-CZ" dirty="0" err="1"/>
              <a:t>activities</a:t>
            </a:r>
            <a:r>
              <a:rPr lang="cs-CZ" dirty="0"/>
              <a:t> and </a:t>
            </a:r>
            <a:r>
              <a:rPr lang="cs-CZ" dirty="0" err="1"/>
              <a:t>negotiating</a:t>
            </a:r>
            <a:r>
              <a:rPr lang="cs-CZ" dirty="0"/>
              <a:t> </a:t>
            </a:r>
            <a:r>
              <a:rPr lang="cs-CZ" dirty="0" err="1"/>
              <a:t>what</a:t>
            </a:r>
            <a:r>
              <a:rPr lang="cs-CZ" dirty="0"/>
              <a:t> to show.</a:t>
            </a:r>
          </a:p>
          <a:p>
            <a:pPr marL="0" indent="0">
              <a:buNone/>
              <a:defRPr/>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Nadpis 1">
            <a:extLst>
              <a:ext uri="{FF2B5EF4-FFF2-40B4-BE49-F238E27FC236}">
                <a16:creationId xmlns:a16="http://schemas.microsoft.com/office/drawing/2014/main" id="{2B2396F2-7E23-4BF8-9639-4A64C74E5AE0}"/>
              </a:ext>
            </a:extLst>
          </p:cNvPr>
          <p:cNvSpPr>
            <a:spLocks noGrp="1"/>
          </p:cNvSpPr>
          <p:nvPr>
            <p:ph type="title"/>
          </p:nvPr>
        </p:nvSpPr>
        <p:spPr/>
        <p:txBody>
          <a:bodyPr/>
          <a:lstStyle/>
          <a:p>
            <a:r>
              <a:rPr lang="cs-CZ" altLang="en-US"/>
              <a:t>Červinková</a:t>
            </a:r>
            <a:endParaRPr lang="en-GB" altLang="en-US"/>
          </a:p>
        </p:txBody>
      </p:sp>
      <p:sp>
        <p:nvSpPr>
          <p:cNvPr id="307203" name="Zástupný symbol pro obsah 2">
            <a:extLst>
              <a:ext uri="{FF2B5EF4-FFF2-40B4-BE49-F238E27FC236}">
                <a16:creationId xmlns:a16="http://schemas.microsoft.com/office/drawing/2014/main" id="{C92FC7FE-2B11-4AEB-A289-CD09A784CA6C}"/>
              </a:ext>
            </a:extLst>
          </p:cNvPr>
          <p:cNvSpPr>
            <a:spLocks noGrp="1"/>
          </p:cNvSpPr>
          <p:nvPr>
            <p:ph idx="1"/>
          </p:nvPr>
        </p:nvSpPr>
        <p:spPr/>
        <p:txBody>
          <a:bodyPr/>
          <a:lstStyle/>
          <a:p>
            <a:pPr marL="0" indent="0">
              <a:buNone/>
            </a:pPr>
            <a:r>
              <a:rPr lang="cs-CZ" altLang="en-US"/>
              <a:t>The city has dramatical history. Former, city of Czech kings, but predominantly city of German speakers.</a:t>
            </a:r>
          </a:p>
          <a:p>
            <a:pPr marL="0" indent="0">
              <a:buNone/>
            </a:pPr>
            <a:r>
              <a:rPr lang="cs-CZ" altLang="en-US"/>
              <a:t>The city</a:t>
            </a:r>
            <a:r>
              <a:rPr lang="en-GB" altLang="en-US"/>
              <a:t> was on the demarcation line of the World War</a:t>
            </a:r>
            <a:r>
              <a:rPr lang="cs-CZ" altLang="en-US"/>
              <a:t> II. Original name Wroclaw.</a:t>
            </a:r>
          </a:p>
          <a:p>
            <a:pPr marL="0" indent="0">
              <a:buNone/>
            </a:pPr>
            <a:r>
              <a:rPr lang="cs-CZ" altLang="en-US"/>
              <a:t>A city with big Jewish minority.</a:t>
            </a:r>
          </a:p>
          <a:p>
            <a:pPr marL="0" indent="0">
              <a:buNone/>
            </a:pPr>
            <a:r>
              <a:rPr lang="cs-CZ" altLang="en-US"/>
              <a:t>After WWII, the city was renamed repopulated.</a:t>
            </a:r>
          </a:p>
          <a:p>
            <a:pPr marL="0" indent="0">
              <a:buNone/>
            </a:pPr>
            <a:r>
              <a:rPr lang="en-GB" altLang="en-US"/>
              <a:t>The undoubtedly</a:t>
            </a:r>
            <a:r>
              <a:rPr lang="cs-CZ" altLang="en-US"/>
              <a:t> </a:t>
            </a:r>
            <a:r>
              <a:rPr lang="en-GB" altLang="en-US"/>
              <a:t>painful consequences of these displacements of different peoples</a:t>
            </a:r>
            <a:r>
              <a:rPr lang="cs-CZ" altLang="en-US"/>
              <a:t>.</a:t>
            </a:r>
            <a:endParaRPr lang="en-GB"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Nadpis 1">
            <a:extLst>
              <a:ext uri="{FF2B5EF4-FFF2-40B4-BE49-F238E27FC236}">
                <a16:creationId xmlns:a16="http://schemas.microsoft.com/office/drawing/2014/main" id="{89423524-28A0-4EEE-996D-9E51CEB0899E}"/>
              </a:ext>
            </a:extLst>
          </p:cNvPr>
          <p:cNvSpPr>
            <a:spLocks noGrp="1"/>
          </p:cNvSpPr>
          <p:nvPr>
            <p:ph type="title"/>
          </p:nvPr>
        </p:nvSpPr>
        <p:spPr/>
        <p:txBody>
          <a:bodyPr/>
          <a:lstStyle/>
          <a:p>
            <a:r>
              <a:rPr lang="cs-CZ" altLang="en-US"/>
              <a:t>Červinková</a:t>
            </a:r>
            <a:endParaRPr lang="en-GB" altLang="en-US"/>
          </a:p>
        </p:txBody>
      </p:sp>
      <p:sp>
        <p:nvSpPr>
          <p:cNvPr id="308227" name="Zástupný symbol pro obsah 2">
            <a:extLst>
              <a:ext uri="{FF2B5EF4-FFF2-40B4-BE49-F238E27FC236}">
                <a16:creationId xmlns:a16="http://schemas.microsoft.com/office/drawing/2014/main" id="{042BC8FC-A07C-42D6-9B15-6F8EFE80D08F}"/>
              </a:ext>
            </a:extLst>
          </p:cNvPr>
          <p:cNvSpPr>
            <a:spLocks noGrp="1"/>
          </p:cNvSpPr>
          <p:nvPr>
            <p:ph idx="1"/>
          </p:nvPr>
        </p:nvSpPr>
        <p:spPr/>
        <p:txBody>
          <a:bodyPr/>
          <a:lstStyle/>
          <a:p>
            <a:r>
              <a:rPr lang="cs-CZ" altLang="en-US"/>
              <a:t>After WWII different people with different social experience.</a:t>
            </a:r>
          </a:p>
          <a:p>
            <a:endParaRPr lang="cs-CZ" altLang="en-US"/>
          </a:p>
          <a:p>
            <a:r>
              <a:rPr lang="cs-CZ" altLang="en-US"/>
              <a:t>After 1990 the old unique legacy was discovered.</a:t>
            </a:r>
            <a:endParaRPr lang="en-GB"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Nadpis 1">
            <a:extLst>
              <a:ext uri="{FF2B5EF4-FFF2-40B4-BE49-F238E27FC236}">
                <a16:creationId xmlns:a16="http://schemas.microsoft.com/office/drawing/2014/main" id="{FB9CAB67-9381-4BF1-83D5-1CE2BB38B85F}"/>
              </a:ext>
            </a:extLst>
          </p:cNvPr>
          <p:cNvSpPr>
            <a:spLocks noGrp="1"/>
          </p:cNvSpPr>
          <p:nvPr>
            <p:ph type="title"/>
          </p:nvPr>
        </p:nvSpPr>
        <p:spPr/>
        <p:txBody>
          <a:bodyPr/>
          <a:lstStyle/>
          <a:p>
            <a:endParaRPr lang="en-GB" altLang="en-US"/>
          </a:p>
        </p:txBody>
      </p:sp>
      <p:pic>
        <p:nvPicPr>
          <p:cNvPr id="309251" name="Zástupný symbol pro obsah 3">
            <a:extLst>
              <a:ext uri="{FF2B5EF4-FFF2-40B4-BE49-F238E27FC236}">
                <a16:creationId xmlns:a16="http://schemas.microsoft.com/office/drawing/2014/main" id="{DDD28F08-F525-4D15-AB52-9BDA2468CB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93914" y="836614"/>
            <a:ext cx="8047037" cy="602138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Nadpis 1">
            <a:extLst>
              <a:ext uri="{FF2B5EF4-FFF2-40B4-BE49-F238E27FC236}">
                <a16:creationId xmlns:a16="http://schemas.microsoft.com/office/drawing/2014/main" id="{A4773EF3-64E2-4DDC-96EE-58CB11AC52F9}"/>
              </a:ext>
            </a:extLst>
          </p:cNvPr>
          <p:cNvSpPr>
            <a:spLocks noGrp="1"/>
          </p:cNvSpPr>
          <p:nvPr>
            <p:ph type="title"/>
          </p:nvPr>
        </p:nvSpPr>
        <p:spPr/>
        <p:txBody>
          <a:bodyPr/>
          <a:lstStyle/>
          <a:p>
            <a:r>
              <a:rPr lang="cs-CZ" altLang="en-US"/>
              <a:t>Červinková</a:t>
            </a:r>
            <a:endParaRPr lang="en-GB" altLang="en-US"/>
          </a:p>
        </p:txBody>
      </p:sp>
      <p:sp>
        <p:nvSpPr>
          <p:cNvPr id="310275" name="Zástupný symbol pro obsah 2">
            <a:extLst>
              <a:ext uri="{FF2B5EF4-FFF2-40B4-BE49-F238E27FC236}">
                <a16:creationId xmlns:a16="http://schemas.microsoft.com/office/drawing/2014/main" id="{17DA91B2-379E-47FB-BE07-0B73DB513694}"/>
              </a:ext>
            </a:extLst>
          </p:cNvPr>
          <p:cNvSpPr>
            <a:spLocks noGrp="1"/>
          </p:cNvSpPr>
          <p:nvPr>
            <p:ph idx="1"/>
          </p:nvPr>
        </p:nvSpPr>
        <p:spPr/>
        <p:txBody>
          <a:bodyPr/>
          <a:lstStyle/>
          <a:p>
            <a:r>
              <a:rPr lang="cs-CZ" altLang="en-US"/>
              <a:t>Image of Wroclaw for the Capital of Culture year: meeting place of cultures – in ethnic sense of the word</a:t>
            </a:r>
          </a:p>
          <a:p>
            <a:r>
              <a:rPr lang="cs-CZ" altLang="en-US"/>
              <a:t>Multiculturalism as a label seemed good but a concrete content was negotiated with problems.</a:t>
            </a:r>
          </a:p>
          <a:p>
            <a:r>
              <a:rPr lang="cs-CZ" altLang="en-US"/>
              <a:t>Jewish herritage was barely represented – the Jewish cementary practically unmentioned.</a:t>
            </a:r>
            <a:endParaRPr lang="en-GB"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Nadpis 1">
            <a:extLst>
              <a:ext uri="{FF2B5EF4-FFF2-40B4-BE49-F238E27FC236}">
                <a16:creationId xmlns:a16="http://schemas.microsoft.com/office/drawing/2014/main" id="{A9FB7DFB-6BA7-4D4A-8725-9B9F0B18644C}"/>
              </a:ext>
            </a:extLst>
          </p:cNvPr>
          <p:cNvSpPr>
            <a:spLocks noGrp="1"/>
          </p:cNvSpPr>
          <p:nvPr>
            <p:ph type="title"/>
          </p:nvPr>
        </p:nvSpPr>
        <p:spPr/>
        <p:txBody>
          <a:bodyPr/>
          <a:lstStyle/>
          <a:p>
            <a:r>
              <a:rPr lang="cs-CZ" altLang="cs-CZ"/>
              <a:t>Jablonec nad Nisou – Gablonz an der Niese</a:t>
            </a:r>
          </a:p>
        </p:txBody>
      </p:sp>
      <p:pic>
        <p:nvPicPr>
          <p:cNvPr id="311299" name="Zástupný obsah 4" descr="Obsah obrázku exteriér, vládní budova&#10;&#10;Popis byl vytvořen automaticky">
            <a:extLst>
              <a:ext uri="{FF2B5EF4-FFF2-40B4-BE49-F238E27FC236}">
                <a16:creationId xmlns:a16="http://schemas.microsoft.com/office/drawing/2014/main" id="{B3940BAB-BBD2-42CA-A2C3-4A692289CE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10064" y="2525714"/>
            <a:ext cx="3571875" cy="267652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Nadpis 1">
            <a:extLst>
              <a:ext uri="{FF2B5EF4-FFF2-40B4-BE49-F238E27FC236}">
                <a16:creationId xmlns:a16="http://schemas.microsoft.com/office/drawing/2014/main" id="{03FF3242-2498-44A6-B025-B408A0DACF6F}"/>
              </a:ext>
            </a:extLst>
          </p:cNvPr>
          <p:cNvSpPr>
            <a:spLocks noGrp="1"/>
          </p:cNvSpPr>
          <p:nvPr>
            <p:ph type="title"/>
          </p:nvPr>
        </p:nvSpPr>
        <p:spPr/>
        <p:txBody>
          <a:bodyPr/>
          <a:lstStyle/>
          <a:p>
            <a:endParaRPr lang="cs-CZ" altLang="cs-CZ"/>
          </a:p>
        </p:txBody>
      </p:sp>
      <p:pic>
        <p:nvPicPr>
          <p:cNvPr id="312323" name="Zástupný obsah 6" descr="Obsah obrázku budova, svatyně, dům, kostel&#10;&#10;Popis byl vytvořen automaticky">
            <a:extLst>
              <a:ext uri="{FF2B5EF4-FFF2-40B4-BE49-F238E27FC236}">
                <a16:creationId xmlns:a16="http://schemas.microsoft.com/office/drawing/2014/main" id="{6FB1AC3C-C9A4-486D-9980-426886F25B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1089" y="1466851"/>
            <a:ext cx="7229475" cy="462597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Nadpis 1">
            <a:extLst>
              <a:ext uri="{FF2B5EF4-FFF2-40B4-BE49-F238E27FC236}">
                <a16:creationId xmlns:a16="http://schemas.microsoft.com/office/drawing/2014/main" id="{DADA5167-F883-4C69-8A33-136C44B31371}"/>
              </a:ext>
            </a:extLst>
          </p:cNvPr>
          <p:cNvSpPr>
            <a:spLocks noGrp="1"/>
          </p:cNvSpPr>
          <p:nvPr>
            <p:ph type="title"/>
          </p:nvPr>
        </p:nvSpPr>
        <p:spPr/>
        <p:txBody>
          <a:bodyPr/>
          <a:lstStyle/>
          <a:p>
            <a:endParaRPr lang="cs-CZ" altLang="cs-CZ"/>
          </a:p>
        </p:txBody>
      </p:sp>
      <p:pic>
        <p:nvPicPr>
          <p:cNvPr id="313347" name="Zástupný obsah 7">
            <a:extLst>
              <a:ext uri="{FF2B5EF4-FFF2-40B4-BE49-F238E27FC236}">
                <a16:creationId xmlns:a16="http://schemas.microsoft.com/office/drawing/2014/main" id="{38CB3665-BEF1-49F9-B232-7CE428A5AD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66989" y="1485900"/>
            <a:ext cx="7051675" cy="475138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Nadpis 1">
            <a:extLst>
              <a:ext uri="{FF2B5EF4-FFF2-40B4-BE49-F238E27FC236}">
                <a16:creationId xmlns:a16="http://schemas.microsoft.com/office/drawing/2014/main" id="{AE2BBCCE-577A-49F4-B6B3-916CF8C3DCFF}"/>
              </a:ext>
            </a:extLst>
          </p:cNvPr>
          <p:cNvSpPr>
            <a:spLocks noGrp="1"/>
          </p:cNvSpPr>
          <p:nvPr>
            <p:ph type="title"/>
          </p:nvPr>
        </p:nvSpPr>
        <p:spPr/>
        <p:txBody>
          <a:bodyPr/>
          <a:lstStyle/>
          <a:p>
            <a:endParaRPr lang="cs-CZ" altLang="cs-CZ"/>
          </a:p>
        </p:txBody>
      </p:sp>
      <p:sp>
        <p:nvSpPr>
          <p:cNvPr id="314371" name="Zástupný obsah 2">
            <a:extLst>
              <a:ext uri="{FF2B5EF4-FFF2-40B4-BE49-F238E27FC236}">
                <a16:creationId xmlns:a16="http://schemas.microsoft.com/office/drawing/2014/main" id="{836D491D-CD5A-448C-8450-7EEEC99F6C3B}"/>
              </a:ext>
            </a:extLst>
          </p:cNvPr>
          <p:cNvSpPr>
            <a:spLocks noGrp="1"/>
          </p:cNvSpPr>
          <p:nvPr>
            <p:ph idx="1"/>
          </p:nvPr>
        </p:nvSpPr>
        <p:spPr/>
        <p:txBody>
          <a:bodyPr/>
          <a:lstStyle/>
          <a:p>
            <a:r>
              <a:rPr lang="en-US" altLang="cs-CZ"/>
              <a:t>Jablonec was founded in the 14th century</a:t>
            </a:r>
            <a:endParaRPr lang="cs-CZ" altLang="cs-CZ"/>
          </a:p>
          <a:p>
            <a:r>
              <a:rPr lang="en-US" altLang="cs-CZ"/>
              <a:t>resettled during the 16th century by mostly German-speaking colonists</a:t>
            </a:r>
            <a:endParaRPr lang="cs-CZ" altLang="cs-CZ"/>
          </a:p>
          <a:p>
            <a:r>
              <a:rPr lang="en-US" altLang="cs-CZ"/>
              <a:t>In the 18th century, the first artificial jewellery was produced and the first exporter, J. F. Schwan, spread the town's name throughout Europe.</a:t>
            </a:r>
            <a:endParaRPr lang="cs-CZ" altLang="cs-CZ"/>
          </a:p>
          <a:p>
            <a:r>
              <a:rPr lang="en-US" altLang="cs-CZ"/>
              <a:t>In October 1938, Gablonz was occupied</a:t>
            </a:r>
            <a:r>
              <a:rPr lang="cs-CZ" altLang="cs-CZ"/>
              <a:t> by German troops and it was up to 1945 a part of Germany.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Nadpis 1">
            <a:extLst>
              <a:ext uri="{FF2B5EF4-FFF2-40B4-BE49-F238E27FC236}">
                <a16:creationId xmlns:a16="http://schemas.microsoft.com/office/drawing/2014/main" id="{D8C050AB-C8E1-4811-A9C1-CB807B4DA2CB}"/>
              </a:ext>
            </a:extLst>
          </p:cNvPr>
          <p:cNvSpPr>
            <a:spLocks noGrp="1"/>
          </p:cNvSpPr>
          <p:nvPr>
            <p:ph type="title"/>
          </p:nvPr>
        </p:nvSpPr>
        <p:spPr/>
        <p:txBody>
          <a:bodyPr/>
          <a:lstStyle/>
          <a:p>
            <a:r>
              <a:rPr lang="cs-CZ" altLang="en-US"/>
              <a:t>Karolina Koziura</a:t>
            </a:r>
            <a:endParaRPr lang="en-GB" altLang="en-US"/>
          </a:p>
        </p:txBody>
      </p:sp>
      <p:sp>
        <p:nvSpPr>
          <p:cNvPr id="296963" name="Zástupný symbol pro obsah 2">
            <a:extLst>
              <a:ext uri="{FF2B5EF4-FFF2-40B4-BE49-F238E27FC236}">
                <a16:creationId xmlns:a16="http://schemas.microsoft.com/office/drawing/2014/main" id="{D20B7B13-26D7-4B73-B4E5-36DBA7637DDB}"/>
              </a:ext>
            </a:extLst>
          </p:cNvPr>
          <p:cNvSpPr>
            <a:spLocks noGrp="1"/>
          </p:cNvSpPr>
          <p:nvPr>
            <p:ph idx="1"/>
          </p:nvPr>
        </p:nvSpPr>
        <p:spPr/>
        <p:txBody>
          <a:bodyPr/>
          <a:lstStyle/>
          <a:p>
            <a:r>
              <a:rPr lang="en-GB" altLang="en-US"/>
              <a:t>Colonial Factors Hidden in City Center</a:t>
            </a:r>
            <a:r>
              <a:rPr lang="cs-CZ" altLang="en-US"/>
              <a:t> </a:t>
            </a:r>
            <a:r>
              <a:rPr lang="en-GB" altLang="en-US"/>
              <a:t>Revitalization: Chernivtsi</a:t>
            </a:r>
            <a:r>
              <a:rPr lang="cs-CZ" altLang="en-US"/>
              <a:t> </a:t>
            </a:r>
            <a:r>
              <a:rPr lang="en-GB" altLang="en-US"/>
              <a:t>as an Imperial Formation</a:t>
            </a:r>
            <a:r>
              <a:rPr lang="cs-CZ" altLang="en-US"/>
              <a:t>.</a:t>
            </a:r>
          </a:p>
          <a:p>
            <a:r>
              <a:rPr lang="en-US" altLang="cs-CZ" i="1"/>
              <a:t>Chernivtsi</a:t>
            </a:r>
            <a:r>
              <a:rPr lang="en-US" altLang="cs-CZ"/>
              <a:t> is a city in western Ukraine. It is situated on the upper course of the River Prut, and is the administrative center of </a:t>
            </a:r>
            <a:r>
              <a:rPr lang="en-US" altLang="cs-CZ" i="1"/>
              <a:t>Chernivtsi</a:t>
            </a:r>
            <a:r>
              <a:rPr lang="en-US" altLang="cs-CZ"/>
              <a:t> Oblast (province)</a:t>
            </a:r>
            <a:endParaRPr lang="cs-CZ"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Nadpis 1">
            <a:extLst>
              <a:ext uri="{FF2B5EF4-FFF2-40B4-BE49-F238E27FC236}">
                <a16:creationId xmlns:a16="http://schemas.microsoft.com/office/drawing/2014/main" id="{626AA404-4860-4DE9-AB36-692DC4F2DB0D}"/>
              </a:ext>
            </a:extLst>
          </p:cNvPr>
          <p:cNvSpPr>
            <a:spLocks noGrp="1"/>
          </p:cNvSpPr>
          <p:nvPr>
            <p:ph type="title"/>
          </p:nvPr>
        </p:nvSpPr>
        <p:spPr/>
        <p:txBody>
          <a:bodyPr/>
          <a:lstStyle/>
          <a:p>
            <a:endParaRPr lang="cs-CZ" altLang="cs-CZ"/>
          </a:p>
        </p:txBody>
      </p:sp>
      <p:pic>
        <p:nvPicPr>
          <p:cNvPr id="315395" name="Zástupný obsah 4" descr="Obsah obrázku text&#10;&#10;Popis byl vytvořen automaticky">
            <a:extLst>
              <a:ext uri="{FF2B5EF4-FFF2-40B4-BE49-F238E27FC236}">
                <a16:creationId xmlns:a16="http://schemas.microsoft.com/office/drawing/2014/main" id="{CD796416-A6E0-4D8C-A438-CD3611D551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5850" y="1417639"/>
            <a:ext cx="7480300" cy="489108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Nadpis 1">
            <a:extLst>
              <a:ext uri="{FF2B5EF4-FFF2-40B4-BE49-F238E27FC236}">
                <a16:creationId xmlns:a16="http://schemas.microsoft.com/office/drawing/2014/main" id="{24C1E678-9949-4C85-A8FE-2E2DF9F3AEAB}"/>
              </a:ext>
            </a:extLst>
          </p:cNvPr>
          <p:cNvSpPr>
            <a:spLocks noGrp="1"/>
          </p:cNvSpPr>
          <p:nvPr>
            <p:ph type="title"/>
          </p:nvPr>
        </p:nvSpPr>
        <p:spPr/>
        <p:txBody>
          <a:bodyPr/>
          <a:lstStyle/>
          <a:p>
            <a:r>
              <a:rPr lang="cs-CZ" altLang="cs-CZ"/>
              <a:t>Grus aus Gablonz</a:t>
            </a:r>
          </a:p>
        </p:txBody>
      </p:sp>
      <p:pic>
        <p:nvPicPr>
          <p:cNvPr id="316419" name="Zástupný obsah 4" descr="Obsah obrázku text, vojenská uniforma, čepice, nošení&#10;&#10;Popis byl vytvořen automaticky">
            <a:extLst>
              <a:ext uri="{FF2B5EF4-FFF2-40B4-BE49-F238E27FC236}">
                <a16:creationId xmlns:a16="http://schemas.microsoft.com/office/drawing/2014/main" id="{733F60FB-5766-440C-82C5-745F489841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40239" y="1470025"/>
            <a:ext cx="3095625" cy="514508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Nadpis 1">
            <a:extLst>
              <a:ext uri="{FF2B5EF4-FFF2-40B4-BE49-F238E27FC236}">
                <a16:creationId xmlns:a16="http://schemas.microsoft.com/office/drawing/2014/main" id="{4F40A306-36B8-4A41-AAA5-9BEB4C34C09C}"/>
              </a:ext>
            </a:extLst>
          </p:cNvPr>
          <p:cNvSpPr>
            <a:spLocks noGrp="1"/>
          </p:cNvSpPr>
          <p:nvPr>
            <p:ph type="title"/>
          </p:nvPr>
        </p:nvSpPr>
        <p:spPr/>
        <p:txBody>
          <a:bodyPr/>
          <a:lstStyle/>
          <a:p>
            <a:endParaRPr lang="cs-CZ" altLang="cs-CZ"/>
          </a:p>
        </p:txBody>
      </p:sp>
      <p:sp>
        <p:nvSpPr>
          <p:cNvPr id="317443" name="Zástupný obsah 2">
            <a:extLst>
              <a:ext uri="{FF2B5EF4-FFF2-40B4-BE49-F238E27FC236}">
                <a16:creationId xmlns:a16="http://schemas.microsoft.com/office/drawing/2014/main" id="{03645588-F44A-4CC6-AD7B-109D2BCA6A57}"/>
              </a:ext>
            </a:extLst>
          </p:cNvPr>
          <p:cNvSpPr>
            <a:spLocks noGrp="1"/>
          </p:cNvSpPr>
          <p:nvPr>
            <p:ph idx="1"/>
          </p:nvPr>
        </p:nvSpPr>
        <p:spPr/>
        <p:txBody>
          <a:bodyPr/>
          <a:lstStyle/>
          <a:p>
            <a:r>
              <a:rPr lang="cs-CZ" altLang="cs-CZ"/>
              <a:t>After 1945 re-settled by Czech inhabitsnts</a:t>
            </a:r>
          </a:p>
          <a:p>
            <a:r>
              <a:rPr lang="cs-CZ" altLang="cs-CZ"/>
              <a:t>from neighbouring villages</a:t>
            </a:r>
          </a:p>
          <a:p>
            <a:r>
              <a:rPr lang="cs-CZ" altLang="cs-CZ"/>
              <a:t>from inland of Bohemia</a:t>
            </a:r>
          </a:p>
          <a:p>
            <a:r>
              <a:rPr lang="cs-CZ" altLang="cs-CZ"/>
              <a:t>from Slovakia</a:t>
            </a:r>
          </a:p>
          <a:p>
            <a:r>
              <a:rPr lang="cs-CZ" altLang="cs-CZ"/>
              <a:t>from abroad</a:t>
            </a:r>
          </a:p>
          <a:p>
            <a:endParaRPr lang="cs-CZ" altLang="cs-CZ"/>
          </a:p>
          <a:p>
            <a:r>
              <a:rPr lang="cs-CZ" altLang="cs-CZ"/>
              <a:t>Searching new identity – the jewellery industry was preserved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Nadpis 1">
            <a:extLst>
              <a:ext uri="{FF2B5EF4-FFF2-40B4-BE49-F238E27FC236}">
                <a16:creationId xmlns:a16="http://schemas.microsoft.com/office/drawing/2014/main" id="{2CADD982-4632-4609-8476-62647C6EE351}"/>
              </a:ext>
            </a:extLst>
          </p:cNvPr>
          <p:cNvSpPr>
            <a:spLocks noGrp="1"/>
          </p:cNvSpPr>
          <p:nvPr>
            <p:ph type="title"/>
          </p:nvPr>
        </p:nvSpPr>
        <p:spPr/>
        <p:txBody>
          <a:bodyPr/>
          <a:lstStyle/>
          <a:p>
            <a:endParaRPr lang="cs-CZ" altLang="cs-CZ"/>
          </a:p>
        </p:txBody>
      </p:sp>
      <p:sp>
        <p:nvSpPr>
          <p:cNvPr id="318467" name="Zástupný obsah 2">
            <a:extLst>
              <a:ext uri="{FF2B5EF4-FFF2-40B4-BE49-F238E27FC236}">
                <a16:creationId xmlns:a16="http://schemas.microsoft.com/office/drawing/2014/main" id="{35656A79-4AE3-41D0-A039-92823217961D}"/>
              </a:ext>
            </a:extLst>
          </p:cNvPr>
          <p:cNvSpPr>
            <a:spLocks noGrp="1"/>
          </p:cNvSpPr>
          <p:nvPr>
            <p:ph idx="1"/>
          </p:nvPr>
        </p:nvSpPr>
        <p:spPr/>
        <p:txBody>
          <a:bodyPr/>
          <a:lstStyle/>
          <a:p>
            <a:r>
              <a:rPr lang="cs-CZ" altLang="cs-CZ"/>
              <a:t>There is now a Greek, Romani, and German minorities.</a:t>
            </a:r>
          </a:p>
          <a:p>
            <a:endParaRPr lang="cs-CZ" altLang="cs-CZ"/>
          </a:p>
          <a:p>
            <a:r>
              <a:rPr lang="en-US" altLang="cs-CZ"/>
              <a:t>Some of the Germans expelled from Gablonz and its surroundings founded the quarter of Neugablonz near Kaufbeuren in Bavaria and a group in En</a:t>
            </a:r>
            <a:r>
              <a:rPr lang="cs-CZ" altLang="cs-CZ"/>
              <a:t>ns </a:t>
            </a:r>
            <a:r>
              <a:rPr lang="en-US" altLang="cs-CZ"/>
              <a:t>in </a:t>
            </a:r>
            <a:r>
              <a:rPr lang="cs-CZ" altLang="cs-CZ"/>
              <a:t>Upper </a:t>
            </a:r>
            <a:r>
              <a:rPr lang="en-US" altLang="cs-CZ"/>
              <a:t>Austri</a:t>
            </a:r>
            <a:r>
              <a:rPr lang="cs-CZ" altLang="cs-CZ"/>
              <a:t>a</a:t>
            </a:r>
            <a:r>
              <a:rPr lang="en-US" altLang="cs-CZ"/>
              <a:t> after 1950.</a:t>
            </a:r>
            <a:endParaRPr lang="cs-CZ" altLang="cs-CZ"/>
          </a:p>
          <a:p>
            <a:endParaRPr lang="cs-CZ" altLang="cs-CZ"/>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Nadpis 1">
            <a:extLst>
              <a:ext uri="{FF2B5EF4-FFF2-40B4-BE49-F238E27FC236}">
                <a16:creationId xmlns:a16="http://schemas.microsoft.com/office/drawing/2014/main" id="{B96480AC-7BC4-47D5-BB53-0D5EF42D65DC}"/>
              </a:ext>
            </a:extLst>
          </p:cNvPr>
          <p:cNvSpPr>
            <a:spLocks noGrp="1"/>
          </p:cNvSpPr>
          <p:nvPr>
            <p:ph type="title"/>
          </p:nvPr>
        </p:nvSpPr>
        <p:spPr/>
        <p:txBody>
          <a:bodyPr/>
          <a:lstStyle/>
          <a:p>
            <a:r>
              <a:rPr lang="cs-CZ" altLang="cs-CZ"/>
              <a:t>Kaufberen - Bavaria</a:t>
            </a:r>
          </a:p>
        </p:txBody>
      </p:sp>
      <p:pic>
        <p:nvPicPr>
          <p:cNvPr id="319491" name="Zástupný obsah 4" descr="Obsah obrázku strom, exteriér, tráva, park&#10;&#10;Popis byl vytvořen automaticky">
            <a:extLst>
              <a:ext uri="{FF2B5EF4-FFF2-40B4-BE49-F238E27FC236}">
                <a16:creationId xmlns:a16="http://schemas.microsoft.com/office/drawing/2014/main" id="{69546821-0908-45B7-8229-53129BCB96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87713" y="1752601"/>
            <a:ext cx="5472112" cy="411321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Nadpis 1">
            <a:extLst>
              <a:ext uri="{FF2B5EF4-FFF2-40B4-BE49-F238E27FC236}">
                <a16:creationId xmlns:a16="http://schemas.microsoft.com/office/drawing/2014/main" id="{801250E2-3E26-4DF5-874F-C1B98199244F}"/>
              </a:ext>
            </a:extLst>
          </p:cNvPr>
          <p:cNvSpPr>
            <a:spLocks noGrp="1"/>
          </p:cNvSpPr>
          <p:nvPr>
            <p:ph type="title"/>
          </p:nvPr>
        </p:nvSpPr>
        <p:spPr/>
        <p:txBody>
          <a:bodyPr/>
          <a:lstStyle/>
          <a:p>
            <a:endParaRPr lang="cs-CZ" altLang="cs-CZ"/>
          </a:p>
        </p:txBody>
      </p:sp>
      <p:sp>
        <p:nvSpPr>
          <p:cNvPr id="3" name="Zástupný obsah 2">
            <a:extLst>
              <a:ext uri="{FF2B5EF4-FFF2-40B4-BE49-F238E27FC236}">
                <a16:creationId xmlns:a16="http://schemas.microsoft.com/office/drawing/2014/main" id="{953E083F-AD22-49EB-B8CB-495993FEA00C}"/>
              </a:ext>
            </a:extLst>
          </p:cNvPr>
          <p:cNvSpPr>
            <a:spLocks noGrp="1"/>
          </p:cNvSpPr>
          <p:nvPr>
            <p:ph idx="1"/>
          </p:nvPr>
        </p:nvSpPr>
        <p:spPr/>
        <p:txBody>
          <a:bodyPr/>
          <a:lstStyle/>
          <a:p>
            <a:pPr>
              <a:defRPr/>
            </a:pPr>
            <a:r>
              <a:rPr lang="cs-CZ" dirty="0" err="1"/>
              <a:t>Contemporary</a:t>
            </a:r>
            <a:r>
              <a:rPr lang="cs-CZ" dirty="0"/>
              <a:t> </a:t>
            </a:r>
            <a:r>
              <a:rPr lang="cs-CZ" dirty="0" err="1"/>
              <a:t>identities</a:t>
            </a:r>
            <a:endParaRPr lang="cs-CZ" dirty="0"/>
          </a:p>
          <a:p>
            <a:pPr>
              <a:defRPr/>
            </a:pPr>
            <a:endParaRPr lang="cs-CZ" dirty="0"/>
          </a:p>
          <a:p>
            <a:pPr>
              <a:defRPr/>
            </a:pPr>
            <a:endParaRPr lang="cs-CZ" dirty="0"/>
          </a:p>
          <a:p>
            <a:pPr>
              <a:defRPr/>
            </a:pPr>
            <a:r>
              <a:rPr lang="en-US" dirty="0"/>
              <a:t>It benefits from the natural wealth of the nearby </a:t>
            </a:r>
            <a:r>
              <a:rPr lang="en-US" dirty="0" err="1"/>
              <a:t>Jizera</a:t>
            </a:r>
            <a:r>
              <a:rPr lang="en-US" dirty="0"/>
              <a:t> Mountains.</a:t>
            </a:r>
            <a:endParaRPr lang="cs-CZ" dirty="0"/>
          </a:p>
          <a:p>
            <a:pPr>
              <a:defRPr/>
            </a:pPr>
            <a:endParaRPr lang="cs-CZ" dirty="0"/>
          </a:p>
          <a:p>
            <a:pPr marL="0" indent="0">
              <a:buNone/>
              <a:defRPr/>
            </a:pPr>
            <a:endParaRPr lang="cs-CZ" dirty="0"/>
          </a:p>
          <a:p>
            <a:pPr marL="0" indent="0">
              <a:buNone/>
              <a:defRPr/>
            </a:pPr>
            <a:r>
              <a:rPr lang="cs-CZ" dirty="0"/>
              <a:t> </a:t>
            </a:r>
          </a:p>
          <a:p>
            <a:pPr>
              <a:defRPr/>
            </a:pPr>
            <a:endParaRPr lang="cs-CZ" dirty="0"/>
          </a:p>
          <a:p>
            <a:pPr>
              <a:defRPr/>
            </a:pPr>
            <a:endParaRPr lang="cs-CZ" dirty="0"/>
          </a:p>
        </p:txBody>
      </p:sp>
      <p:pic>
        <p:nvPicPr>
          <p:cNvPr id="320516" name="Obrázek 6" descr="Obsah obrázku tráva, exteriér, obloha, strom&#10;&#10;Popis byl vytvořen automaticky">
            <a:extLst>
              <a:ext uri="{FF2B5EF4-FFF2-40B4-BE49-F238E27FC236}">
                <a16:creationId xmlns:a16="http://schemas.microsoft.com/office/drawing/2014/main" id="{3AF5EED7-D3CB-4DFC-8883-436946B93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113" y="4446588"/>
            <a:ext cx="352901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Nadpis 1">
            <a:extLst>
              <a:ext uri="{FF2B5EF4-FFF2-40B4-BE49-F238E27FC236}">
                <a16:creationId xmlns:a16="http://schemas.microsoft.com/office/drawing/2014/main" id="{184C2AD9-ABF3-4CA6-A899-4C0CD124A32C}"/>
              </a:ext>
            </a:extLst>
          </p:cNvPr>
          <p:cNvSpPr>
            <a:spLocks noGrp="1"/>
          </p:cNvSpPr>
          <p:nvPr>
            <p:ph type="title"/>
          </p:nvPr>
        </p:nvSpPr>
        <p:spPr/>
        <p:txBody>
          <a:bodyPr/>
          <a:lstStyle/>
          <a:p>
            <a:r>
              <a:rPr lang="cs-CZ" altLang="cs-CZ"/>
              <a:t>Liberec – nearby biggest city of the region </a:t>
            </a:r>
          </a:p>
        </p:txBody>
      </p:sp>
      <p:pic>
        <p:nvPicPr>
          <p:cNvPr id="321539" name="Zástupný obsah 4" descr="Obsah obrázku obloha, exteriér, budova, den&#10;&#10;Popis byl vytvořen automaticky">
            <a:extLst>
              <a:ext uri="{FF2B5EF4-FFF2-40B4-BE49-F238E27FC236}">
                <a16:creationId xmlns:a16="http://schemas.microsoft.com/office/drawing/2014/main" id="{E9462177-ABA9-4AF0-89F4-EF8CD3352B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21064" y="1600201"/>
            <a:ext cx="5349875"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Nadpis 1">
            <a:extLst>
              <a:ext uri="{FF2B5EF4-FFF2-40B4-BE49-F238E27FC236}">
                <a16:creationId xmlns:a16="http://schemas.microsoft.com/office/drawing/2014/main" id="{119FC7D8-943E-49B5-8D6D-094A63A41031}"/>
              </a:ext>
            </a:extLst>
          </p:cNvPr>
          <p:cNvSpPr>
            <a:spLocks noGrp="1"/>
          </p:cNvSpPr>
          <p:nvPr>
            <p:ph type="title"/>
          </p:nvPr>
        </p:nvSpPr>
        <p:spPr/>
        <p:txBody>
          <a:bodyPr/>
          <a:lstStyle/>
          <a:p>
            <a:endParaRPr lang="cs-CZ" altLang="cs-CZ"/>
          </a:p>
        </p:txBody>
      </p:sp>
      <p:pic>
        <p:nvPicPr>
          <p:cNvPr id="297987" name="Zástupný obsah 4">
            <a:extLst>
              <a:ext uri="{FF2B5EF4-FFF2-40B4-BE49-F238E27FC236}">
                <a16:creationId xmlns:a16="http://schemas.microsoft.com/office/drawing/2014/main" id="{BBA2B6EB-BE61-4461-8BD4-226AF15C5E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97026" y="1773238"/>
            <a:ext cx="9007475" cy="417671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Nadpis 1">
            <a:extLst>
              <a:ext uri="{FF2B5EF4-FFF2-40B4-BE49-F238E27FC236}">
                <a16:creationId xmlns:a16="http://schemas.microsoft.com/office/drawing/2014/main" id="{0D64E341-15B6-46F4-9189-8FB520EEB8D3}"/>
              </a:ext>
            </a:extLst>
          </p:cNvPr>
          <p:cNvSpPr>
            <a:spLocks noGrp="1"/>
          </p:cNvSpPr>
          <p:nvPr>
            <p:ph type="title"/>
          </p:nvPr>
        </p:nvSpPr>
        <p:spPr/>
        <p:txBody>
          <a:bodyPr/>
          <a:lstStyle/>
          <a:p>
            <a:endParaRPr lang="cs-CZ" altLang="cs-CZ"/>
          </a:p>
        </p:txBody>
      </p:sp>
      <p:pic>
        <p:nvPicPr>
          <p:cNvPr id="299011" name="Zástupný obsah 4">
            <a:extLst>
              <a:ext uri="{FF2B5EF4-FFF2-40B4-BE49-F238E27FC236}">
                <a16:creationId xmlns:a16="http://schemas.microsoft.com/office/drawing/2014/main" id="{88AC7F2C-4C33-4EF0-9F2E-58780C6FED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17650" y="1773238"/>
            <a:ext cx="9164638" cy="417671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Nadpis 1">
            <a:extLst>
              <a:ext uri="{FF2B5EF4-FFF2-40B4-BE49-F238E27FC236}">
                <a16:creationId xmlns:a16="http://schemas.microsoft.com/office/drawing/2014/main" id="{1B7ECF20-3A7F-44B6-8FB9-816CC073A576}"/>
              </a:ext>
            </a:extLst>
          </p:cNvPr>
          <p:cNvSpPr>
            <a:spLocks noGrp="1"/>
          </p:cNvSpPr>
          <p:nvPr>
            <p:ph type="title"/>
          </p:nvPr>
        </p:nvSpPr>
        <p:spPr/>
        <p:txBody>
          <a:bodyPr/>
          <a:lstStyle/>
          <a:p>
            <a:endParaRPr lang="cs-CZ" altLang="cs-CZ"/>
          </a:p>
        </p:txBody>
      </p:sp>
      <p:sp>
        <p:nvSpPr>
          <p:cNvPr id="300035" name="Zástupný obsah 2">
            <a:extLst>
              <a:ext uri="{FF2B5EF4-FFF2-40B4-BE49-F238E27FC236}">
                <a16:creationId xmlns:a16="http://schemas.microsoft.com/office/drawing/2014/main" id="{01996176-11B1-4820-B48B-ADA44A733B64}"/>
              </a:ext>
            </a:extLst>
          </p:cNvPr>
          <p:cNvSpPr>
            <a:spLocks noGrp="1"/>
          </p:cNvSpPr>
          <p:nvPr>
            <p:ph idx="1"/>
          </p:nvPr>
        </p:nvSpPr>
        <p:spPr/>
        <p:txBody>
          <a:bodyPr/>
          <a:lstStyle/>
          <a:p>
            <a:r>
              <a:rPr lang="cs-CZ" altLang="en-US"/>
              <a:t>Many nationalities, histories, dominations.</a:t>
            </a:r>
          </a:p>
          <a:p>
            <a:r>
              <a:rPr lang="cs-CZ" altLang="en-US"/>
              <a:t>What is post-colonial:</a:t>
            </a:r>
          </a:p>
          <a:p>
            <a:r>
              <a:rPr lang="cs-CZ" altLang="en-US"/>
              <a:t>Colony - metropolitan relation</a:t>
            </a:r>
          </a:p>
          <a:p>
            <a:r>
              <a:rPr lang="cs-CZ" altLang="en-US"/>
              <a:t>Two centres of power that shaped the public space in Chernivtsi. </a:t>
            </a:r>
          </a:p>
          <a:p>
            <a:r>
              <a:rPr lang="cs-CZ" altLang="en-US"/>
              <a:t>Marks of Sovietization versus Westernalization</a:t>
            </a:r>
            <a:endParaRPr lang="en-GB" altLang="en-US"/>
          </a:p>
          <a:p>
            <a:endParaRPr lang="cs-CZ" alt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Nadpis 1">
            <a:extLst>
              <a:ext uri="{FF2B5EF4-FFF2-40B4-BE49-F238E27FC236}">
                <a16:creationId xmlns:a16="http://schemas.microsoft.com/office/drawing/2014/main" id="{62F38D7F-7A17-4C5A-B105-CBE6C53098D2}"/>
              </a:ext>
            </a:extLst>
          </p:cNvPr>
          <p:cNvSpPr>
            <a:spLocks noGrp="1"/>
          </p:cNvSpPr>
          <p:nvPr>
            <p:ph type="title"/>
          </p:nvPr>
        </p:nvSpPr>
        <p:spPr/>
        <p:txBody>
          <a:bodyPr/>
          <a:lstStyle/>
          <a:p>
            <a:endParaRPr lang="en-GB" altLang="en-US"/>
          </a:p>
        </p:txBody>
      </p:sp>
      <p:pic>
        <p:nvPicPr>
          <p:cNvPr id="301059" name="Zástupný symbol pro obsah 3">
            <a:extLst>
              <a:ext uri="{FF2B5EF4-FFF2-40B4-BE49-F238E27FC236}">
                <a16:creationId xmlns:a16="http://schemas.microsoft.com/office/drawing/2014/main" id="{981B4FDD-9210-43C9-ADFB-9361F1E067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19289" y="2276475"/>
            <a:ext cx="8218487" cy="25209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Nadpis 1">
            <a:extLst>
              <a:ext uri="{FF2B5EF4-FFF2-40B4-BE49-F238E27FC236}">
                <a16:creationId xmlns:a16="http://schemas.microsoft.com/office/drawing/2014/main" id="{C527613B-B6D3-456A-B561-435E0505E21D}"/>
              </a:ext>
            </a:extLst>
          </p:cNvPr>
          <p:cNvSpPr>
            <a:spLocks noGrp="1"/>
          </p:cNvSpPr>
          <p:nvPr>
            <p:ph type="title"/>
          </p:nvPr>
        </p:nvSpPr>
        <p:spPr/>
        <p:txBody>
          <a:bodyPr/>
          <a:lstStyle/>
          <a:p>
            <a:endParaRPr lang="en-GB" altLang="en-US"/>
          </a:p>
        </p:txBody>
      </p:sp>
      <p:pic>
        <p:nvPicPr>
          <p:cNvPr id="302083" name="Zástupný symbol pro obsah 3">
            <a:extLst>
              <a:ext uri="{FF2B5EF4-FFF2-40B4-BE49-F238E27FC236}">
                <a16:creationId xmlns:a16="http://schemas.microsoft.com/office/drawing/2014/main" id="{16234006-423A-4717-B81F-8A3B27940A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81225" y="1600201"/>
            <a:ext cx="7829550"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Nadpis 1">
            <a:extLst>
              <a:ext uri="{FF2B5EF4-FFF2-40B4-BE49-F238E27FC236}">
                <a16:creationId xmlns:a16="http://schemas.microsoft.com/office/drawing/2014/main" id="{AC757434-5B9B-42A2-9A53-AE56BF283AAF}"/>
              </a:ext>
            </a:extLst>
          </p:cNvPr>
          <p:cNvSpPr>
            <a:spLocks noGrp="1"/>
          </p:cNvSpPr>
          <p:nvPr>
            <p:ph type="title"/>
          </p:nvPr>
        </p:nvSpPr>
        <p:spPr/>
        <p:txBody>
          <a:bodyPr/>
          <a:lstStyle/>
          <a:p>
            <a:endParaRPr lang="cs-CZ" altLang="cs-CZ"/>
          </a:p>
        </p:txBody>
      </p:sp>
      <p:pic>
        <p:nvPicPr>
          <p:cNvPr id="303107" name="Zástupný obsah 4" descr="Obsah obrázku budova, exteriér, ulice, osoba&#10;&#10;Popis byl vytvořen automaticky">
            <a:extLst>
              <a:ext uri="{FF2B5EF4-FFF2-40B4-BE49-F238E27FC236}">
                <a16:creationId xmlns:a16="http://schemas.microsoft.com/office/drawing/2014/main" id="{F87D013B-CF70-4A91-BD85-EA38237D28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78164" y="1600201"/>
            <a:ext cx="6035675"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Nadpis 1">
            <a:extLst>
              <a:ext uri="{FF2B5EF4-FFF2-40B4-BE49-F238E27FC236}">
                <a16:creationId xmlns:a16="http://schemas.microsoft.com/office/drawing/2014/main" id="{0E4178D4-941D-415E-B2A0-50F42EC949D5}"/>
              </a:ext>
            </a:extLst>
          </p:cNvPr>
          <p:cNvSpPr>
            <a:spLocks noGrp="1"/>
          </p:cNvSpPr>
          <p:nvPr>
            <p:ph type="title"/>
          </p:nvPr>
        </p:nvSpPr>
        <p:spPr/>
        <p:txBody>
          <a:bodyPr/>
          <a:lstStyle/>
          <a:p>
            <a:r>
              <a:rPr lang="cs-CZ" altLang="en-US"/>
              <a:t>Karolina Koziura</a:t>
            </a:r>
            <a:endParaRPr lang="en-GB" altLang="en-US"/>
          </a:p>
        </p:txBody>
      </p:sp>
      <p:sp>
        <p:nvSpPr>
          <p:cNvPr id="304131" name="Zástupný symbol pro obsah 2">
            <a:extLst>
              <a:ext uri="{FF2B5EF4-FFF2-40B4-BE49-F238E27FC236}">
                <a16:creationId xmlns:a16="http://schemas.microsoft.com/office/drawing/2014/main" id="{AFA568F9-9DF8-49F1-972B-59A43EB24BEE}"/>
              </a:ext>
            </a:extLst>
          </p:cNvPr>
          <p:cNvSpPr>
            <a:spLocks noGrp="1"/>
          </p:cNvSpPr>
          <p:nvPr>
            <p:ph idx="1"/>
          </p:nvPr>
        </p:nvSpPr>
        <p:spPr/>
        <p:txBody>
          <a:bodyPr/>
          <a:lstStyle/>
          <a:p>
            <a:r>
              <a:rPr lang="cs-CZ" altLang="en-US"/>
              <a:t>Revitalization: Picking up patterns from different collonial pasts.</a:t>
            </a:r>
          </a:p>
          <a:p>
            <a:r>
              <a:rPr lang="cs-CZ" altLang="en-US"/>
              <a:t>Westernalization from outside:</a:t>
            </a:r>
          </a:p>
          <a:p>
            <a:r>
              <a:rPr lang="cs-CZ" altLang="en-US"/>
              <a:t>The city was called the Little Vienna in the past.</a:t>
            </a:r>
          </a:p>
          <a:p>
            <a:endParaRPr lang="cs-CZ" altLang="en-US"/>
          </a:p>
          <a:p>
            <a:endParaRPr lang="cs-CZ" altLang="en-US"/>
          </a:p>
          <a:p>
            <a:endParaRPr lang="en-GB" altLang="en-US"/>
          </a:p>
        </p:txBody>
      </p:sp>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565</Words>
  <Application>Microsoft Office PowerPoint</Application>
  <PresentationFormat>Širokoúhlá obrazovka</PresentationFormat>
  <Paragraphs>65</Paragraphs>
  <Slides>26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26</vt:i4>
      </vt:variant>
    </vt:vector>
  </HeadingPairs>
  <TitlesOfParts>
    <vt:vector size="30" baseType="lpstr">
      <vt:lpstr>Arial</vt:lpstr>
      <vt:lpstr>Calibri</vt:lpstr>
      <vt:lpstr>Calibri Light</vt:lpstr>
      <vt:lpstr>Motiv Office</vt:lpstr>
      <vt:lpstr>Prezentace aplikace PowerPoint</vt:lpstr>
      <vt:lpstr>Karolina Koziura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Karolina Koziura</vt:lpstr>
      <vt:lpstr>Hana Červinková</vt:lpstr>
      <vt:lpstr>Červinková</vt:lpstr>
      <vt:lpstr>Červinková</vt:lpstr>
      <vt:lpstr>Červinková</vt:lpstr>
      <vt:lpstr>Prezentace aplikace PowerPoint</vt:lpstr>
      <vt:lpstr>Červinková</vt:lpstr>
      <vt:lpstr>Jablonec nad Nisou – Gablonz an der Niese</vt:lpstr>
      <vt:lpstr>Prezentace aplikace PowerPoint</vt:lpstr>
      <vt:lpstr>Prezentace aplikace PowerPoint</vt:lpstr>
      <vt:lpstr>Prezentace aplikace PowerPoint</vt:lpstr>
      <vt:lpstr>Prezentace aplikace PowerPoint</vt:lpstr>
      <vt:lpstr>Grus aus Gablonz</vt:lpstr>
      <vt:lpstr>Prezentace aplikace PowerPoint</vt:lpstr>
      <vt:lpstr>Prezentace aplikace PowerPoint</vt:lpstr>
      <vt:lpstr>Kaufberen - Bavaria</vt:lpstr>
      <vt:lpstr>Prezentace aplikace PowerPoint</vt:lpstr>
      <vt:lpstr>Liberec – nearby biggest city of the region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Zdeněk Uherek</dc:creator>
  <cp:lastModifiedBy>Zdeněk Uherek</cp:lastModifiedBy>
  <cp:revision>2</cp:revision>
  <dcterms:created xsi:type="dcterms:W3CDTF">2021-12-13T14:22:31Z</dcterms:created>
  <dcterms:modified xsi:type="dcterms:W3CDTF">2022-01-11T07:16:30Z</dcterms:modified>
</cp:coreProperties>
</file>