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7" r:id="rId9"/>
    <p:sldId id="268" r:id="rId10"/>
    <p:sldId id="269" r:id="rId11"/>
    <p:sldId id="262" r:id="rId12"/>
    <p:sldId id="264" r:id="rId13"/>
    <p:sldId id="263" r:id="rId14"/>
    <p:sldId id="266" r:id="rId15"/>
    <p:sldId id="270" r:id="rId1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90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5EF1C7-8AE5-4EE6-9FBB-F4415FEA55A6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820AFF6-36D8-468E-863A-C6CF501E340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97943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820AFF6-36D8-468E-863A-C6CF501E340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5905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FC2DB3A-A35A-1FE9-4DA6-EBC65EF857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386AA2C-B614-9164-FA05-C3B81D29CDA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CC8850A-915C-50B0-F7CF-C5A354E71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C9A83F-91E0-E0F0-9BA7-951ACCBD3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474E4C0-A211-2FFE-B0CB-76141A78EE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63319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308E9C8-10CD-61AF-CB34-0D608F3AB4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6B06FC5-4830-AC10-1E6C-30B8F0D3A0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2D88BA9-1E36-C14F-EC34-8AC32C92FD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A6FDD9F-34D3-BBDA-E5C2-C3C9E14790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C48450D-B6C1-4123-0BEB-72FC782228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75784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4D3B0470-0329-F667-6B29-09EA23A49D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9F73BB6-521D-E80C-3915-1EBC588D25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E752BCA-34D6-45DA-D66E-DF4C5E40AD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93153E5-6A6C-B476-0427-B229B86860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283A55-64F2-7037-3A8B-9BE17EB796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6437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4E3FE77-0AAE-8C18-9064-523DC25AA1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BBDE6A3-BAB0-F67B-7E91-8F25705C832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4FD3011-480D-DFD4-8187-CE41215CC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F11DC8F-E750-4CEC-F5BD-5203A6BEB9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F06CCA1-5455-9A4B-7570-1AE5379E3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26231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F94AD7E-5DB3-32FB-7130-B5DA00D67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24BF5371-5F16-F68C-B162-0278D80879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5582CF0-B711-4600-D75A-590087246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05B453-E2E8-3E41-CF6B-30A503FDE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B1205C9-1E54-7085-67DC-55CB45CF83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833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F0665E3-7D47-737F-3DD4-411A61FDB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E07BC6-EA08-33A2-825B-FDC23FBC10D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CD32FA3-FBB3-E18D-5ADC-0CFC44BAD4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DD96AA5-2CDA-E3D0-4CAD-259B631F37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6098255-2E1D-F68F-FE51-5F25E7D32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E217FB7-E0F7-BFB7-D1B0-B7E146C67D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3254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01F0FF6-DB22-0F7A-585D-2560AE424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15A9E67F-AD09-9FEA-E450-2582718893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CF053FD-CA12-CF8E-6D35-23DE97DFA7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F5A55D46-5B61-E631-30CB-264D18FB4D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EF945E1-DC22-0A46-1F63-BA3DEB697C2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7ECF2D2-CE75-3241-E0BB-89309A1000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91C36BC7-2B1F-02BD-4C1C-A7812E63B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DFF22D4-D1B4-5452-92E0-0AE1E552F2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5346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463C6C-F4C6-8574-A889-990C689F0F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BADB83A8-7495-AC0A-593B-81A93C399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E2409739-DD75-C37F-178D-C638A94CCA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446803FD-6AE6-CB90-5179-9337E7553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81816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96AF5863-B1CF-76E5-493B-2F02F13C2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F038A15-8E09-F85B-5F8C-9C87E87F1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5A9FD939-1825-159E-3299-84D1B03A9A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808140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67222A0-54A2-14FD-75F0-87E501D559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2B77F60-0356-00B3-90E2-D2DDAA01EC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FECD4F3-6065-03D9-49A2-0CB5ED7653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FF2A814-5395-E1E0-FCE3-962BD15B3C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37D92F3-0242-9C81-02D1-24049E8DDA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B14FABA4-65FC-4A12-2E6E-C92130CF8F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369916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AE23B0-A897-C5B8-E6FE-3D7F04FBE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8610C58-1CA0-1A56-9415-38B5157A8F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D17AB18-69D4-6D40-7F55-7B0B21F6237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A492A2E-950C-8DA4-DB42-80BC7DDB8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74626AD-2B2E-73BB-B165-C8019530A1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79471AA-1923-F504-EDF6-F565A8D68E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9125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23A2D56-4358-A3A4-09FB-DA22D2B832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AF92F8A-C7D2-1425-8519-DC38003A41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82ED1E4-82C3-3540-F357-336114AB71D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D920B7-00C4-48F6-BD58-0A3FFCB978AC}" type="datetimeFigureOut">
              <a:rPr lang="cs-CZ" smtClean="0"/>
              <a:t>29.10.2025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91943B1-A4FD-FD80-B7CD-2FD26F933D8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B02493-731B-DAC1-262C-F6D4F550D9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7F4039-3666-47A9-9EB1-B8D337B275B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2732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styapamatky.cz/kolinsko/kolin/stara-farni-skola" TargetMode="Externa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80CA288-CD36-2277-8FC9-874F344C29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9029" y="452017"/>
            <a:ext cx="6294780" cy="504913"/>
          </a:xfrm>
        </p:spPr>
        <p:txBody>
          <a:bodyPr>
            <a:normAutofit fontScale="90000"/>
          </a:bodyPr>
          <a:lstStyle/>
          <a:p>
            <a:b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cs-CZ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Základní problémy studia starších českých dějin II</a:t>
            </a:r>
            <a:endParaRPr lang="cs-CZ" sz="2700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BFD39C0F-3630-831A-7328-E18C227B01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78297" y="1921565"/>
            <a:ext cx="6175512" cy="4638261"/>
          </a:xfrm>
        </p:spPr>
        <p:txBody>
          <a:bodyPr>
            <a:normAutofit/>
          </a:bodyPr>
          <a:lstStyle/>
          <a:p>
            <a:r>
              <a:rPr lang="cs-CZ" sz="40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Počátky školní výuky:</a:t>
            </a:r>
          </a:p>
          <a:p>
            <a:r>
              <a:rPr lang="cs-CZ" sz="44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partikulární školy ve středověku</a:t>
            </a:r>
          </a:p>
          <a:p>
            <a:endParaRPr lang="cs-CZ" sz="3200" b="1" dirty="0">
              <a:latin typeface="Times New Roman" panose="02020603050405020304" pitchFamily="18" charset="0"/>
            </a:endParaRPr>
          </a:p>
          <a:p>
            <a:endParaRPr lang="cs-CZ" sz="3200" b="1" dirty="0">
              <a:latin typeface="Times New Roman" panose="02020603050405020304" pitchFamily="18" charset="0"/>
            </a:endParaRPr>
          </a:p>
          <a:p>
            <a:endParaRPr lang="cs-CZ" sz="3200" b="1" dirty="0">
              <a:latin typeface="Times New Roman" panose="02020603050405020304" pitchFamily="18" charset="0"/>
            </a:endParaRPr>
          </a:p>
          <a:p>
            <a:r>
              <a:rPr lang="cs-CZ" sz="3200" b="1" dirty="0">
                <a:latin typeface="Times New Roman" panose="02020603050405020304" pitchFamily="18" charset="0"/>
              </a:rPr>
              <a:t>Blanka Zilynská</a:t>
            </a:r>
          </a:p>
          <a:p>
            <a:endParaRPr lang="cs-CZ" sz="3200" b="1" dirty="0">
              <a:latin typeface="Times New Roman" panose="02020603050405020304" pitchFamily="18" charset="0"/>
            </a:endParaRPr>
          </a:p>
        </p:txBody>
      </p:sp>
      <p:pic>
        <p:nvPicPr>
          <p:cNvPr id="7" name="Obrázek 6" descr="Obsah obrázku skica, kresba, Umělecký tisk, ilustrace&#10;&#10;Popis byl vytvořen automaticky">
            <a:extLst>
              <a:ext uri="{FF2B5EF4-FFF2-40B4-BE49-F238E27FC236}">
                <a16:creationId xmlns:a16="http://schemas.microsoft.com/office/drawing/2014/main" id="{DFDBE2CF-872C-891F-1611-5D61F547A9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077" y="90808"/>
            <a:ext cx="5340626" cy="6584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72465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E8C778-2E47-53B4-CE44-3318E3B2D7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19558" y="161366"/>
            <a:ext cx="6261847" cy="1223682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/>
              <a:t>Katolické školy </a:t>
            </a:r>
            <a:br>
              <a:rPr lang="cs-CZ" b="1" dirty="0"/>
            </a:br>
            <a:r>
              <a:rPr lang="cs-CZ" b="1" dirty="0"/>
              <a:t>po husitských válkách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F292677-A12A-4719-019C-C406360115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61366"/>
            <a:ext cx="5728447" cy="6535270"/>
          </a:xfrm>
        </p:spPr>
        <p:txBody>
          <a:bodyPr>
            <a:normAutofit/>
          </a:bodyPr>
          <a:lstStyle/>
          <a:p>
            <a:pPr hangingPunct="0"/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Škola svatovítská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v Praze: po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husit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bouřích obnovena; byla latinská, nikoli vysoká. Existence doložena k r. 1441: listinné potvrzení pro </a:t>
            </a: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žáka Michala z Rokycan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že absolvoval latinskou gramatiku a chce pokračovat </a:t>
            </a:r>
            <a:r>
              <a:rPr lang="cs-CZ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artes</a:t>
            </a:r>
            <a:r>
              <a:rPr lang="cs-CZ" sz="20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20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liberales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na německých univerzitách, je katolík bludy nenakažený.</a:t>
            </a:r>
          </a:p>
          <a:p>
            <a:pPr hangingPunct="0"/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Farní škola v Třeboni 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– provozovali místní augustiniáni, fungovala i po HR, v l. 1478–1504 tu působil </a:t>
            </a: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Oldřich Kříž z Telče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dříve učitel na Vyšehradě, sběratel a opisovač mnoha dobových textů. V 16. stol. upadala a zanikla za reformace.</a:t>
            </a:r>
          </a:p>
          <a:p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Morava: 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polovině 15. stol. se obnovily spory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 Olomouci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mezi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katedrální školou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 sv. Václava a školou při měst. chrámu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sv. Mořice, 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která měla dlouhou tradici (papežské privilegium z r. 1386). </a:t>
            </a:r>
          </a:p>
          <a:p>
            <a:pPr marL="268288" indent="0">
              <a:buNone/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1457 – obnovení výsad katedrální školy králem Ladislavem Pohrobkem</a:t>
            </a:r>
          </a:p>
          <a:p>
            <a:pPr marL="268288" indent="0">
              <a:buNone/>
            </a:pP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1465 škola u sv. Mořice obnovena, k r. 1492 doloženo 516 žáků!</a:t>
            </a:r>
          </a:p>
          <a:p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Významné školy v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Českém Krumlově </a:t>
            </a: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Plzni</a:t>
            </a:r>
            <a:r>
              <a:rPr lang="cs-CZ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cs-CZ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" name="Zástupný obsah 9" descr="Obsah obrázku budova, venku, skica, ulice&#10;&#10;Obsah vygenerovaný umělou inteligencí může být nesprávný.">
            <a:extLst>
              <a:ext uri="{FF2B5EF4-FFF2-40B4-BE49-F238E27FC236}">
                <a16:creationId xmlns:a16="http://schemas.microsoft.com/office/drawing/2014/main" id="{6C4ADB6B-5F7D-DBBD-3008-0DA5E64D57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172" y="1555724"/>
            <a:ext cx="6401233" cy="5124782"/>
          </a:xfrm>
        </p:spPr>
      </p:pic>
      <p:sp>
        <p:nvSpPr>
          <p:cNvPr id="11" name="TextovéPole 10">
            <a:extLst>
              <a:ext uri="{FF2B5EF4-FFF2-40B4-BE49-F238E27FC236}">
                <a16:creationId xmlns:a16="http://schemas.microsoft.com/office/drawing/2014/main" id="{0B7E1F9C-2F75-A8DF-4B05-423936B718D6}"/>
              </a:ext>
            </a:extLst>
          </p:cNvPr>
          <p:cNvSpPr txBox="1"/>
          <p:nvPr/>
        </p:nvSpPr>
        <p:spPr>
          <a:xfrm>
            <a:off x="5284694" y="5889812"/>
            <a:ext cx="4074459" cy="36933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Sv. Mořic v Olomouci a nová budova školy</a:t>
            </a:r>
          </a:p>
        </p:txBody>
      </p:sp>
    </p:spTree>
    <p:extLst>
      <p:ext uri="{BB962C8B-B14F-4D97-AF65-F5344CB8AC3E}">
        <p14:creationId xmlns:p14="http://schemas.microsoft.com/office/powerpoint/2010/main" val="3829898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CEA4C7-10D8-ACBE-69F0-A1279FCAE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48" y="231913"/>
            <a:ext cx="5433391" cy="549965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+mn-lt"/>
              </a:rPr>
              <a:t>Školní provoz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FC0F75F-3481-6204-70A8-4524C52E25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91548" y="954157"/>
            <a:ext cx="5728252" cy="5671930"/>
          </a:xfrm>
        </p:spPr>
        <p:txBody>
          <a:bodyPr>
            <a:normAutofit lnSpcReduction="10000"/>
          </a:bodyPr>
          <a:lstStyle/>
          <a:p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Budova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jedna místnost při faře nebo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samostat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dům: 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literní dům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dům kázně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Doklady </a:t>
            </a:r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 stavbě nové školy městem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1394 budova pro týnskou školu, 1481 u sv. Jiljí, 1506 Litoměřice; </a:t>
            </a:r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stavby z nadání měšťana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Veclín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 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Cipína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 Českém Krumlově poč. 15.st., Jan Charvát v Kut. Hoře u sv. Barbory 1479</a:t>
            </a:r>
          </a:p>
          <a:p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Personál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ní obsazení: </a:t>
            </a:r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hlavní učitel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oficiál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rektor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školmistr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a </a:t>
            </a:r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jeho pomocníci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pro nižší třídu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kustod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nebo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kumpáni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na zpěv kostelní i jiný (pohřby, křtiny, svatby)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kantor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cs-CZ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sukcentor</a:t>
            </a:r>
            <a:endParaRPr lang="cs-CZ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Povinnosti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výuka, správa budovy, služba v kostele, mimořádnosti: péče o hodiny (Police), pečení hostií (Dvůr Král.), městský písař/notář. </a:t>
            </a:r>
            <a:endParaRPr lang="cs-CZ" sz="2400" b="1" i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sz="24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A5CD1E1-2FD4-3E3E-C9AB-DAFE916F18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0" y="266077"/>
            <a:ext cx="5834270" cy="4292671"/>
          </a:xfrm>
        </p:spPr>
        <p:txBody>
          <a:bodyPr>
            <a:normAutofit lnSpcReduction="10000"/>
          </a:bodyPr>
          <a:lstStyle/>
          <a:p>
            <a:pPr hangingPunct="0"/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Obživa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škol. správce: </a:t>
            </a:r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od žáků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(donáška, jura žákovská, později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sobotáles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cs-CZ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kantací</a:t>
            </a:r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funerales</a:t>
            </a:r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koledy, petice, prodej minucí a kalendářů, „</a:t>
            </a:r>
            <a:r>
              <a:rPr lang="cs-CZ" sz="2400" u="sng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litterales</a:t>
            </a:r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(za psaní listů, učebních pomůcek, oslavných básní), další možné </a:t>
            </a:r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soukromé přivýdělky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Ne všude stálý plat = </a:t>
            </a:r>
            <a:r>
              <a:rPr lang="cs-CZ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stojecí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salarium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stanc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Strava na faře…</a:t>
            </a:r>
          </a:p>
          <a:p>
            <a:pPr hangingPunct="0"/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Zaopatření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žáků: místní (početně převažují) – doma; přespolní = buď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vaganti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těkaři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), nebo </a:t>
            </a:r>
            <a:r>
              <a:rPr lang="cs-CZ" sz="24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peregrinace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na úrovni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partikulár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škol (příklad Jan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Butzbach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- ložnice pro žáky ve škole; strava z nadace</a:t>
            </a:r>
          </a:p>
          <a:p>
            <a:pPr hangingPunct="0"/>
            <a:endParaRPr lang="cs-CZ" sz="2400" dirty="0"/>
          </a:p>
        </p:txBody>
      </p:sp>
      <p:pic>
        <p:nvPicPr>
          <p:cNvPr id="6" name="Obrázek 5" descr="Obsah obrázku skica, kresba, ilustrace, Perokresba&#10;&#10;Popis byl vytvořen automaticky">
            <a:extLst>
              <a:ext uri="{FF2B5EF4-FFF2-40B4-BE49-F238E27FC236}">
                <a16:creationId xmlns:a16="http://schemas.microsoft.com/office/drawing/2014/main" id="{850F63E5-AF6B-DFA1-D783-FC18CDDC0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4157" y="4415134"/>
            <a:ext cx="3326295" cy="2354568"/>
          </a:xfrm>
          <a:prstGeom prst="rect">
            <a:avLst/>
          </a:prstGeom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B5406E94-6115-458F-915C-3FB8E2BDA1A4}"/>
              </a:ext>
            </a:extLst>
          </p:cNvPr>
          <p:cNvSpPr txBox="1"/>
          <p:nvPr/>
        </p:nvSpPr>
        <p:spPr>
          <a:xfrm>
            <a:off x="6364358" y="4593121"/>
            <a:ext cx="1865241" cy="172354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/>
              <a:t>Stupně pokročilosti žáků</a:t>
            </a:r>
            <a:r>
              <a:rPr lang="cs-CZ" dirty="0"/>
              <a:t>:</a:t>
            </a:r>
          </a:p>
          <a:p>
            <a:r>
              <a:rPr lang="cs-CZ" u="sng" dirty="0"/>
              <a:t>kumpáni</a:t>
            </a:r>
            <a:r>
              <a:rPr lang="cs-CZ" dirty="0"/>
              <a:t> </a:t>
            </a:r>
            <a:r>
              <a:rPr lang="cs-CZ" sz="1600" dirty="0"/>
              <a:t>(pomáhali s výukou)</a:t>
            </a:r>
          </a:p>
          <a:p>
            <a:r>
              <a:rPr lang="cs-CZ" u="sng" dirty="0" err="1"/>
              <a:t>trunkáti</a:t>
            </a:r>
            <a:endParaRPr lang="cs-CZ" u="sng" dirty="0"/>
          </a:p>
          <a:p>
            <a:r>
              <a:rPr lang="cs-CZ" u="sng" dirty="0" err="1"/>
              <a:t>aukanti</a:t>
            </a:r>
            <a:r>
              <a:rPr lang="cs-CZ" dirty="0"/>
              <a:t> </a:t>
            </a:r>
            <a:r>
              <a:rPr lang="cs-CZ" sz="1600" dirty="0"/>
              <a:t>(nejmladší)</a:t>
            </a:r>
          </a:p>
        </p:txBody>
      </p:sp>
    </p:spTree>
    <p:extLst>
      <p:ext uri="{BB962C8B-B14F-4D97-AF65-F5344CB8AC3E}">
        <p14:creationId xmlns:p14="http://schemas.microsoft.com/office/powerpoint/2010/main" val="415475439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49CA681-9A0F-7FCC-141B-F57EC3C9B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7016" y="365126"/>
            <a:ext cx="7104201" cy="655292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>
                <a:latin typeface="+mn-lt"/>
              </a:rPr>
              <a:t>Příklad: </a:t>
            </a:r>
            <a:r>
              <a:rPr lang="cs-CZ" b="1" dirty="0">
                <a:latin typeface="+mn-lt"/>
              </a:rPr>
              <a:t>stará škola v Kolíně</a:t>
            </a:r>
          </a:p>
        </p:txBody>
      </p:sp>
      <p:pic>
        <p:nvPicPr>
          <p:cNvPr id="6" name="Zástupný obsah 5" descr="Obsah obrázku budova, venku, obloha, okno&#10;&#10;Popis byl vytvořen automaticky">
            <a:extLst>
              <a:ext uri="{FF2B5EF4-FFF2-40B4-BE49-F238E27FC236}">
                <a16:creationId xmlns:a16="http://schemas.microsoft.com/office/drawing/2014/main" id="{014BA322-610F-C94C-79DD-DAEAD59B8139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016" y="1690688"/>
            <a:ext cx="7104201" cy="4727523"/>
          </a:xfrm>
        </p:spPr>
      </p:pic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A1E7989-AB2E-08C6-84CC-50F429C418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513983" y="1020418"/>
            <a:ext cx="4479233" cy="5397793"/>
          </a:xfrm>
        </p:spPr>
        <p:txBody>
          <a:bodyPr>
            <a:normAutofit lnSpcReduction="10000"/>
          </a:bodyPr>
          <a:lstStyle/>
          <a:p>
            <a:r>
              <a:rPr lang="cs-CZ" dirty="0"/>
              <a:t>Budova školy z 30. let 16. st. (národní kulturní památka)</a:t>
            </a:r>
          </a:p>
          <a:p>
            <a:r>
              <a:rPr lang="cs-CZ" dirty="0"/>
              <a:t>Škola prvně doložena  1345</a:t>
            </a:r>
          </a:p>
          <a:p>
            <a:r>
              <a:rPr lang="cs-CZ" dirty="0"/>
              <a:t>Známi jménem 3 správci z konce 14. st. (</a:t>
            </a:r>
            <a:r>
              <a:rPr lang="cs-CZ" i="1" dirty="0" err="1">
                <a:effectLst/>
                <a:ea typeface="Times New Roman" panose="02020603050405020304" pitchFamily="18" charset="0"/>
              </a:rPr>
              <a:t>Schulmeister</a:t>
            </a:r>
            <a:r>
              <a:rPr lang="cs-CZ" i="1" dirty="0">
                <a:effectLst/>
                <a:ea typeface="Times New Roman" panose="02020603050405020304" pitchFamily="18" charset="0"/>
              </a:rPr>
              <a:t>, </a:t>
            </a:r>
            <a:r>
              <a:rPr lang="cs-CZ" i="1" dirty="0" err="1">
                <a:effectLst/>
                <a:ea typeface="Times New Roman" panose="02020603050405020304" pitchFamily="18" charset="0"/>
              </a:rPr>
              <a:t>rector</a:t>
            </a:r>
            <a:r>
              <a:rPr lang="cs-CZ" i="1" dirty="0">
                <a:effectLst/>
                <a:ea typeface="Times New Roman" panose="02020603050405020304" pitchFamily="18" charset="0"/>
              </a:rPr>
              <a:t> </a:t>
            </a:r>
            <a:r>
              <a:rPr lang="cs-CZ" i="1" dirty="0" err="1">
                <a:effectLst/>
                <a:ea typeface="Times New Roman" panose="02020603050405020304" pitchFamily="18" charset="0"/>
              </a:rPr>
              <a:t>scholarum</a:t>
            </a:r>
            <a:r>
              <a:rPr lang="cs-CZ" i="1" dirty="0">
                <a:effectLst/>
                <a:ea typeface="Times New Roman" panose="02020603050405020304" pitchFamily="18" charset="0"/>
              </a:rPr>
              <a:t>)</a:t>
            </a:r>
          </a:p>
          <a:p>
            <a:r>
              <a:rPr lang="cs-CZ" dirty="0"/>
              <a:t>Původně snad dřevěná budova blízko kostela, vyhořela 1532 (zaviněno žáky při topení)</a:t>
            </a:r>
          </a:p>
          <a:p>
            <a:r>
              <a:rPr lang="cs-CZ" dirty="0"/>
              <a:t>Více viz: </a:t>
            </a:r>
            <a:r>
              <a:rPr lang="cs-CZ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3"/>
              </a:rPr>
              <a:t>https://www.cestyapamatky.cz/kolinsko/kolin/stara-farni-skola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04990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5FC20F-3BD6-D8C2-F36B-831D1A7743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7626" y="365126"/>
            <a:ext cx="6158948" cy="642040"/>
          </a:xfrm>
        </p:spPr>
        <p:txBody>
          <a:bodyPr>
            <a:normAutofit fontScale="90000"/>
          </a:bodyPr>
          <a:lstStyle/>
          <a:p>
            <a:r>
              <a:rPr lang="cs-CZ" b="1" u="sng" dirty="0"/>
              <a:t>Sedmero svobodných umění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8EF9E8-C93F-7F01-B27F-83EF606229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87626" y="1245704"/>
            <a:ext cx="5403574" cy="540688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/>
              <a:t>TRIVIUM = </a:t>
            </a:r>
            <a:r>
              <a:rPr lang="cs-CZ" dirty="0"/>
              <a:t>3 filosoficko-literární disciplíny: </a:t>
            </a:r>
          </a:p>
          <a:p>
            <a:pPr>
              <a:buFont typeface="+mj-lt"/>
              <a:buAutoNum type="arabicPeriod"/>
            </a:pPr>
            <a:r>
              <a:rPr lang="cs-CZ" dirty="0"/>
              <a:t> </a:t>
            </a:r>
            <a:r>
              <a:rPr lang="cs-CZ" u="sng" dirty="0"/>
              <a:t>Gramatika</a:t>
            </a:r>
            <a:r>
              <a:rPr lang="cs-CZ" dirty="0"/>
              <a:t> (latinský jazyk)</a:t>
            </a:r>
          </a:p>
          <a:p>
            <a:pPr>
              <a:buFont typeface="+mj-lt"/>
              <a:buAutoNum type="arabicPeriod"/>
            </a:pPr>
            <a:r>
              <a:rPr lang="cs-CZ" dirty="0"/>
              <a:t> </a:t>
            </a:r>
            <a:r>
              <a:rPr lang="cs-CZ" u="sng" dirty="0"/>
              <a:t>Rétorika</a:t>
            </a:r>
            <a:r>
              <a:rPr lang="cs-CZ" dirty="0"/>
              <a:t> = umění napsat projev a mluvit na veřejnosti</a:t>
            </a:r>
          </a:p>
          <a:p>
            <a:pPr>
              <a:buFont typeface="+mj-lt"/>
              <a:buAutoNum type="arabicPeriod"/>
            </a:pPr>
            <a:r>
              <a:rPr lang="cs-CZ" dirty="0"/>
              <a:t> </a:t>
            </a:r>
            <a:r>
              <a:rPr lang="cs-CZ" u="sng" dirty="0"/>
              <a:t>Dialektika</a:t>
            </a:r>
            <a:r>
              <a:rPr lang="cs-CZ" dirty="0"/>
              <a:t> = filosofie</a:t>
            </a:r>
          </a:p>
          <a:p>
            <a:pPr marL="0" indent="0">
              <a:buNone/>
            </a:pPr>
            <a:r>
              <a:rPr lang="cs-CZ" b="1" dirty="0"/>
              <a:t>KVADRIVIUM</a:t>
            </a:r>
            <a:r>
              <a:rPr lang="cs-CZ" dirty="0"/>
              <a:t> </a:t>
            </a:r>
            <a:r>
              <a:rPr lang="cs-CZ" b="1" dirty="0"/>
              <a:t>=</a:t>
            </a:r>
            <a:r>
              <a:rPr lang="cs-CZ" dirty="0"/>
              <a:t> 4 matematické disciplíny: </a:t>
            </a:r>
          </a:p>
          <a:p>
            <a:pPr>
              <a:buFont typeface="+mj-lt"/>
              <a:buAutoNum type="arabicPeriod"/>
            </a:pPr>
            <a:r>
              <a:rPr lang="cs-CZ" dirty="0"/>
              <a:t> </a:t>
            </a:r>
            <a:r>
              <a:rPr lang="cs-CZ" u="sng" dirty="0"/>
              <a:t>Aritmetika</a:t>
            </a:r>
          </a:p>
          <a:p>
            <a:pPr>
              <a:buFont typeface="+mj-lt"/>
              <a:buAutoNum type="arabicPeriod"/>
            </a:pPr>
            <a:r>
              <a:rPr lang="cs-CZ" dirty="0"/>
              <a:t> </a:t>
            </a:r>
            <a:r>
              <a:rPr lang="cs-CZ" u="sng" dirty="0"/>
              <a:t>Geometrie</a:t>
            </a:r>
          </a:p>
          <a:p>
            <a:pPr>
              <a:buFont typeface="+mj-lt"/>
              <a:buAutoNum type="arabicPeriod"/>
            </a:pPr>
            <a:r>
              <a:rPr lang="cs-CZ" dirty="0"/>
              <a:t> </a:t>
            </a:r>
            <a:r>
              <a:rPr lang="cs-CZ" u="sng" dirty="0"/>
              <a:t>Astronomie</a:t>
            </a:r>
            <a:r>
              <a:rPr lang="cs-CZ" dirty="0"/>
              <a:t> (víc astrologie)</a:t>
            </a:r>
            <a:endParaRPr lang="cs-CZ" u="sng" dirty="0"/>
          </a:p>
          <a:p>
            <a:pPr>
              <a:buFont typeface="+mj-lt"/>
              <a:buAutoNum type="arabicPeriod"/>
            </a:pPr>
            <a:r>
              <a:rPr lang="cs-CZ" dirty="0"/>
              <a:t> </a:t>
            </a:r>
            <a:r>
              <a:rPr lang="cs-CZ" u="sng" dirty="0"/>
              <a:t>Muzika</a:t>
            </a:r>
            <a:r>
              <a:rPr lang="cs-CZ" dirty="0"/>
              <a:t> (hudební teorie)</a:t>
            </a:r>
            <a:endParaRPr lang="cs-CZ" u="sng" dirty="0"/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06653D7D-B3D1-C73D-9FD0-7A04B39FDA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09826" y="3061251"/>
            <a:ext cx="5181600" cy="359133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/>
              <a:t>VÝUKA</a:t>
            </a:r>
          </a:p>
          <a:p>
            <a:pPr hangingPunct="0"/>
            <a:r>
              <a:rPr lang="cs-CZ" sz="2400" dirty="0">
                <a:effectLst/>
                <a:ea typeface="Times New Roman" panose="02020603050405020304" pitchFamily="18" charset="0"/>
              </a:rPr>
              <a:t>Čtení dřív než psaní; memorování</a:t>
            </a:r>
          </a:p>
          <a:p>
            <a:pPr hangingPunct="0"/>
            <a:r>
              <a:rPr lang="cs-CZ" sz="2400" dirty="0">
                <a:effectLst/>
                <a:ea typeface="Times New Roman" panose="02020603050405020304" pitchFamily="18" charset="0"/>
              </a:rPr>
              <a:t>Voskové tabulky; kniha vzácná (drahá)</a:t>
            </a:r>
          </a:p>
          <a:p>
            <a:pPr hangingPunct="0"/>
            <a:r>
              <a:rPr lang="cs-CZ" sz="2400" dirty="0">
                <a:effectLst/>
                <a:ea typeface="Times New Roman" panose="02020603050405020304" pitchFamily="18" charset="0"/>
              </a:rPr>
              <a:t>Čtení – výuka z liturgických knih? (antifonář, graduál) – podle M. </a:t>
            </a:r>
            <a:r>
              <a:rPr lang="cs-CZ" sz="2400" dirty="0" err="1">
                <a:effectLst/>
                <a:ea typeface="Times New Roman" panose="02020603050405020304" pitchFamily="18" charset="0"/>
              </a:rPr>
              <a:t>Nodla</a:t>
            </a:r>
            <a:endParaRPr lang="cs-CZ" sz="2400" dirty="0">
              <a:effectLst/>
              <a:ea typeface="Times New Roman" panose="02020603050405020304" pitchFamily="18" charset="0"/>
            </a:endParaRPr>
          </a:p>
          <a:p>
            <a:pPr hangingPunct="0"/>
            <a:r>
              <a:rPr lang="cs-CZ" sz="2400" dirty="0">
                <a:effectLst/>
                <a:ea typeface="Times New Roman" panose="02020603050405020304" pitchFamily="18" charset="0"/>
              </a:rPr>
              <a:t>Gramatika – pomocí učebnic: </a:t>
            </a:r>
          </a:p>
          <a:p>
            <a:pPr marL="0" indent="0" hangingPunct="0">
              <a:buNone/>
            </a:pPr>
            <a:r>
              <a:rPr lang="cs-CZ" sz="2400" dirty="0">
                <a:effectLst/>
                <a:ea typeface="Times New Roman" panose="02020603050405020304" pitchFamily="18" charset="0"/>
              </a:rPr>
              <a:t>   Donát; </a:t>
            </a:r>
            <a:r>
              <a:rPr lang="cs-CZ" sz="2400" dirty="0" err="1">
                <a:effectLst/>
                <a:ea typeface="Times New Roman" panose="02020603050405020304" pitchFamily="18" charset="0"/>
              </a:rPr>
              <a:t>Cato</a:t>
            </a:r>
            <a:r>
              <a:rPr lang="cs-CZ" sz="2400" dirty="0">
                <a:effectLst/>
                <a:ea typeface="Times New Roman" panose="02020603050405020304" pitchFamily="18" charset="0"/>
              </a:rPr>
              <a:t> – </a:t>
            </a:r>
            <a:r>
              <a:rPr lang="cs-CZ" sz="2400" dirty="0" err="1">
                <a:effectLst/>
                <a:ea typeface="Times New Roman" panose="02020603050405020304" pitchFamily="18" charset="0"/>
              </a:rPr>
              <a:t>Disticha</a:t>
            </a:r>
            <a:endParaRPr lang="cs-CZ" sz="2400" dirty="0">
              <a:effectLst/>
              <a:ea typeface="Times New Roman" panose="02020603050405020304" pitchFamily="18" charset="0"/>
            </a:endParaRPr>
          </a:p>
          <a:p>
            <a:r>
              <a:rPr lang="cs-CZ" sz="2400" dirty="0">
                <a:effectLst/>
                <a:ea typeface="Times New Roman" panose="02020603050405020304" pitchFamily="18" charset="0"/>
              </a:rPr>
              <a:t>Výuka četby a psaní v národním jazyce: v Německu již v 15. st. (v Č. ne)</a:t>
            </a:r>
            <a:endParaRPr lang="cs-CZ" sz="2400" dirty="0"/>
          </a:p>
        </p:txBody>
      </p:sp>
      <p:pic>
        <p:nvPicPr>
          <p:cNvPr id="6" name="Obrázek 5" descr="Obsah obrázku oblečení, obraz, kresba, osoba&#10;&#10;Popis byl vytvořen automaticky">
            <a:extLst>
              <a:ext uri="{FF2B5EF4-FFF2-40B4-BE49-F238E27FC236}">
                <a16:creationId xmlns:a16="http://schemas.microsoft.com/office/drawing/2014/main" id="{620A1A6E-CD0D-7577-C50C-22423071F9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3543" y="205410"/>
            <a:ext cx="3140831" cy="31408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1808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17F75C-B1EB-FC7A-4169-C7D97025DA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852" y="172278"/>
            <a:ext cx="10515600" cy="371061"/>
          </a:xfrm>
        </p:spPr>
        <p:txBody>
          <a:bodyPr>
            <a:noAutofit/>
          </a:bodyPr>
          <a:lstStyle/>
          <a:p>
            <a:r>
              <a:rPr lang="cs-CZ" sz="3200" b="1" dirty="0">
                <a:latin typeface="+mn-lt"/>
              </a:rPr>
              <a:t>Bibliografie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33CBBFEE-FB0B-DE9C-71F9-F2CD49E81F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1851" y="699247"/>
            <a:ext cx="11724861" cy="5986475"/>
          </a:xfrm>
        </p:spPr>
        <p:txBody>
          <a:bodyPr>
            <a:normAutofit fontScale="92500" lnSpcReduction="20000"/>
          </a:bodyPr>
          <a:lstStyle/>
          <a:p>
            <a:pPr marL="185738" indent="-185738" hangingPunct="0"/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Bláhová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Marie,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Pražské školy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předuniverzitního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období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in: Škola a město.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Documenta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Pragensia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11, 1993, s. 26–39 </a:t>
            </a:r>
          </a:p>
          <a:p>
            <a:pPr marL="185738" indent="-185738" hangingPunct="0"/>
            <a:r>
              <a:rPr lang="cs-CZ" sz="1900" cap="small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Ennen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Edith,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Stadt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und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Schule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in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ihrem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wechselseitigen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Verhältnis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vornehmlich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im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Mittelalter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in: Die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Stadt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des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Mittelalters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hg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v. Carl Haase, 1973, s. 463–472</a:t>
            </a:r>
          </a:p>
          <a:p>
            <a:pPr marL="185738" indent="-185738" hangingPunct="0"/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Hejnic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Josef,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Českokrumlovská latin. škola v době rožmberské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Rozpravy ČSAV 82/2, 1972</a:t>
            </a:r>
          </a:p>
          <a:p>
            <a:pPr marL="185738" indent="-185738" hangingPunct="0"/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Hejnic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Josef,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Latinská škola v Plzni a její postavení v Čechách (13.–18. st.)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Rozpravy ČSAV 89/2, 1979</a:t>
            </a:r>
          </a:p>
          <a:p>
            <a:pPr marL="185738" indent="-185738" hangingPunct="0"/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Hoffmann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František,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Středověké město v Čechách a na Moravě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Praha 2009</a:t>
            </a:r>
            <a:r>
              <a:rPr lang="cs-CZ" sz="1900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s. 476–485 (Vzdělání a škola) </a:t>
            </a:r>
          </a:p>
          <a:p>
            <a:pPr marL="185738" indent="-185738" hangingPunct="0"/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Holinková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Jiřina,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Městská škola na Moravě v předbělohorském období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AUPO,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Historica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12, Praha 1967, 93 s.</a:t>
            </a:r>
          </a:p>
          <a:p>
            <a:pPr marL="185738" indent="-185738" hangingPunct="0"/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Táž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Čtyři kapitoly z dějin městské školy u sv. Mořice v Olomouci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ibidem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1970,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Historica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16 (obě studie přetisk: </a:t>
            </a:r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táž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Dvě studie z dějin městské školy na Moravě v předbělohorském období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Olomouc 2005)</a:t>
            </a:r>
          </a:p>
          <a:p>
            <a:pPr marL="185738" indent="-185738" hangingPunct="0"/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Macek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Josef,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Jagellonský věk v českých zemích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III, Města, Praha 1998, s. 223–245 (kap. Děti, škola, univerzita)</a:t>
            </a:r>
          </a:p>
          <a:p>
            <a:pPr marL="185738" indent="-185738" hangingPunct="0"/>
            <a:r>
              <a:rPr lang="cs-CZ" sz="1900" cap="small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Nodl</a:t>
            </a:r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Martin,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Klerici, rektoři a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scholárové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in: Pater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familias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…, Praha 2002, s. 299–311</a:t>
            </a:r>
          </a:p>
          <a:p>
            <a:pPr marL="185738" indent="-185738" hangingPunct="0"/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Pešek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Jiří,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Pražská univerzita, městské latinské školy a měšťanské elity předbělohorských Čech (1570–1620)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Český časopis historický 89/3, 1991, s. 336–355</a:t>
            </a:r>
          </a:p>
          <a:p>
            <a:pPr marL="185738" indent="-185738" hangingPunct="0"/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Pešek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Jiří,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Univerzitní správa městských latinských škol v Čechách a na Moravě na přelomu 16. a 17. století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AUC –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Historia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Universitatis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Carolinae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Prag. 30/2, 1990, s. 41–58</a:t>
            </a:r>
          </a:p>
          <a:p>
            <a:pPr marL="185738" indent="-185738" hangingPunct="0"/>
            <a:r>
              <a:rPr lang="cs-CZ" sz="1900" cap="small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Riché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Pierre – </a:t>
            </a:r>
            <a:r>
              <a:rPr lang="cs-CZ" sz="1900" cap="small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Verger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Jacques,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Učitelé a žáci ve středověku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Praha 2011</a:t>
            </a:r>
          </a:p>
          <a:p>
            <a:pPr marL="185738" indent="-185738" hangingPunct="0"/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Šmahel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František,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Nižší školy na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Podblanicku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Vltavsku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do roku 1526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Sborník vlastivědných prací z 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Podblanicka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19, 1978, s. 133–171</a:t>
            </a:r>
          </a:p>
          <a:p>
            <a:pPr marL="185738" indent="-185738" hangingPunct="0"/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Šmahel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F.,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Piśmienność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warstw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ludowych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 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Czechach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 XIV i XV </a:t>
            </a:r>
            <a:r>
              <a:rPr lang="cs-CZ" sz="19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wieku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in: Kultura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elitarna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kultura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masowa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w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Polsce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póznego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średniowiecza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Warszawa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etc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1978, s. 189–205</a:t>
            </a:r>
          </a:p>
          <a:p>
            <a:pPr marL="185738" indent="-185738" hangingPunct="0"/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1900" cap="small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Winter 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Zikmund, </a:t>
            </a:r>
            <a:r>
              <a:rPr lang="cs-CZ" sz="19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Život a učení na partikulárních školách v Čechách</a:t>
            </a:r>
            <a:r>
              <a:rPr lang="cs-CZ" sz="19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Praha 1901</a:t>
            </a:r>
          </a:p>
          <a:p>
            <a:pPr marL="185738" indent="-185738" hangingPunct="0"/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5738" indent="-185738" hangingPunct="0"/>
            <a:endParaRPr lang="cs-CZ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500384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A9878E-22DC-480D-992B-82C01E8C8F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Dodatek – novinka: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E28AF80-EC26-4504-AA4D-CFCCC536E2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l">
              <a:lnSpc>
                <a:spcPct val="150000"/>
              </a:lnSpc>
              <a:spcAft>
                <a:spcPts val="600"/>
              </a:spcAft>
              <a:buNone/>
            </a:pP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b="1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Daniel </a:t>
            </a:r>
            <a:r>
              <a:rPr lang="cs-CZ" b="1" cap="small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Šťastný</a:t>
            </a:r>
            <a:r>
              <a:rPr lang="cs-CZ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cs-CZ" b="1" i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Kouřimská partikulární škola v období mezi prvním a druhým stavovským povstáním</a:t>
            </a:r>
            <a:r>
              <a:rPr lang="cs-CZ" b="1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, </a:t>
            </a:r>
            <a:r>
              <a:rPr lang="cs-CZ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AUC-HUCP 64/1, 2024, s. 11–31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cs-CZ" kern="0" dirty="0">
              <a:solidFill>
                <a:srgbClr val="000000"/>
              </a:solidFill>
              <a:latin typeface="Times New Roman" panose="02020603050405020304" pitchFamily="18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r>
              <a:rPr lang="cs-CZ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Acta </a:t>
            </a:r>
            <a:r>
              <a:rPr lang="cs-CZ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Universitatis</a:t>
            </a:r>
            <a:r>
              <a:rPr lang="cs-CZ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cs-CZ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Carolinae</a:t>
            </a:r>
            <a:r>
              <a:rPr lang="cs-CZ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– </a:t>
            </a:r>
            <a:r>
              <a:rPr lang="cs-CZ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Historia</a:t>
            </a:r>
            <a:r>
              <a:rPr lang="cs-CZ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cs-CZ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Universitatis</a:t>
            </a:r>
            <a:r>
              <a:rPr lang="cs-CZ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cs-CZ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Carolinae</a:t>
            </a:r>
            <a:r>
              <a:rPr lang="cs-CZ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  <a:r>
              <a:rPr lang="cs-CZ" sz="2400" kern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Pragensis</a:t>
            </a:r>
            <a:r>
              <a:rPr lang="cs-CZ" sz="2400" kern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Yu Gothic Light" panose="020B0300000000000000" pitchFamily="34" charset="-128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50000"/>
              </a:lnSpc>
              <a:spcAft>
                <a:spcPts val="600"/>
              </a:spcAft>
              <a:buNone/>
            </a:pPr>
            <a:endParaRPr lang="cs-CZ" sz="1800" b="1" i="1" kern="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Yu Gothic Light" panose="020B0300000000000000" pitchFamily="34" charset="-128"/>
              <a:cs typeface="Times New Roman" panose="02020603050405020304" pitchFamily="18" charset="0"/>
            </a:endParaRPr>
          </a:p>
          <a:p>
            <a:pPr marL="0" indent="0" algn="l">
              <a:lnSpc>
                <a:spcPct val="150000"/>
              </a:lnSpc>
              <a:spcAft>
                <a:spcPts val="600"/>
              </a:spcAft>
              <a:buNone/>
            </a:pPr>
            <a:endParaRPr lang="cs-CZ" sz="18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7025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5491577-7F5C-8DD7-4059-BED8DA253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8479" y="172278"/>
            <a:ext cx="5082659" cy="490331"/>
          </a:xfrm>
        </p:spPr>
        <p:txBody>
          <a:bodyPr>
            <a:normAutofit fontScale="90000"/>
          </a:bodyPr>
          <a:lstStyle/>
          <a:p>
            <a:pPr algn="ctr"/>
            <a:r>
              <a:rPr lang="cs-CZ" sz="4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Školy ve středověku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2C4E93-236B-C5F7-B275-225EEA12CA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2904" y="291548"/>
            <a:ext cx="6430617" cy="6394173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univerzitní (univerzální) –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univerzálnost se týká rozsahu vzdělání a platnosti titulů 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ostatní – dílčí, 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partikulární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endParaRPr lang="cs-CZ" sz="2400" b="1" dirty="0">
              <a:latin typeface="Times New Roman" panose="02020603050405020304" pitchFamily="18" charset="0"/>
            </a:endParaRPr>
          </a:p>
          <a:p>
            <a:pPr marL="0" indent="0" hangingPunc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Školství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nižší i univerzita – souviselo s 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církví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Většina profesí se obešla bez školy; 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alfabetizace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postupovala pomalu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2400" dirty="0">
              <a:latin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Prameny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nic souhrnného, přehledného, není dobová evidence, jen jednotlivé zmínky 	(listiny, měst. knihy, knihy církev. správy; literární svědectví – např. Jeroným Pražský, Jan Hus, Prokop Písař)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cs-CZ" sz="24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P</a:t>
            </a:r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ramenné zprávy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 čes. zemích dokládají:</a:t>
            </a:r>
          </a:p>
          <a:p>
            <a:pPr marL="342900" lvl="0" indent="-342900" hangingPunct="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doložení učitelé 		</a:t>
            </a:r>
          </a:p>
          <a:p>
            <a:pPr marL="342900" lvl="0" indent="-342900" hangingPunct="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nadace</a:t>
            </a:r>
          </a:p>
          <a:p>
            <a:pPr marL="342900" lvl="0" indent="-342900" hangingPunct="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spory</a:t>
            </a:r>
          </a:p>
          <a:p>
            <a:pPr marL="342900" lvl="0" indent="-342900" hangingPunct="0">
              <a:lnSpc>
                <a:spcPct val="120000"/>
              </a:lnSpc>
              <a:spcBef>
                <a:spcPts val="0"/>
              </a:spcBef>
              <a:buFont typeface="Symbol" panose="05050102010706020507" pitchFamily="18" charset="2"/>
              <a:buChar char=""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nepřímé indicie</a:t>
            </a:r>
            <a:endParaRPr lang="cs-CZ" sz="2400" dirty="0"/>
          </a:p>
        </p:txBody>
      </p:sp>
      <p:pic>
        <p:nvPicPr>
          <p:cNvPr id="5" name="Obrázek 4" descr="Obsah obrázku oblečení, osoba, Lidská tvář, text&#10;&#10;Popis byl vytvořen automaticky">
            <a:extLst>
              <a:ext uri="{FF2B5EF4-FFF2-40B4-BE49-F238E27FC236}">
                <a16:creationId xmlns:a16="http://schemas.microsoft.com/office/drawing/2014/main" id="{EB0A50FA-56FF-824E-3FA5-C6715919BB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79" y="1470991"/>
            <a:ext cx="5082659" cy="5062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53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0636626F-49DB-6E67-1D63-C96F8E87A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785" y="132522"/>
            <a:ext cx="11794431" cy="548516"/>
          </a:xfrm>
        </p:spPr>
        <p:txBody>
          <a:bodyPr>
            <a:normAutofit/>
          </a:bodyPr>
          <a:lstStyle/>
          <a:p>
            <a:pPr algn="ctr"/>
            <a: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Doklady o studiu v zahraničí</a:t>
            </a:r>
            <a:endParaRPr lang="cs-CZ" sz="3200" dirty="0"/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FDA1D795-EE27-17B7-3597-2676146750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8785" y="910466"/>
            <a:ext cx="3644346" cy="5689116"/>
          </a:xfrm>
        </p:spPr>
        <p:txBody>
          <a:bodyPr>
            <a:normAutofit lnSpcReduction="10000"/>
          </a:bodyPr>
          <a:lstStyle/>
          <a:p>
            <a:pPr marL="0" indent="0" hangingPunct="0">
              <a:buNone/>
            </a:pP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Příklady známých mužů:</a:t>
            </a:r>
          </a:p>
          <a:p>
            <a:pPr marL="0" indent="0" hangingPunct="0">
              <a:buNone/>
            </a:pPr>
            <a:endParaRPr lang="cs-CZ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5738" indent="-185738" hangingPunct="0"/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10. st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– legendy o sv. Václavu (Budeč) a sv. Vojtěchu (Magdeburg)</a:t>
            </a:r>
          </a:p>
          <a:p>
            <a:pPr marL="185738" indent="-185738" hangingPunct="0"/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11./12. st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– Kosmas (sám v 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Liège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možná v Paříži; podává zprávy o školách a cestách žáků) </a:t>
            </a:r>
          </a:p>
          <a:p>
            <a:pPr marL="185738" indent="-185738" hangingPunct="0"/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12. st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– biskup Daniel I. v Paříži </a:t>
            </a:r>
          </a:p>
          <a:p>
            <a:pPr marL="0" indent="0" hangingPunct="0">
              <a:buNone/>
            </a:pP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85738" indent="-185738" hangingPunct="0"/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14. st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– Arnošt z Pardubic v Boloni a Padově;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Neplach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 Boloni </a:t>
            </a:r>
          </a:p>
          <a:p>
            <a:endParaRPr lang="cs-CZ" dirty="0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D075DAB5-1338-5C88-2864-F58869F2870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25022" y="1007165"/>
            <a:ext cx="5390778" cy="4161183"/>
          </a:xfrm>
        </p:spPr>
        <p:txBody>
          <a:bodyPr>
            <a:normAutofit lnSpcReduction="10000"/>
          </a:bodyPr>
          <a:lstStyle/>
          <a:p>
            <a:pPr marL="0" indent="0" hangingPunct="0">
              <a:buNone/>
            </a:pP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Záznamy o Češích na univerzitách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L="265113" indent="-265113" hangingPunct="0"/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65113" indent="-265113" hangingPunct="0"/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Bologna (práva) – řada jmen od ½13. st.</a:t>
            </a:r>
          </a:p>
          <a:p>
            <a:pPr marL="265113" indent="-265113" hangingPunct="0"/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Padova (práva)</a:t>
            </a:r>
          </a:p>
          <a:p>
            <a:pPr marL="265113" indent="-265113" hangingPunct="0"/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Paříž – filosofie a teologie</a:t>
            </a:r>
          </a:p>
          <a:p>
            <a:pPr marL="265113" indent="-265113" hangingPunct="0"/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Montpellier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medicína</a:t>
            </a:r>
          </a:p>
          <a:p>
            <a:pPr marL="265113" indent="-265113" hangingPunct="0"/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Orléans, Perugie,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Vicenza</a:t>
            </a:r>
            <a:endParaRPr lang="cs-CZ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Oxford, Cambridge ==) „stipendium“ 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Vojtěcha </a:t>
            </a:r>
            <a:r>
              <a:rPr lang="cs-CZ" sz="24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Raňkova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z Ježova</a:t>
            </a:r>
            <a:endParaRPr lang="cs-CZ" sz="2400" b="1" dirty="0"/>
          </a:p>
        </p:txBody>
      </p:sp>
      <p:sp>
        <p:nvSpPr>
          <p:cNvPr id="9" name="TextovéPole 8">
            <a:extLst>
              <a:ext uri="{FF2B5EF4-FFF2-40B4-BE49-F238E27FC236}">
                <a16:creationId xmlns:a16="http://schemas.microsoft.com/office/drawing/2014/main" id="{8B219334-23FC-F51E-E7FB-FE7A4B069208}"/>
              </a:ext>
            </a:extLst>
          </p:cNvPr>
          <p:cNvSpPr txBox="1"/>
          <p:nvPr/>
        </p:nvSpPr>
        <p:spPr>
          <a:xfrm>
            <a:off x="5617265" y="5265875"/>
            <a:ext cx="5277676" cy="830997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Tadra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Ferdinand, Kulturní styky Čech s cizinou až do válek husitských, 1897</a:t>
            </a:r>
            <a:endParaRPr lang="cs-CZ" sz="2400" dirty="0"/>
          </a:p>
        </p:txBody>
      </p:sp>
      <p:pic>
        <p:nvPicPr>
          <p:cNvPr id="3" name="Obrázek 2" descr="Obsah obrázku obraz, kresba, oblečení, umění&#10;&#10;Popis byl vytvořen automaticky">
            <a:extLst>
              <a:ext uri="{FF2B5EF4-FFF2-40B4-BE49-F238E27FC236}">
                <a16:creationId xmlns:a16="http://schemas.microsoft.com/office/drawing/2014/main" id="{24CEEF68-9879-861D-32A2-FA9B38FEB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5378" y="910466"/>
            <a:ext cx="2677396" cy="39000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98651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9EFE02-1D15-9E20-E9B1-4636483634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38539"/>
            <a:ext cx="10515600" cy="636105"/>
          </a:xfrm>
        </p:spPr>
        <p:txBody>
          <a:bodyPr>
            <a:normAutofit/>
          </a:bodyPr>
          <a:lstStyle/>
          <a:p>
            <a:pPr algn="ctr"/>
            <a:r>
              <a:rPr lang="cs-CZ" sz="32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Domácí nižší školství</a:t>
            </a:r>
            <a:endParaRPr lang="cs-CZ" sz="3200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765252-F763-8A9C-B611-ED749E0456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1304" y="874644"/>
            <a:ext cx="5579166" cy="5744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Nejstarší školy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katedrální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(u sv. Víta od 11. st.)</a:t>
            </a:r>
          </a:p>
          <a:p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kapitulní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(vyšehradská škola od 13. st.; po 1270 notář. a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rétoric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škola Jindřicha z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Isernie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</a:p>
          <a:p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klášterní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(zaměř. na výchovu vlast. bří – noviců)</a:t>
            </a:r>
          </a:p>
          <a:p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farní školy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ve městech – spolehlivě doloženy až v 13. st. a později</a:t>
            </a:r>
          </a:p>
          <a:p>
            <a:pPr marL="357188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//Znojmo (1225), Brno (1234), </a:t>
            </a:r>
          </a:p>
          <a:p>
            <a:pPr marL="357188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Jihlava (1288), Litoměřice (1298), </a:t>
            </a:r>
          </a:p>
          <a:p>
            <a:pPr marL="357188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Most (1313), Plzeň (1328-31), </a:t>
            </a:r>
          </a:p>
          <a:p>
            <a:pPr marL="357188" indent="0">
              <a:buNone/>
            </a:pP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Žatec (1335, dle Hoffmanna 1256)</a:t>
            </a:r>
          </a:p>
          <a:p>
            <a:pPr marL="0" indent="0">
              <a:buNone/>
            </a:pPr>
            <a:endParaRPr lang="cs-CZ" sz="24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935DE4A-672A-4989-0ACA-0ACDA9E50F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199" y="874644"/>
            <a:ext cx="5794513" cy="574481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Praha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 r. 1265 listina pro mincmistra Eberharda – uvedeno slovo „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solas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 =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scholas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?, jde o školu? </a:t>
            </a: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spolehlivě o školách až ve 14. st.: 1378 se v souvislosti s pohřbem K.IV. mluví o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18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školách, V.V. Tomek má doklady pro 11 far. škol na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SMp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    7 na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NMp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1 na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MStr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celkem 18</a:t>
            </a:r>
          </a:p>
          <a:p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vedle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farních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škol jako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veřejné školy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též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kolegiátní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u sv. Apolináře a u sv. Jiljí a při johanitské komendě PM u paty mostu</a:t>
            </a:r>
          </a:p>
          <a:p>
            <a:r>
              <a:rPr lang="cs-CZ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další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školy vychovávající pro církevní potřeby – škola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katedrální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další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kapitulní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klášterní</a:t>
            </a:r>
          </a:p>
          <a:p>
            <a:pPr marL="0" indent="0">
              <a:buNone/>
            </a:pPr>
            <a:r>
              <a:rPr lang="cs-CZ" sz="2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Celkové počty škol v Praze:</a:t>
            </a:r>
            <a:endParaRPr lang="cs-CZ" sz="20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cs-CZ" sz="2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předhusitské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Svatoš, Hoffmann a Šmahel uvádějí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28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škol, </a:t>
            </a:r>
          </a:p>
          <a:p>
            <a:r>
              <a:rPr lang="cs-CZ" sz="2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 HR 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podle Macka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škol, pro </a:t>
            </a:r>
            <a:r>
              <a:rPr lang="cs-CZ" sz="20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jagell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dobu </a:t>
            </a:r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22-26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škol v Praze (autoři nevymezují, které počítají).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54603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AB70AA-A11B-D4DB-AF75-3FA5286DBD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821636"/>
          </a:xfrm>
        </p:spPr>
        <p:txBody>
          <a:bodyPr>
            <a:normAutofit/>
          </a:bodyPr>
          <a:lstStyle/>
          <a:p>
            <a:r>
              <a:rPr lang="cs-CZ" dirty="0"/>
              <a:t>Statistika partikulárních škol podle F. Šmahela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FC550F4-0B56-70F0-F14E-76263F9126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9025" y="821636"/>
            <a:ext cx="6798365" cy="5804451"/>
          </a:xfrm>
          <a:ln w="28575">
            <a:solidFill>
              <a:schemeClr val="tx1"/>
            </a:solidFill>
          </a:ln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PRAHA</a:t>
            </a:r>
            <a:endParaRPr lang="cs-CZ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 města král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</a:t>
            </a:r>
            <a:r>
              <a:rPr lang="cs-CZ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StMp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NMp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cs-CZ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MStr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 a </a:t>
            </a:r>
            <a:r>
              <a:rPr lang="cs-CZ" sz="22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 ostat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(Hrad., </a:t>
            </a:r>
            <a:r>
              <a:rPr lang="cs-CZ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Vyšehr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.) – </a:t>
            </a:r>
            <a:r>
              <a:rPr lang="cs-CZ" sz="22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školy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před 1420 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 </a:t>
            </a:r>
            <a:r>
              <a:rPr lang="cs-CZ" sz="22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farností 44</a:t>
            </a:r>
            <a:endParaRPr lang="cs-CZ" sz="22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farní: 	     11 + 7 + 1 + 1	= 20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kolegiátní: 1 + 1 + 0 + 2	=   4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klášterní:   1 + 0 + 1 + 1	=   3	celkem 27 křesťanských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židovské: 1 + 0 + 0 + 0	=   1		1 židovská						</a:t>
            </a:r>
            <a:r>
              <a:rPr lang="cs-CZ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summa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sum. </a:t>
            </a:r>
            <a:r>
              <a:rPr lang="cs-CZ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28</a:t>
            </a:r>
            <a:endParaRPr lang="cs-CZ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před 1526 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………………………… </a:t>
            </a:r>
            <a:r>
              <a:rPr lang="cs-CZ" sz="22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farností 32</a:t>
            </a:r>
            <a:endParaRPr lang="cs-CZ" sz="2200" u="sng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farní: 	     12 + 9 + 1 + 0	= 22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kolegiátní: 0 + 0 + 0 +1	=   1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klášterní: 0 + 1 + 0 + 0	=   1	celkem 24 křesťanské</a:t>
            </a:r>
            <a:endParaRPr lang="cs-CZ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židovské: 1 + 1 + 0 + 0	=   2		2 židovské						</a:t>
            </a:r>
            <a:r>
              <a:rPr lang="cs-CZ" sz="22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summa</a:t>
            </a:r>
            <a:r>
              <a:rPr lang="cs-CZ" sz="22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sum. </a:t>
            </a:r>
            <a:r>
              <a:rPr lang="cs-CZ" sz="22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26</a:t>
            </a:r>
            <a:endParaRPr lang="cs-CZ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036BF20-2E94-1456-F59E-CD3B45F1DF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301948" y="689114"/>
            <a:ext cx="4731024" cy="5936974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  <a:spcAft>
                <a:spcPts val="800"/>
              </a:spcAft>
            </a:pPr>
            <a:r>
              <a:rPr lang="cs-CZ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Před 1420 už nebyla </a:t>
            </a:r>
            <a:r>
              <a:rPr lang="cs-CZ" sz="2200" u="sng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králov</a:t>
            </a:r>
            <a:r>
              <a:rPr lang="cs-CZ" sz="2200" u="sng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 města </a:t>
            </a:r>
            <a:r>
              <a:rPr lang="cs-CZ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bez školy (cca </a:t>
            </a:r>
            <a:r>
              <a:rPr lang="cs-CZ" sz="2200" b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40</a:t>
            </a:r>
            <a:r>
              <a:rPr lang="cs-CZ" sz="2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král. měst) – ke všem nejsou doklady.</a:t>
            </a:r>
          </a:p>
          <a:p>
            <a:pPr>
              <a:lnSpc>
                <a:spcPct val="120000"/>
              </a:lnSpc>
            </a:pPr>
            <a:r>
              <a:rPr lang="cs-CZ" sz="2200" u="sng" dirty="0" err="1">
                <a:effectLst/>
                <a:ea typeface="Calibri" panose="020F0502020204030204" pitchFamily="34" charset="0"/>
              </a:rPr>
              <a:t>Nekrálovská</a:t>
            </a:r>
            <a:r>
              <a:rPr lang="cs-CZ" sz="2200" u="sng" dirty="0">
                <a:effectLst/>
                <a:ea typeface="Calibri" panose="020F0502020204030204" pitchFamily="34" charset="0"/>
              </a:rPr>
              <a:t> města </a:t>
            </a:r>
            <a:r>
              <a:rPr lang="cs-CZ" sz="2200" dirty="0">
                <a:effectLst/>
                <a:ea typeface="Calibri" panose="020F0502020204030204" pitchFamily="34" charset="0"/>
              </a:rPr>
              <a:t>odhaduje na </a:t>
            </a:r>
            <a:r>
              <a:rPr lang="cs-CZ" sz="2200" b="1" dirty="0">
                <a:effectLst/>
                <a:ea typeface="Calibri" panose="020F0502020204030204" pitchFamily="34" charset="0"/>
              </a:rPr>
              <a:t>300</a:t>
            </a:r>
            <a:r>
              <a:rPr lang="cs-CZ" sz="2200" dirty="0">
                <a:effectLst/>
                <a:ea typeface="Calibri" panose="020F0502020204030204" pitchFamily="34" charset="0"/>
              </a:rPr>
              <a:t>, v nich u třetiny zjistil školu (</a:t>
            </a:r>
            <a:r>
              <a:rPr lang="cs-CZ" sz="2200" b="1" dirty="0">
                <a:effectLst/>
                <a:ea typeface="Calibri" panose="020F0502020204030204" pitchFamily="34" charset="0"/>
              </a:rPr>
              <a:t>82</a:t>
            </a:r>
            <a:r>
              <a:rPr lang="cs-CZ" sz="2200" dirty="0">
                <a:effectLst/>
                <a:ea typeface="Calibri" panose="020F0502020204030204" pitchFamily="34" charset="0"/>
              </a:rPr>
              <a:t> založ. před 1420, </a:t>
            </a:r>
            <a:r>
              <a:rPr lang="cs-CZ" sz="2200" b="1" dirty="0">
                <a:effectLst/>
                <a:ea typeface="Calibri" panose="020F0502020204030204" pitchFamily="34" charset="0"/>
              </a:rPr>
              <a:t>21</a:t>
            </a:r>
            <a:r>
              <a:rPr lang="cs-CZ" sz="2200" dirty="0">
                <a:effectLst/>
                <a:ea typeface="Calibri" panose="020F0502020204030204" pitchFamily="34" charset="0"/>
              </a:rPr>
              <a:t> před 1526). Předpokládá další – vyvozuje z </a:t>
            </a:r>
            <a:r>
              <a:rPr lang="cs-CZ" sz="2200" u="sng" dirty="0">
                <a:effectLst/>
                <a:ea typeface="Calibri" panose="020F0502020204030204" pitchFamily="34" charset="0"/>
              </a:rPr>
              <a:t>nepřímých indicií </a:t>
            </a:r>
            <a:r>
              <a:rPr lang="cs-CZ" sz="2200" dirty="0">
                <a:effectLst/>
                <a:ea typeface="Calibri" panose="020F0502020204030204" pitchFamily="34" charset="0"/>
              </a:rPr>
              <a:t>(koncentrace svěcenců, studentů, zámožnost kostela, velikost města atd.). Předpokládá, že v městech/městečkách byla škola všude; situace </a:t>
            </a:r>
            <a:r>
              <a:rPr lang="cs-CZ" sz="2200" u="sng" dirty="0">
                <a:effectLst/>
                <a:ea typeface="Calibri" panose="020F0502020204030204" pitchFamily="34" charset="0"/>
              </a:rPr>
              <a:t>na vsi </a:t>
            </a:r>
            <a:r>
              <a:rPr lang="cs-CZ" sz="2200" dirty="0">
                <a:effectLst/>
                <a:ea typeface="Calibri" panose="020F0502020204030204" pitchFamily="34" charset="0"/>
              </a:rPr>
              <a:t>– neznámá, je skeptický k jejich počtu</a:t>
            </a:r>
            <a:endParaRPr lang="cs-CZ" sz="2200" dirty="0"/>
          </a:p>
        </p:txBody>
      </p:sp>
    </p:spTree>
    <p:extLst>
      <p:ext uri="{BB962C8B-B14F-4D97-AF65-F5344CB8AC3E}">
        <p14:creationId xmlns:p14="http://schemas.microsoft.com/office/powerpoint/2010/main" val="4228195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2377BC-93F5-49EB-96AF-B5D0F55A8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2036"/>
            <a:ext cx="10515600" cy="463828"/>
          </a:xfrm>
        </p:spPr>
        <p:txBody>
          <a:bodyPr>
            <a:normAutofit fontScale="90000"/>
          </a:bodyPr>
          <a:lstStyle/>
          <a:p>
            <a:pPr algn="ctr"/>
            <a:r>
              <a:rPr lang="cs-CZ" sz="32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Spory církve s městem o obsazování místa rektora školy</a:t>
            </a:r>
            <a:endParaRPr lang="cs-CZ" sz="3200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8C18FCF-5705-578F-A0F9-E146195E19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8296" y="675864"/>
            <a:ext cx="5741504" cy="5970100"/>
          </a:xfrm>
        </p:spPr>
        <p:txBody>
          <a:bodyPr>
            <a:noAutofit/>
          </a:bodyPr>
          <a:lstStyle/>
          <a:p>
            <a:pPr hangingPunct="0"/>
            <a:r>
              <a:rPr lang="cs-CZ" sz="2500" u="sng" dirty="0"/>
              <a:t>Stravování </a:t>
            </a:r>
            <a:r>
              <a:rPr lang="cs-CZ" sz="2500" u="sng" dirty="0">
                <a:effectLst/>
                <a:ea typeface="Times New Roman" panose="02020603050405020304" pitchFamily="18" charset="0"/>
              </a:rPr>
              <a:t>správce školy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, kantora a </a:t>
            </a:r>
            <a:r>
              <a:rPr lang="cs-CZ" sz="2500" dirty="0" err="1">
                <a:effectLst/>
                <a:ea typeface="Times New Roman" panose="02020603050405020304" pitchFamily="18" charset="0"/>
              </a:rPr>
              <a:t>sukcentora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 na faře (stravování doloženo pro Mašťov 1444 a Teplou 1503).</a:t>
            </a:r>
          </a:p>
          <a:p>
            <a:pPr marL="0" indent="0" hangingPunct="0">
              <a:buNone/>
            </a:pPr>
            <a:r>
              <a:rPr lang="cs-CZ" sz="2500" u="sng" dirty="0">
                <a:ea typeface="Times New Roman" panose="02020603050405020304" pitchFamily="18" charset="0"/>
              </a:rPr>
              <a:t>Dosazování správce školy</a:t>
            </a:r>
            <a:r>
              <a:rPr lang="cs-CZ" sz="2500" dirty="0">
                <a:ea typeface="Times New Roman" panose="02020603050405020304" pitchFamily="18" charset="0"/>
              </a:rPr>
              <a:t>:</a:t>
            </a:r>
            <a:endParaRPr lang="cs-CZ" sz="2500" dirty="0">
              <a:effectLst/>
              <a:ea typeface="Times New Roman" panose="02020603050405020304" pitchFamily="18" charset="0"/>
            </a:endParaRPr>
          </a:p>
          <a:p>
            <a:r>
              <a:rPr lang="cs-CZ" sz="2500" dirty="0">
                <a:effectLst/>
                <a:ea typeface="Times New Roman" panose="02020603050405020304" pitchFamily="18" charset="0"/>
              </a:rPr>
              <a:t>právo přiznáno měšťanům v </a:t>
            </a:r>
            <a:r>
              <a:rPr lang="cs-CZ" sz="2500" b="1" dirty="0">
                <a:effectLst/>
                <a:ea typeface="Times New Roman" panose="02020603050405020304" pitchFamily="18" charset="0"/>
              </a:rPr>
              <a:t>Litoměřicích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 (1298 dosazování rektora), </a:t>
            </a:r>
            <a:r>
              <a:rPr lang="cs-CZ" sz="2500" b="1" dirty="0">
                <a:effectLst/>
                <a:ea typeface="Times New Roman" panose="02020603050405020304" pitchFamily="18" charset="0"/>
              </a:rPr>
              <a:t>Žatci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 (škola dolož. 1256, volba „scholastika“ od r. 1335), </a:t>
            </a:r>
            <a:r>
              <a:rPr lang="cs-CZ" sz="2500" b="1" dirty="0">
                <a:effectLst/>
                <a:ea typeface="Times New Roman" panose="02020603050405020304" pitchFamily="18" charset="0"/>
              </a:rPr>
              <a:t>Hlubčice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 – 1270 měst. fojt;</a:t>
            </a:r>
          </a:p>
          <a:p>
            <a:r>
              <a:rPr lang="cs-CZ" sz="2500" dirty="0">
                <a:effectLst/>
                <a:ea typeface="Times New Roman" panose="02020603050405020304" pitchFamily="18" charset="0"/>
              </a:rPr>
              <a:t>v </a:t>
            </a:r>
            <a:r>
              <a:rPr lang="cs-CZ" sz="2500" b="1" dirty="0">
                <a:effectLst/>
                <a:ea typeface="Times New Roman" panose="02020603050405020304" pitchFamily="18" charset="0"/>
              </a:rPr>
              <a:t>Mostu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 uhájil jmenování scholastika farář (1313); 1363 v </a:t>
            </a:r>
            <a:r>
              <a:rPr lang="cs-CZ" sz="2500" b="1" dirty="0">
                <a:effectLst/>
                <a:ea typeface="Times New Roman" panose="02020603050405020304" pitchFamily="18" charset="0"/>
              </a:rPr>
              <a:t>KH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 farář z </a:t>
            </a:r>
            <a:r>
              <a:rPr lang="cs-CZ" sz="2500" b="1" dirty="0">
                <a:effectLst/>
                <a:ea typeface="Times New Roman" panose="02020603050405020304" pitchFamily="18" charset="0"/>
              </a:rPr>
              <a:t>Malína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; 1412 práva farářů na Moravě</a:t>
            </a:r>
          </a:p>
          <a:p>
            <a:r>
              <a:rPr lang="cs-CZ" sz="2500" dirty="0">
                <a:effectLst/>
                <a:ea typeface="Times New Roman" panose="02020603050405020304" pitchFamily="18" charset="0"/>
              </a:rPr>
              <a:t>kompromis: </a:t>
            </a:r>
            <a:r>
              <a:rPr lang="cs-CZ" sz="2500" b="1" dirty="0">
                <a:ea typeface="Times New Roman" panose="02020603050405020304" pitchFamily="18" charset="0"/>
              </a:rPr>
              <a:t>Jaroměř</a:t>
            </a:r>
            <a:r>
              <a:rPr lang="cs-CZ" sz="2500" dirty="0">
                <a:ea typeface="Times New Roman" panose="02020603050405020304" pitchFamily="18" charset="0"/>
              </a:rPr>
              <a:t> 1374,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 </a:t>
            </a:r>
            <a:r>
              <a:rPr lang="cs-CZ" sz="2500" b="1" dirty="0">
                <a:effectLst/>
                <a:ea typeface="Times New Roman" panose="02020603050405020304" pitchFamily="18" charset="0"/>
              </a:rPr>
              <a:t>Jihlava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 1375</a:t>
            </a:r>
          </a:p>
          <a:p>
            <a:r>
              <a:rPr lang="cs-CZ" sz="2500" dirty="0" err="1">
                <a:ea typeface="Times New Roman" panose="02020603050405020304" pitchFamily="18" charset="0"/>
              </a:rPr>
              <a:t>P</a:t>
            </a:r>
            <a:r>
              <a:rPr lang="cs-CZ" sz="2500" dirty="0" err="1">
                <a:effectLst/>
                <a:ea typeface="Times New Roman" panose="02020603050405020304" pitchFamily="18" charset="0"/>
              </a:rPr>
              <a:t>oddan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. města – spíše </a:t>
            </a:r>
            <a:r>
              <a:rPr lang="cs-CZ" sz="2500" dirty="0" err="1">
                <a:effectLst/>
                <a:ea typeface="Times New Roman" panose="02020603050405020304" pitchFamily="18" charset="0"/>
              </a:rPr>
              <a:t>pohusit</a:t>
            </a:r>
            <a:r>
              <a:rPr lang="cs-CZ" sz="2500" dirty="0">
                <a:effectLst/>
                <a:ea typeface="Times New Roman" panose="02020603050405020304" pitchFamily="18" charset="0"/>
              </a:rPr>
              <a:t>. doklady: Jičín 1416, Kamenice n. Lipou 1462, Hostinné 1477, Polná 1479, Teplá 1503</a:t>
            </a:r>
            <a:endParaRPr lang="cs-CZ" sz="25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F5CADF2-761F-1F3F-F0F2-59A042FA6E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887897"/>
            <a:ext cx="5741504" cy="351182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Úloha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měst. školy:</a:t>
            </a:r>
          </a:p>
          <a:p>
            <a:pPr hangingPunct="0"/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 chlapce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výuka 6-8letá (do cca 14 let), čtení, psaní, poč. latiny, trochu počtů, zpěv,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křesť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víra,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křesť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morálka – od 16. stol. konfesně odlišená. Konfesijně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disciplinační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složka jako hlavní účel školy.</a:t>
            </a:r>
          </a:p>
          <a:p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 dívky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pro čes. země téměř nejsou doklady pro středověk; doklady pro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ZEvr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(4-letá výuka). Učily jeptišky, bekyně.</a:t>
            </a:r>
            <a:endParaRPr lang="cs-CZ" sz="2400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69A29144-3BB6-3BB9-1713-78D984A4453C}"/>
              </a:ext>
            </a:extLst>
          </p:cNvPr>
          <p:cNvSpPr txBox="1"/>
          <p:nvPr/>
        </p:nvSpPr>
        <p:spPr>
          <a:xfrm>
            <a:off x="6520070" y="4611757"/>
            <a:ext cx="530086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Pojmy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</a:p>
          <a:p>
            <a:r>
              <a:rPr lang="cs-CZ" sz="20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městská škola</a:t>
            </a:r>
            <a:r>
              <a:rPr lang="cs-CZ" sz="2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farní škola ve městě X škola městem založená, financovaná, obsazovaná</a:t>
            </a:r>
          </a:p>
          <a:p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Náleží škola církvi (fara X </a:t>
            </a:r>
            <a:r>
              <a:rPr lang="cs-CZ" sz="20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záduší</a:t>
            </a:r>
            <a:r>
              <a:rPr lang="cs-CZ" sz="20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nebo městu?</a:t>
            </a:r>
          </a:p>
          <a:p>
            <a:r>
              <a:rPr lang="cs-CZ" sz="2000" dirty="0">
                <a:latin typeface="Times New Roman" panose="02020603050405020304" pitchFamily="18" charset="0"/>
              </a:rPr>
              <a:t>Nejednoznačné odpovědi v pramenech i v odborné literatuře.</a:t>
            </a:r>
            <a:endParaRPr lang="cs-CZ" sz="2000" dirty="0"/>
          </a:p>
        </p:txBody>
      </p:sp>
    </p:spTree>
    <p:extLst>
      <p:ext uri="{BB962C8B-B14F-4D97-AF65-F5344CB8AC3E}">
        <p14:creationId xmlns:p14="http://schemas.microsoft.com/office/powerpoint/2010/main" val="8828092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19E4F6-794E-08F4-6B24-96C80878B6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19800" y="145774"/>
            <a:ext cx="5960164" cy="675861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+mn-lt"/>
              </a:rPr>
              <a:t>Školský „systém“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846FE64-0E05-EBA1-EE98-840750BDA8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12035" y="251791"/>
            <a:ext cx="5807765" cy="6321287"/>
          </a:xfrm>
        </p:spPr>
        <p:txBody>
          <a:bodyPr>
            <a:noAutofit/>
          </a:bodyPr>
          <a:lstStyle/>
          <a:p>
            <a:pPr marL="0" indent="0" hangingPunct="0">
              <a:buNone/>
            </a:pP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I. partikulární školství</a:t>
            </a:r>
          </a:p>
          <a:p>
            <a:pPr indent="-270510" hangingPunct="0"/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nižší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méně kvalitní školy zvané: malé, nízké, dětinské,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české nebo německé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kinder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a lese-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schulen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(základy čtení a počtů, příp. psaní, v lid. jazyce, ne latina)</a:t>
            </a:r>
          </a:p>
          <a:p>
            <a:pPr indent="-270510" hangingPunct="0"/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vyšší, latinské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obzvláštní – různá úroveň, učí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trivium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 </a:t>
            </a:r>
            <a:r>
              <a:rPr lang="cs-CZ" sz="2400" b="1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quadrivium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 </a:t>
            </a:r>
            <a:r>
              <a:rPr lang="cs-CZ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růz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šíři, výuka latiny, základ pro UK, někde se předjímá univ. výuka (vysoká úroveň školy v Žatci), v 16. stol. některé zvány </a:t>
            </a:r>
            <a:r>
              <a:rPr lang="cs-CZ" sz="24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gymnasium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	(detaily dále)</a:t>
            </a:r>
          </a:p>
          <a:p>
            <a:pPr indent="-270510" hangingPunct="0"/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soukromé, pokoutní školy, postranní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(nerady viděny – konkurence měst. škol)</a:t>
            </a:r>
          </a:p>
          <a:p>
            <a:pPr indent="-270510" hangingPunct="0"/>
            <a:r>
              <a:rPr lang="cs-CZ" sz="24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Dívky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kláštery, bekyně, pokoutní školy, v rodině (společná docházka výjimkou)</a:t>
            </a:r>
          </a:p>
          <a:p>
            <a:pPr marL="0" indent="0">
              <a:buNone/>
            </a:pP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II. univerzita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přijímá i chlapce „školního věku“, záleželo na připravenosti a schopnosti.</a:t>
            </a:r>
            <a:endParaRPr lang="cs-CZ" sz="2400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5A375DF4-0623-3ACA-AA54-FC931A2866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34101" y="1060174"/>
            <a:ext cx="5807762" cy="13517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Dozor </a:t>
            </a:r>
            <a:r>
              <a:rPr lang="cs-CZ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na výuku: pražský </a:t>
            </a:r>
            <a:r>
              <a:rPr lang="cs-CZ" sz="24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scholastik</a:t>
            </a:r>
          </a:p>
          <a:p>
            <a:r>
              <a:rPr lang="cs-CZ" sz="2400" dirty="0">
                <a:latin typeface="Times New Roman" panose="02020603050405020304" pitchFamily="18" charset="0"/>
              </a:rPr>
              <a:t>po HR přebírá </a:t>
            </a:r>
            <a:r>
              <a:rPr lang="cs-CZ" sz="2400" b="1" dirty="0">
                <a:latin typeface="Times New Roman" panose="02020603050405020304" pitchFamily="18" charset="0"/>
              </a:rPr>
              <a:t>rektor </a:t>
            </a:r>
            <a:r>
              <a:rPr lang="cs-CZ" sz="2400" dirty="0">
                <a:latin typeface="Times New Roman" panose="02020603050405020304" pitchFamily="18" charset="0"/>
              </a:rPr>
              <a:t>(dosazování školních správců z řad univ. bakalářů a mistrů)</a:t>
            </a:r>
            <a:endParaRPr lang="cs-CZ" sz="2400" b="1" dirty="0"/>
          </a:p>
        </p:txBody>
      </p:sp>
      <p:pic>
        <p:nvPicPr>
          <p:cNvPr id="6" name="Obrázek 5" descr="Obsah obrázku kresba, oblečení, obraz, ilustrace&#10;&#10;Popis byl vytvořen automaticky">
            <a:extLst>
              <a:ext uri="{FF2B5EF4-FFF2-40B4-BE49-F238E27FC236}">
                <a16:creationId xmlns:a16="http://schemas.microsoft.com/office/drawing/2014/main" id="{F514F8CA-1EA8-65B2-0CF1-9297E48FB4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5639" y="2650435"/>
            <a:ext cx="6080525" cy="4061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62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D56EBF-3603-3195-FE6E-7982819771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4118" y="228601"/>
            <a:ext cx="4424082" cy="806823"/>
          </a:xfrm>
        </p:spPr>
        <p:txBody>
          <a:bodyPr>
            <a:normAutofit/>
          </a:bodyPr>
          <a:lstStyle/>
          <a:p>
            <a:pPr algn="ctr"/>
            <a:r>
              <a:rPr lang="cs-CZ" b="1" dirty="0">
                <a:latin typeface="+mn-lt"/>
              </a:rPr>
              <a:t>Další typy škol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A36C5D-2299-1595-AFA8-890934AAC4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8260" y="1035424"/>
            <a:ext cx="5244352" cy="559397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3100" b="1" dirty="0"/>
              <a:t>Partikulární latinské školy</a:t>
            </a:r>
            <a:r>
              <a:rPr lang="cs-CZ" sz="3100" dirty="0"/>
              <a:t>:</a:t>
            </a:r>
          </a:p>
          <a:p>
            <a:pPr marL="0" indent="0">
              <a:buNone/>
            </a:pPr>
            <a:endParaRPr lang="cs-CZ" sz="3100" dirty="0"/>
          </a:p>
          <a:p>
            <a:r>
              <a:rPr lang="cs-CZ" sz="3100" u="sng" dirty="0"/>
              <a:t>Menší = minor </a:t>
            </a:r>
            <a:r>
              <a:rPr lang="cs-CZ" sz="3100" dirty="0"/>
              <a:t>(latina o abecedy po celou gramatiku a četbu)</a:t>
            </a:r>
          </a:p>
          <a:p>
            <a:r>
              <a:rPr lang="cs-CZ" sz="3100" u="sng" dirty="0"/>
              <a:t>Střední = </a:t>
            </a:r>
            <a:r>
              <a:rPr lang="cs-CZ" sz="3100" u="sng" dirty="0" err="1"/>
              <a:t>mediocres</a:t>
            </a:r>
            <a:r>
              <a:rPr lang="cs-CZ" sz="3100" u="sng" dirty="0"/>
              <a:t> </a:t>
            </a:r>
            <a:r>
              <a:rPr lang="cs-CZ" sz="3100" dirty="0"/>
              <a:t>(po gramatice poesie a rétorika)</a:t>
            </a:r>
          </a:p>
          <a:p>
            <a:r>
              <a:rPr lang="cs-CZ" sz="3100" u="sng" dirty="0"/>
              <a:t>Vyšší, hlavní = superior, maior</a:t>
            </a:r>
            <a:r>
              <a:rPr lang="cs-CZ" sz="3100" dirty="0"/>
              <a:t>, </a:t>
            </a:r>
            <a:r>
              <a:rPr lang="cs-CZ" sz="3100" u="sng" dirty="0"/>
              <a:t>gymnasium</a:t>
            </a:r>
            <a:r>
              <a:rPr lang="cs-CZ" sz="3100" dirty="0"/>
              <a:t> (též základy filosofie) – bylo jich málo, několik v Praze (např. v Týně), též Žatec, KH</a:t>
            </a:r>
          </a:p>
          <a:p>
            <a:pPr marL="0" indent="0">
              <a:buNone/>
            </a:pPr>
            <a:r>
              <a:rPr lang="cs-CZ" sz="3100" dirty="0"/>
              <a:t>Těžké rozlišit, nejednoznačná typologie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A7C90C34-93B4-8880-5AFC-C683B5909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432612" y="1129553"/>
            <a:ext cx="6571128" cy="5499846"/>
          </a:xfrm>
        </p:spPr>
        <p:txBody>
          <a:bodyPr>
            <a:normAutofit fontScale="92500" lnSpcReduction="10000"/>
          </a:bodyPr>
          <a:lstStyle/>
          <a:p>
            <a:r>
              <a:rPr lang="cs-CZ" sz="3500" b="1" dirty="0"/>
              <a:t>židovské školy </a:t>
            </a:r>
            <a:r>
              <a:rPr lang="cs-CZ" sz="3500" dirty="0"/>
              <a:t>– </a:t>
            </a:r>
            <a:r>
              <a:rPr lang="cs-CZ" sz="2600" dirty="0"/>
              <a:t>zcela oddělené; výuka čtení a psaní hebrejsky; byly v rámci ghetta (Praha) nebo mimo ně – málo zpráv, </a:t>
            </a:r>
            <a:r>
              <a:rPr lang="cs-CZ" sz="2600" dirty="0" err="1"/>
              <a:t>příkl</a:t>
            </a:r>
            <a:r>
              <a:rPr lang="cs-CZ" sz="2600" dirty="0"/>
              <a:t>.: už 1364 Cheb, 1487 a 1489 na </a:t>
            </a:r>
            <a:r>
              <a:rPr lang="cs-CZ" sz="2600" dirty="0" err="1"/>
              <a:t>NMpr</a:t>
            </a:r>
            <a:r>
              <a:rPr lang="cs-CZ" sz="2600" dirty="0"/>
              <a:t>.; i soukromí učitelé (</a:t>
            </a:r>
            <a:r>
              <a:rPr lang="cs-CZ" sz="2600" dirty="0" err="1"/>
              <a:t>bocher</a:t>
            </a:r>
            <a:r>
              <a:rPr lang="cs-CZ" sz="2600" dirty="0"/>
              <a:t>), např. pro 3 rodiny povolené v Telči.</a:t>
            </a:r>
            <a:endParaRPr lang="cs-CZ" sz="2600" b="1" dirty="0"/>
          </a:p>
          <a:p>
            <a:pPr>
              <a:spcBef>
                <a:spcPts val="0"/>
              </a:spcBef>
            </a:pPr>
            <a:r>
              <a:rPr lang="cs-CZ" sz="3500" b="1" dirty="0"/>
              <a:t>bratrské školství </a:t>
            </a:r>
            <a:r>
              <a:rPr lang="cs-CZ" sz="3500" dirty="0"/>
              <a:t>a vztah ke vzdělání: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3500" dirty="0"/>
              <a:t>   </a:t>
            </a:r>
            <a:r>
              <a:rPr lang="cs-CZ" sz="2600" dirty="0"/>
              <a:t>- nejdříve výuka po domech (sousedské školy) – dohad Z. Wintera (četba Písma a </a:t>
            </a:r>
            <a:r>
              <a:rPr lang="cs-CZ" sz="2600" dirty="0" err="1"/>
              <a:t>zbož</a:t>
            </a:r>
            <a:r>
              <a:rPr lang="cs-CZ" sz="2600" dirty="0"/>
              <a:t>. písní)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600" dirty="0"/>
              <a:t>   - výchova kněží (výklad Písma)</a:t>
            </a:r>
          </a:p>
          <a:p>
            <a:pPr marL="0" indent="0">
              <a:spcBef>
                <a:spcPts val="0"/>
              </a:spcBef>
              <a:buNone/>
            </a:pPr>
            <a:r>
              <a:rPr lang="cs-CZ" sz="2600" dirty="0"/>
              <a:t>  -  Malá stránka – odpor k vyššímu vzdělání; oddělení od Jednoty 1495; otevřela se víc světu, založila školy pro děti svých členů (doklady od r. 1498, důležitý vliv vrchností) – Morava, Ml. Boleslav</a:t>
            </a:r>
          </a:p>
          <a:p>
            <a:r>
              <a:rPr lang="cs-CZ" sz="3500" dirty="0"/>
              <a:t>(v 16. st. pak bude specifickým fenoménem </a:t>
            </a:r>
            <a:r>
              <a:rPr lang="cs-CZ" sz="3500" b="1" dirty="0"/>
              <a:t>školství jezuitské</a:t>
            </a:r>
            <a:r>
              <a:rPr lang="cs-CZ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7784918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424FB6-6768-EFEB-072B-B716C998F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6435" y="316052"/>
            <a:ext cx="6880411" cy="1163124"/>
          </a:xfrm>
        </p:spPr>
        <p:txBody>
          <a:bodyPr>
            <a:normAutofit fontScale="90000"/>
          </a:bodyPr>
          <a:lstStyle/>
          <a:p>
            <a:pPr algn="ctr"/>
            <a:r>
              <a:rPr lang="cs-CZ" b="1" dirty="0">
                <a:latin typeface="+mn-lt"/>
              </a:rPr>
              <a:t>Kritéria typologie nižšího školství ve středověku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96DF3C-A56F-2753-A48A-D9994AD58A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096435" y="1801905"/>
            <a:ext cx="6880412" cy="4881284"/>
          </a:xfrm>
        </p:spPr>
        <p:txBody>
          <a:bodyPr>
            <a:normAutofit lnSpcReduction="10000"/>
          </a:bodyPr>
          <a:lstStyle/>
          <a:p>
            <a:r>
              <a:rPr lang="cs-CZ" sz="3600" dirty="0"/>
              <a:t>rozsah a kvalita výuky (školy nižší /=dětinské/ a vyšší /=latinské/) </a:t>
            </a:r>
          </a:p>
          <a:p>
            <a:r>
              <a:rPr lang="cs-CZ" sz="3600" dirty="0"/>
              <a:t>jazyk (české a německé X latinské)</a:t>
            </a:r>
          </a:p>
          <a:p>
            <a:r>
              <a:rPr lang="cs-CZ" sz="3600" dirty="0"/>
              <a:t>město x venkov</a:t>
            </a:r>
          </a:p>
          <a:p>
            <a:r>
              <a:rPr lang="cs-CZ" sz="3600" dirty="0"/>
              <a:t>městské x církevní</a:t>
            </a:r>
          </a:p>
          <a:p>
            <a:r>
              <a:rPr lang="cs-CZ" sz="3600" dirty="0"/>
              <a:t>veřejné x pokoutní (soukromé)</a:t>
            </a:r>
          </a:p>
          <a:p>
            <a:r>
              <a:rPr lang="cs-CZ" sz="3600" dirty="0"/>
              <a:t>chlapecké x dívčí</a:t>
            </a:r>
          </a:p>
          <a:p>
            <a:r>
              <a:rPr lang="cs-CZ" sz="3600" dirty="0"/>
              <a:t>konfese (křesťanské x židovské; katolické x utrakvistické x bratrské)</a:t>
            </a:r>
          </a:p>
          <a:p>
            <a:endParaRPr lang="cs-CZ" sz="3600" dirty="0"/>
          </a:p>
        </p:txBody>
      </p:sp>
      <p:pic>
        <p:nvPicPr>
          <p:cNvPr id="7" name="Zástupný obsah 6" descr="Obsah obrázku obraz, umění, kresba, oblečení&#10;&#10;Obsah vygenerovaný umělou inteligencí může být nesprávný.">
            <a:extLst>
              <a:ext uri="{FF2B5EF4-FFF2-40B4-BE49-F238E27FC236}">
                <a16:creationId xmlns:a16="http://schemas.microsoft.com/office/drawing/2014/main" id="{54D4ECCE-2767-C22B-17FB-FD7EBF209D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153" y="316052"/>
            <a:ext cx="4625788" cy="6395099"/>
          </a:xfrm>
        </p:spPr>
      </p:pic>
    </p:spTree>
    <p:extLst>
      <p:ext uri="{BB962C8B-B14F-4D97-AF65-F5344CB8AC3E}">
        <p14:creationId xmlns:p14="http://schemas.microsoft.com/office/powerpoint/2010/main" val="1068873321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899</TotalTime>
  <Words>2493</Words>
  <Application>Microsoft Office PowerPoint</Application>
  <PresentationFormat>Širokoúhlá obrazovka</PresentationFormat>
  <Paragraphs>181</Paragraphs>
  <Slides>15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15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Symbol</vt:lpstr>
      <vt:lpstr>Times New Roman</vt:lpstr>
      <vt:lpstr>Motiv Office</vt:lpstr>
      <vt:lpstr> Základní problémy studia starších českých dějin II</vt:lpstr>
      <vt:lpstr>Školy ve středověku</vt:lpstr>
      <vt:lpstr>Doklady o studiu v zahraničí</vt:lpstr>
      <vt:lpstr>Domácí nižší školství</vt:lpstr>
      <vt:lpstr>Statistika partikulárních škol podle F. Šmahela</vt:lpstr>
      <vt:lpstr>Spory církve s městem o obsazování místa rektora školy</vt:lpstr>
      <vt:lpstr>Školský „systém“</vt:lpstr>
      <vt:lpstr>Další typy škol</vt:lpstr>
      <vt:lpstr>Kritéria typologie nižšího školství ve středověku</vt:lpstr>
      <vt:lpstr>Katolické školy  po husitských válkách</vt:lpstr>
      <vt:lpstr>Školní provoz</vt:lpstr>
      <vt:lpstr>Příklad: stará škola v Kolíně</vt:lpstr>
      <vt:lpstr>Sedmero svobodných umění</vt:lpstr>
      <vt:lpstr>Bibliografie</vt:lpstr>
      <vt:lpstr>Dodatek – novinka:</vt:lpstr>
    </vt:vector>
  </TitlesOfParts>
  <Company>FF UK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Základní problémy 2</dc:title>
  <dc:creator>Zilynska, Blanka</dc:creator>
  <cp:lastModifiedBy>Blanka Zilynská</cp:lastModifiedBy>
  <cp:revision>13</cp:revision>
  <dcterms:created xsi:type="dcterms:W3CDTF">2023-11-07T20:38:36Z</dcterms:created>
  <dcterms:modified xsi:type="dcterms:W3CDTF">2025-10-29T14:54:13Z</dcterms:modified>
</cp:coreProperties>
</file>