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2DB3A-A35A-1FE9-4DA6-EBC65EF85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86AA2C-B614-9164-FA05-C3B81D29C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8850A-915C-50B0-F7CF-C5A354E7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C9A83F-91E0-E0F0-9BA7-951ACCBD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74E4C0-A211-2FFE-B0CB-76141A78E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1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8E9C8-10CD-61AF-CB34-0D608F3A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B06FC5-4830-AC10-1E6C-30B8F0D3A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D88BA9-1E36-C14F-EC34-8AC32C9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FDD9F-34D3-BBDA-E5C2-C3C9E147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48450D-B6C1-4123-0BEB-72FC7822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78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3B0470-0329-F667-6B29-09EA23A49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F73BB6-521D-E80C-3915-1EBC588D2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752BCA-34D6-45DA-D66E-DF4C5E40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3153E5-6A6C-B476-0427-B229B868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283A55-64F2-7037-3A8B-9BE17EB7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43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3FE77-0AAE-8C18-9064-523DC25A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DE6A3-BAB0-F67B-7E91-8F25705C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FD3011-480D-DFD4-8187-CE41215C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11DC8F-E750-4CEC-F5BD-5203A6BE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06CCA1-5455-9A4B-7570-1AE5379E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6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4AD7E-5DB3-32FB-7130-B5DA00D6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BF5371-5F16-F68C-B162-0278D8087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582CF0-B711-4600-D75A-59008724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5B453-E2E8-3E41-CF6B-30A503FD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1205C9-1E54-7085-67DC-55CB45CF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33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665E3-7D47-737F-3DD4-411A61FD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07BC6-EA08-33A2-825B-FDC23FBC1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D32FA3-FBB3-E18D-5ADC-0CFC44BAD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D96AA5-2CDA-E3D0-4CAD-259B631F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098255-2E1D-F68F-FE51-5F25E7D3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217FB7-E0F7-BFB7-D1B0-B7E146C6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25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F0FF6-DB22-0F7A-585D-2560AE42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A9E67F-AD09-9FEA-E450-258271889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F053FD-CA12-CF8E-6D35-23DE97DF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5A55D46-5B61-E631-30CB-264D18FB4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F945E1-DC22-0A46-1F63-BA3DEB697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ECF2D2-CE75-3241-E0BB-89309A10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C36BC7-2B1F-02BD-4C1C-A7812E63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DFF22D4-D1B4-5452-92E0-0AE1E552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34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63C6C-F4C6-8574-A889-990C689F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DB83A8-7495-AC0A-593B-81A93C39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409739-DD75-C37F-178D-C638A94C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6803FD-6AE6-CB90-5179-9337E755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18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AF5863-B1CF-76E5-493B-2F02F13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F038A15-8E09-F85B-5F8C-9C87E87F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9FD939-1825-159E-3299-84D1B03A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08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222A0-54A2-14FD-75F0-87E501D5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B77F60-0356-00B3-90E2-D2DDAA01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ECD4F3-6065-03D9-49A2-0CB5ED765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F2A814-5395-E1E0-FCE3-962BD15B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7D92F3-0242-9C81-02D1-24049E8D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4FABA4-65FC-4A12-2E6E-C92130CF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9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E23B0-A897-C5B8-E6FE-3D7F04FB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610C58-1CA0-1A56-9415-38B5157A8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17AB18-69D4-6D40-7F55-7B0B21F62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492A2E-950C-8DA4-DB42-80BC7DDB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4626AD-2B2E-73BB-B165-C8019530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9471AA-1923-F504-EDF6-F565A8D6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2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3A2D56-4358-A3A4-09FB-DA22D2B8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F92F8A-C7D2-1425-8519-DC38003A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2ED1E4-82C3-3540-F357-336114AB7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20B7-00C4-48F6-BD58-0A3FFCB978AC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1943B1-A4FD-FD80-B7CD-2FD26F933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B02493-731B-DAC1-262C-F6D4F550D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4039-3666-47A9-9EB1-B8D337B27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73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tyapamatky.cz/kolinsko/kolin/stara-farni-skol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CA288-CD36-2277-8FC9-874F344C2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7" y="172279"/>
            <a:ext cx="6294780" cy="583095"/>
          </a:xfrm>
        </p:spPr>
        <p:txBody>
          <a:bodyPr>
            <a:normAutofit fontScale="90000"/>
          </a:bodyPr>
          <a:lstStyle/>
          <a:p>
            <a:b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Základní problémy 2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D39C0F-3630-831A-7328-E18C227B0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7" y="1921565"/>
            <a:ext cx="6175512" cy="4638261"/>
          </a:xfrm>
        </p:spPr>
        <p:txBody>
          <a:bodyPr>
            <a:normAutofit/>
          </a:bodyPr>
          <a:lstStyle/>
          <a:p>
            <a:endParaRPr lang="cs-CZ" sz="40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Partikulární školy ve středověku</a:t>
            </a:r>
            <a:endParaRPr lang="cs-CZ" sz="4400" dirty="0"/>
          </a:p>
        </p:txBody>
      </p:sp>
      <p:pic>
        <p:nvPicPr>
          <p:cNvPr id="7" name="Obrázek 6" descr="Obsah obrázku skica, kresba, Umělecký tisk, ilustrace&#10;&#10;Popis byl vytvořen automaticky">
            <a:extLst>
              <a:ext uri="{FF2B5EF4-FFF2-40B4-BE49-F238E27FC236}">
                <a16:creationId xmlns:a16="http://schemas.microsoft.com/office/drawing/2014/main" id="{DFDBE2CF-872C-891F-1611-5D61F547A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7" y="90808"/>
            <a:ext cx="5340626" cy="65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FC20F-3BD6-D8C2-F36B-831D1A77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365126"/>
            <a:ext cx="6158948" cy="64204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Sedmero svobodných umění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EF9E8-C93F-7F01-B27F-83EF60622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626" y="1245704"/>
            <a:ext cx="5403574" cy="5406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TRIVIUM = </a:t>
            </a:r>
            <a:r>
              <a:rPr lang="cs-CZ" dirty="0"/>
              <a:t>3 filosoficko-literární disciplíny: </a:t>
            </a:r>
          </a:p>
          <a:p>
            <a:pPr>
              <a:buFont typeface="+mj-lt"/>
              <a:buAutoNum type="arabicPeriod"/>
            </a:pPr>
            <a:r>
              <a:rPr lang="cs-CZ" dirty="0"/>
              <a:t> </a:t>
            </a:r>
            <a:r>
              <a:rPr lang="cs-CZ" u="sng" dirty="0"/>
              <a:t>Gramatika</a:t>
            </a:r>
            <a:r>
              <a:rPr lang="cs-CZ" dirty="0"/>
              <a:t> (latinský jazyk)</a:t>
            </a:r>
          </a:p>
          <a:p>
            <a:pPr>
              <a:buFont typeface="+mj-lt"/>
              <a:buAutoNum type="arabicPeriod"/>
            </a:pPr>
            <a:r>
              <a:rPr lang="cs-CZ" dirty="0"/>
              <a:t> </a:t>
            </a:r>
            <a:r>
              <a:rPr lang="cs-CZ" u="sng" dirty="0"/>
              <a:t>Rétorika</a:t>
            </a:r>
            <a:r>
              <a:rPr lang="cs-CZ" dirty="0"/>
              <a:t> = umění napsat projev a mluvit na veřejnosti</a:t>
            </a:r>
          </a:p>
          <a:p>
            <a:pPr>
              <a:buFont typeface="+mj-lt"/>
              <a:buAutoNum type="arabicPeriod"/>
            </a:pPr>
            <a:r>
              <a:rPr lang="cs-CZ" dirty="0"/>
              <a:t> </a:t>
            </a:r>
            <a:r>
              <a:rPr lang="cs-CZ" u="sng" dirty="0"/>
              <a:t>Dialektika</a:t>
            </a:r>
            <a:r>
              <a:rPr lang="cs-CZ" dirty="0"/>
              <a:t> = filosofie</a:t>
            </a:r>
          </a:p>
          <a:p>
            <a:pPr marL="0" indent="0">
              <a:buNone/>
            </a:pPr>
            <a:r>
              <a:rPr lang="cs-CZ" b="1" dirty="0"/>
              <a:t>KVADRIVIUM</a:t>
            </a:r>
            <a:r>
              <a:rPr lang="cs-CZ" dirty="0"/>
              <a:t> </a:t>
            </a:r>
            <a:r>
              <a:rPr lang="cs-CZ" b="1" dirty="0"/>
              <a:t>=</a:t>
            </a:r>
            <a:r>
              <a:rPr lang="cs-CZ" dirty="0"/>
              <a:t> 4 matematické disciplíny: </a:t>
            </a:r>
          </a:p>
          <a:p>
            <a:pPr>
              <a:buFont typeface="+mj-lt"/>
              <a:buAutoNum type="arabicPeriod"/>
            </a:pPr>
            <a:r>
              <a:rPr lang="cs-CZ" dirty="0"/>
              <a:t> </a:t>
            </a:r>
            <a:r>
              <a:rPr lang="cs-CZ" u="sng" dirty="0"/>
              <a:t>Aritmetika</a:t>
            </a:r>
          </a:p>
          <a:p>
            <a:pPr>
              <a:buFont typeface="+mj-lt"/>
              <a:buAutoNum type="arabicPeriod"/>
            </a:pPr>
            <a:r>
              <a:rPr lang="cs-CZ" dirty="0"/>
              <a:t> </a:t>
            </a:r>
            <a:r>
              <a:rPr lang="cs-CZ" u="sng" dirty="0"/>
              <a:t>Geometrie</a:t>
            </a:r>
          </a:p>
          <a:p>
            <a:pPr>
              <a:buFont typeface="+mj-lt"/>
              <a:buAutoNum type="arabicPeriod"/>
            </a:pPr>
            <a:r>
              <a:rPr lang="cs-CZ" dirty="0"/>
              <a:t> </a:t>
            </a:r>
            <a:r>
              <a:rPr lang="cs-CZ" u="sng" dirty="0"/>
              <a:t>Astronomie</a:t>
            </a:r>
            <a:r>
              <a:rPr lang="cs-CZ" dirty="0"/>
              <a:t> (víc astrologie)</a:t>
            </a:r>
            <a:endParaRPr lang="cs-CZ" u="sng" dirty="0"/>
          </a:p>
          <a:p>
            <a:pPr>
              <a:buFont typeface="+mj-lt"/>
              <a:buAutoNum type="arabicPeriod"/>
            </a:pPr>
            <a:r>
              <a:rPr lang="cs-CZ" dirty="0"/>
              <a:t> </a:t>
            </a:r>
            <a:r>
              <a:rPr lang="cs-CZ" u="sng" dirty="0"/>
              <a:t>Muzika</a:t>
            </a:r>
            <a:r>
              <a:rPr lang="cs-CZ" dirty="0"/>
              <a:t> (hudební teorie)</a:t>
            </a:r>
            <a:endParaRPr lang="cs-CZ" u="sng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653D7D-B3D1-C73D-9FD0-7A04B39FD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9826" y="3061251"/>
            <a:ext cx="5181600" cy="359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VÝUKA</a:t>
            </a:r>
          </a:p>
          <a:p>
            <a:pPr hangingPunct="0"/>
            <a:r>
              <a:rPr lang="cs-CZ" sz="2400" dirty="0">
                <a:effectLst/>
                <a:ea typeface="Times New Roman" panose="02020603050405020304" pitchFamily="18" charset="0"/>
              </a:rPr>
              <a:t>Čtení dřív než psaní; memorování</a:t>
            </a:r>
          </a:p>
          <a:p>
            <a:pPr hangingPunct="0"/>
            <a:r>
              <a:rPr lang="cs-CZ" sz="2400" dirty="0">
                <a:effectLst/>
                <a:ea typeface="Times New Roman" panose="02020603050405020304" pitchFamily="18" charset="0"/>
              </a:rPr>
              <a:t>Voskové tabulky; kniha vzácná (drahá)</a:t>
            </a:r>
          </a:p>
          <a:p>
            <a:pPr hangingPunct="0"/>
            <a:r>
              <a:rPr lang="cs-CZ" sz="2400" dirty="0">
                <a:effectLst/>
                <a:ea typeface="Times New Roman" panose="02020603050405020304" pitchFamily="18" charset="0"/>
              </a:rPr>
              <a:t>Čtení – výuka z liturgických knih? (antifonář, graduál) – podle M.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Nodla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pPr hangingPunct="0"/>
            <a:r>
              <a:rPr lang="cs-CZ" sz="2400" dirty="0">
                <a:effectLst/>
                <a:ea typeface="Times New Roman" panose="02020603050405020304" pitchFamily="18" charset="0"/>
              </a:rPr>
              <a:t>Gramatika – pomocí učebnic: </a:t>
            </a:r>
          </a:p>
          <a:p>
            <a:pPr marL="0" indent="0" hangingPunct="0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   Donát;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Cato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Disticha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ea typeface="Times New Roman" panose="02020603050405020304" pitchFamily="18" charset="0"/>
              </a:rPr>
              <a:t>Výuka četby a psaní v národním jazyce: v Německu již v 15. st. (v Č. ne)</a:t>
            </a:r>
            <a:endParaRPr lang="cs-CZ" sz="2400" dirty="0"/>
          </a:p>
        </p:txBody>
      </p:sp>
      <p:pic>
        <p:nvPicPr>
          <p:cNvPr id="6" name="Obrázek 5" descr="Obsah obrázku oblečení, obraz, kresba, osoba&#10;&#10;Popis byl vytvořen automaticky">
            <a:extLst>
              <a:ext uri="{FF2B5EF4-FFF2-40B4-BE49-F238E27FC236}">
                <a16:creationId xmlns:a16="http://schemas.microsoft.com/office/drawing/2014/main" id="{620A1A6E-CD0D-7577-C50C-22423071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43" y="205410"/>
            <a:ext cx="3140831" cy="31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0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7F75C-B1EB-FC7A-4169-C7D97025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72278"/>
            <a:ext cx="10515600" cy="371061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Bibliografie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CBBFEE-FB0B-DE9C-71F9-F2CD49E8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1" y="543339"/>
            <a:ext cx="11724861" cy="6142383"/>
          </a:xfrm>
        </p:spPr>
        <p:txBody>
          <a:bodyPr>
            <a:normAutofit lnSpcReduction="10000"/>
          </a:bodyPr>
          <a:lstStyle/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Bláhová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Marie,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Pražské školy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předuniverzitního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období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in: Škola a město.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Pragensia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11, 1993, s. 26–39 </a:t>
            </a:r>
          </a:p>
          <a:p>
            <a:pPr marL="185738" indent="-185738" hangingPunct="0"/>
            <a:r>
              <a:rPr lang="cs-CZ" sz="1800" cap="sm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Ennen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Edith,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Stadt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Schule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ihrem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wechselseitigen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Verhältnis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vornehmlich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Mittelalter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in: Die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Stadt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Mittelalters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hg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v. Carl Haase, 1973, s. 463–472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Hejnic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Josef,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Českokrumlovská latin. škola v době rožmberské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Rozpravy ČSAV 82/2, 1972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Hejnic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Josef,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Latinská škola v Plzni a její postavení v Čechách (13.–18. st.)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Rozpravy ČSAV 89/2, 1979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Hoffmann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František,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Středověké město v Čechách a na Moravě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Praha 2009</a:t>
            </a:r>
            <a:r>
              <a:rPr lang="cs-CZ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476–485 (Vzdělání a škola) 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Holinková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Jiřina,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Městská škola na Moravě v předbělohorském období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AUPO,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Historica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12, Praha 1967, 93 s.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Čtyři kapitoly z dějin městské školy u sv. Mořice v Olomouci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ibidem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1970,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Historica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 (obě studie přetisk: 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táž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Dvě studie z dějin městské školy na Moravě v předbělohorském období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Olomouc 2005)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Macek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Josef,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Jagellonský věk v českých zemích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III, Města, Praha 1998, s. 223–245 (kap. Děti, škola, univerzita)</a:t>
            </a:r>
          </a:p>
          <a:p>
            <a:pPr marL="185738" indent="-185738" hangingPunct="0"/>
            <a:r>
              <a:rPr lang="cs-CZ" sz="1800" cap="sm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Nodl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Martin,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Klerici, rektoři 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scholárové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in: Pater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familias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…, Praha 2002, s. 299–311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Pešek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Jiří,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Pražská univerzita, městské latinské školy a měšťanské elity předbělohorských Čech (1570–1620)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Český časopis historický 89/3, 1991, s. 336–355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Pešek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Jiří,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Univerzitní správa městských latinských škol v Čechách a na Moravě na přelomu 16. a 17. století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AUC –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Universitatis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Carolinae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Prag. 30/2, 1990, s. 41–58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Šmahel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František,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Nižší školy na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Podblanicku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Vltavsku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roku 1526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Sborník vlastivědných prací z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Podblanicka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19, 1978, s. 133–171</a:t>
            </a:r>
          </a:p>
          <a:p>
            <a:pPr marL="185738" indent="-185738" hangingPunct="0"/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Šmahel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F.,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Piśmienność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warstw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ludowych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 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Czechach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 XIV i XV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wieku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in: Kultura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elitarna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kultura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masowa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Polsce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póznego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średniowiecza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Warszawa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1978, s. 189–205</a:t>
            </a:r>
          </a:p>
          <a:p>
            <a:pPr marL="185738" indent="-185738" hangingPunct="0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Winter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Zikmund,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Život a učení na partikulárních školách v Čechách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Praha 1901</a:t>
            </a:r>
          </a:p>
          <a:p>
            <a:pPr marL="185738" indent="-185738" hangingPunct="0"/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5738" indent="-185738" hangingPunct="0"/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03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91577-7F5C-8DD7-4059-BED8DA25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9" y="172278"/>
            <a:ext cx="5082659" cy="49033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Školy ve středověku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C4E93-236B-C5F7-B275-225EEA12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904" y="291548"/>
            <a:ext cx="6430617" cy="63941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univerzitní (univerzální) –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univerzálnost se týká rozsahu vzdělání a platnosti titulů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ostatní – dílčí,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partikulární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2400" b="1" dirty="0">
              <a:latin typeface="Times New Roman" panose="02020603050405020304" pitchFamily="18" charset="0"/>
            </a:endParaRPr>
          </a:p>
          <a:p>
            <a:pPr marL="0" indent="0" hangingPunc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Školství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nižší i univerzita – souviselo s 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církví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Většina profesí se obešla bez školy;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alfabetizace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postupovala pomalu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Prameny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nic souhrnného, přehledného, není dobová evidence, jen jednotlivé zmínky 	(listiny, měst. knihy, knihy církev. správy; literární svědectví – např. Jeroným Pražský, Jan Hus, Prokop Písař)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ramenné zprávy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čes. zemích dokládají:</a:t>
            </a:r>
          </a:p>
          <a:p>
            <a:pPr marL="342900" lvl="0" indent="-342900" hangingPunct="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doložení učitelé 		</a:t>
            </a:r>
          </a:p>
          <a:p>
            <a:pPr marL="342900" lvl="0" indent="-342900" hangingPunct="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nadace</a:t>
            </a:r>
          </a:p>
          <a:p>
            <a:pPr marL="342900" lvl="0" indent="-342900" hangingPunct="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spory</a:t>
            </a:r>
          </a:p>
          <a:p>
            <a:pPr marL="342900" lvl="0" indent="-342900" hangingPunct="0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nepřímé indicie</a:t>
            </a:r>
            <a:endParaRPr lang="cs-CZ" sz="2400" dirty="0"/>
          </a:p>
        </p:txBody>
      </p:sp>
      <p:pic>
        <p:nvPicPr>
          <p:cNvPr id="5" name="Obrázek 4" descr="Obsah obrázku oblečení, osoba, Lidská tvář, text&#10;&#10;Popis byl vytvořen automaticky">
            <a:extLst>
              <a:ext uri="{FF2B5EF4-FFF2-40B4-BE49-F238E27FC236}">
                <a16:creationId xmlns:a16="http://schemas.microsoft.com/office/drawing/2014/main" id="{EB0A50FA-56FF-824E-3FA5-C671591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1470991"/>
            <a:ext cx="5082659" cy="50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636626F-49DB-6E67-1D63-C96F8E87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5" y="132522"/>
            <a:ext cx="11794431" cy="54851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Doklady o studiu v zahraničí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A1D795-EE27-17B7-3597-267614675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785" y="910466"/>
            <a:ext cx="3644346" cy="5689116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Příklady známých mužů:</a:t>
            </a:r>
          </a:p>
          <a:p>
            <a:pPr marL="0" indent="0" hangingPunct="0">
              <a:buNone/>
            </a:pP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5738" indent="-185738" hangingPunct="0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st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legendy o sv. Václavu (Budeč) a sv. Vojtěchu (Magdeburg)</a:t>
            </a:r>
          </a:p>
          <a:p>
            <a:pPr marL="185738" indent="-185738" hangingPunct="0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11./12. st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Kosmas (sám v 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Liège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možná v Paříži; podává zprávy o školách a cestách žáků) </a:t>
            </a:r>
          </a:p>
          <a:p>
            <a:pPr marL="185738" indent="-185738" hangingPunct="0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st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bis. Daniel I. v Paříži </a:t>
            </a:r>
          </a:p>
          <a:p>
            <a:pPr marL="185738" indent="-185738" hangingPunct="0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pPr marL="185738" indent="-185738" hangingPunct="0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st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Arnošt z Pardubic v Boloni a Padově;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Neplach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Boloni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75DAB5-1338-5C88-2864-F58869F28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022" y="1007165"/>
            <a:ext cx="5390778" cy="4161183"/>
          </a:xfrm>
        </p:spPr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Záznamy o Češích na univerzitách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65113" indent="-265113" hangingPunct="0"/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5113" indent="-265113" hangingPunct="0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Bologna (práva) – řada jmen od ½13. st.</a:t>
            </a:r>
          </a:p>
          <a:p>
            <a:pPr marL="265113" indent="-265113" hangingPunct="0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Padova (práva)</a:t>
            </a:r>
          </a:p>
          <a:p>
            <a:pPr marL="265113" indent="-265113" hangingPunct="0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Paříž – filosofie a teologie</a:t>
            </a:r>
          </a:p>
          <a:p>
            <a:pPr marL="265113" indent="-265113" hangingPunct="0"/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Montpellier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medicína</a:t>
            </a:r>
          </a:p>
          <a:p>
            <a:pPr marL="265113" indent="-265113" hangingPunct="0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Orléans, Perugie,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Vicenza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Oxford, Cambridge ==) „stipendium“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Vojtěcha </a:t>
            </a:r>
            <a:r>
              <a:rPr lang="cs-CZ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Raňkova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Ježova</a:t>
            </a:r>
            <a:endParaRPr lang="cs-CZ" sz="2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B219334-23FC-F51E-E7FB-FE7A4B069208}"/>
              </a:ext>
            </a:extLst>
          </p:cNvPr>
          <p:cNvSpPr txBox="1"/>
          <p:nvPr/>
        </p:nvSpPr>
        <p:spPr>
          <a:xfrm>
            <a:off x="5617265" y="5265875"/>
            <a:ext cx="527767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Tadra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Ferdinand, Kulturní styky Čech s cizinou až do válek husitských, 1897</a:t>
            </a:r>
            <a:endParaRPr lang="cs-CZ" sz="2400" dirty="0"/>
          </a:p>
        </p:txBody>
      </p:sp>
      <p:pic>
        <p:nvPicPr>
          <p:cNvPr id="3" name="Obrázek 2" descr="Obsah obrázku obraz, kresba, oblečení, umění&#10;&#10;Popis byl vytvořen automaticky">
            <a:extLst>
              <a:ext uri="{FF2B5EF4-FFF2-40B4-BE49-F238E27FC236}">
                <a16:creationId xmlns:a16="http://schemas.microsoft.com/office/drawing/2014/main" id="{24CEEF68-9879-861D-32A2-FA9B38FEB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78" y="910466"/>
            <a:ext cx="2677396" cy="39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EFE02-1D15-9E20-E9B1-46364836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39"/>
            <a:ext cx="10515600" cy="636105"/>
          </a:xfrm>
        </p:spPr>
        <p:txBody>
          <a:bodyPr>
            <a:normAutofit/>
          </a:bodyPr>
          <a:lstStyle/>
          <a:p>
            <a:pPr algn="ctr"/>
            <a:r>
              <a:rPr lang="cs-CZ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Domácí nižší školství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65252-F763-8A9C-B611-ED749E045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4" y="874644"/>
            <a:ext cx="5579166" cy="5744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Nejstarší školy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katedrální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(u sv. Víta od 11. st.)</a:t>
            </a: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kapitulní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(vyšehradská škola od 13. st.; po 1270 notář. a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rétoric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škola Jindřicha z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Isernie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klášterní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(zaměř. na výchovu vlast. bří – noviců)</a:t>
            </a: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farní školy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městech – spolehlivě doloženy až v 13. st. a později</a:t>
            </a:r>
          </a:p>
          <a:p>
            <a:pPr marL="357188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//Znojmo (1225), Brno (1234), </a:t>
            </a:r>
          </a:p>
          <a:p>
            <a:pPr marL="357188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Jihlava (1288), Litoměřice (1298), </a:t>
            </a:r>
          </a:p>
          <a:p>
            <a:pPr marL="357188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Most (1313), Plzeň (1328-31), </a:t>
            </a:r>
          </a:p>
          <a:p>
            <a:pPr marL="357188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Žatec (1335, dle Hoffmanna 1256)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35DE4A-672A-4989-0ACA-0ACDA9E50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74644"/>
            <a:ext cx="5794513" cy="5744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Praha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 r. 1265 listina pro mincmistra Eberharda – uvedeno slovo „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solas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=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scholas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?, jde o školu? 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spolehlivě o školách až ve 14. st.: 1378 se v souvislosti s pohřbem K.IV. mluví o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školách, V.V. Tomek má doklady pro 11 far. škol na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SMp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  7 na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NMp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 na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MStr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celkem 18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vedle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farních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 jako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veřejné školy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též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kolegiátní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sv. Apolináře a u sv. Jiljí a při johanitské komendě PM u paty mostu</a:t>
            </a:r>
          </a:p>
          <a:p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další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školy vychovávající pro církevní potřeby – škola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katedrální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další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kapitulní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klášterní</a:t>
            </a: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Celkové počty škol v Praze: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předhusitské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Svatoš, Hoffmann a Šmahel uvádějí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škol, </a:t>
            </a:r>
          </a:p>
          <a:p>
            <a:r>
              <a:rPr lang="cs-CZ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 HR 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podle Macka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škol, pro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jagell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dobu </a:t>
            </a:r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22-26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 v Praze (autoři nevymezují, které počítají).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46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B70AA-A11B-D4DB-AF75-3FA5286D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636"/>
          </a:xfrm>
        </p:spPr>
        <p:txBody>
          <a:bodyPr>
            <a:normAutofit/>
          </a:bodyPr>
          <a:lstStyle/>
          <a:p>
            <a:r>
              <a:rPr lang="cs-CZ" dirty="0"/>
              <a:t>Statistika partikulárních škol podle F. Šmahela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550F4-0B56-70F0-F14E-76263F912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5" y="821636"/>
            <a:ext cx="6798365" cy="5804451"/>
          </a:xfrm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města král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StMp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NMp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MStr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cs-CZ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ostat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(Hrad.,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Vyšehr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– </a:t>
            </a:r>
            <a:r>
              <a:rPr lang="cs-CZ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školy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 1420 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 </a:t>
            </a:r>
            <a:r>
              <a:rPr lang="cs-CZ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farností 44</a:t>
            </a:r>
            <a:endParaRPr lang="cs-CZ" sz="2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farní: 	     11 + 7 + 1 + 1	= 20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kolegiátní: 1 + 1 + 0 + 2	=   4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klášterní:   1 + 0 + 1 + 1	=   3	celkem 27 křesťanských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židovské: 1 + 0 + 0 + 0	=   1		1 židovská						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sum. 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 1526 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 </a:t>
            </a:r>
            <a:r>
              <a:rPr lang="cs-CZ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farností 32</a:t>
            </a:r>
            <a:endParaRPr lang="cs-CZ" sz="2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farní: 	     12 + 9 + 1 + 0	= 22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kolegiátní: 0 + 0 + 0 +1	=   1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klášterní: 0 + 1 + 0 + 0	=   1	celkem 24 křesťanské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židovské: 1 + 1 + 0 + 0	=   2		2 židovské						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sum. </a:t>
            </a:r>
            <a:r>
              <a:rPr lang="cs-C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36BF20-2E94-1456-F59E-CD3B45F1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1948" y="689114"/>
            <a:ext cx="4731024" cy="59369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Před 1420 už nebyla </a:t>
            </a:r>
            <a:r>
              <a:rPr lang="cs-CZ" sz="2200" u="sng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králov</a:t>
            </a:r>
            <a:r>
              <a:rPr lang="cs-CZ" sz="22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města 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 školy (cca </a:t>
            </a:r>
            <a:r>
              <a:rPr lang="cs-CZ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cs-CZ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král. měst) – ke všem nejsou doklady.</a:t>
            </a:r>
          </a:p>
          <a:p>
            <a:pPr>
              <a:lnSpc>
                <a:spcPct val="120000"/>
              </a:lnSpc>
            </a:pPr>
            <a:r>
              <a:rPr lang="cs-CZ" sz="2200" u="sng" dirty="0" err="1">
                <a:effectLst/>
                <a:ea typeface="Calibri" panose="020F0502020204030204" pitchFamily="34" charset="0"/>
              </a:rPr>
              <a:t>Nekrálovská</a:t>
            </a:r>
            <a:r>
              <a:rPr lang="cs-CZ" sz="2200" u="sng" dirty="0">
                <a:effectLst/>
                <a:ea typeface="Calibri" panose="020F0502020204030204" pitchFamily="34" charset="0"/>
              </a:rPr>
              <a:t> města </a:t>
            </a:r>
            <a:r>
              <a:rPr lang="cs-CZ" sz="2200" dirty="0">
                <a:effectLst/>
                <a:ea typeface="Calibri" panose="020F0502020204030204" pitchFamily="34" charset="0"/>
              </a:rPr>
              <a:t>odhaduje na </a:t>
            </a:r>
            <a:r>
              <a:rPr lang="cs-CZ" sz="2200" b="1" dirty="0">
                <a:effectLst/>
                <a:ea typeface="Calibri" panose="020F0502020204030204" pitchFamily="34" charset="0"/>
              </a:rPr>
              <a:t>300</a:t>
            </a:r>
            <a:r>
              <a:rPr lang="cs-CZ" sz="2200" dirty="0">
                <a:effectLst/>
                <a:ea typeface="Calibri" panose="020F0502020204030204" pitchFamily="34" charset="0"/>
              </a:rPr>
              <a:t>, v nich u třetiny zjistil školu (</a:t>
            </a:r>
            <a:r>
              <a:rPr lang="cs-CZ" sz="2200" b="1" dirty="0">
                <a:effectLst/>
                <a:ea typeface="Calibri" panose="020F0502020204030204" pitchFamily="34" charset="0"/>
              </a:rPr>
              <a:t>82</a:t>
            </a:r>
            <a:r>
              <a:rPr lang="cs-CZ" sz="2200" dirty="0">
                <a:effectLst/>
                <a:ea typeface="Calibri" panose="020F0502020204030204" pitchFamily="34" charset="0"/>
              </a:rPr>
              <a:t> založ. před 1420, </a:t>
            </a:r>
            <a:r>
              <a:rPr lang="cs-CZ" sz="2200" b="1" dirty="0">
                <a:effectLst/>
                <a:ea typeface="Calibri" panose="020F0502020204030204" pitchFamily="34" charset="0"/>
              </a:rPr>
              <a:t>21</a:t>
            </a:r>
            <a:r>
              <a:rPr lang="cs-CZ" sz="2200" dirty="0">
                <a:effectLst/>
                <a:ea typeface="Calibri" panose="020F0502020204030204" pitchFamily="34" charset="0"/>
              </a:rPr>
              <a:t> před 1526). Předpokládá další – vyvozuje z </a:t>
            </a:r>
            <a:r>
              <a:rPr lang="cs-CZ" sz="2200" u="sng" dirty="0">
                <a:effectLst/>
                <a:ea typeface="Calibri" panose="020F0502020204030204" pitchFamily="34" charset="0"/>
              </a:rPr>
              <a:t>nepřímých indicií </a:t>
            </a:r>
            <a:r>
              <a:rPr lang="cs-CZ" sz="2200" dirty="0">
                <a:effectLst/>
                <a:ea typeface="Calibri" panose="020F0502020204030204" pitchFamily="34" charset="0"/>
              </a:rPr>
              <a:t>(koncentrace svěcenců, studentů, zámožnost kostela, velikost města atd.). Předpokládá, že v městech/městečkách byla škola všude; situace </a:t>
            </a:r>
            <a:r>
              <a:rPr lang="cs-CZ" sz="2200" u="sng" dirty="0">
                <a:effectLst/>
                <a:ea typeface="Calibri" panose="020F0502020204030204" pitchFamily="34" charset="0"/>
              </a:rPr>
              <a:t>na vsi </a:t>
            </a:r>
            <a:r>
              <a:rPr lang="cs-CZ" sz="2200" dirty="0">
                <a:effectLst/>
                <a:ea typeface="Calibri" panose="020F0502020204030204" pitchFamily="34" charset="0"/>
              </a:rPr>
              <a:t>– neznámá, je skeptický k jejich počtu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281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377BC-93F5-49EB-96AF-B5D0F55A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5"/>
            <a:ext cx="10515600" cy="67586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Spory církve s městem o obsazování místa rektora školy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18FCF-5705-578F-A0F9-E146195E1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980661"/>
            <a:ext cx="5741504" cy="5665304"/>
          </a:xfrm>
        </p:spPr>
        <p:txBody>
          <a:bodyPr>
            <a:normAutofit/>
          </a:bodyPr>
          <a:lstStyle/>
          <a:p>
            <a:pPr hangingPunct="0"/>
            <a:r>
              <a:rPr lang="cs-CZ" sz="2400" u="sng" dirty="0"/>
              <a:t>Stravování </a:t>
            </a:r>
            <a:r>
              <a:rPr lang="cs-CZ" sz="2400" u="sng" dirty="0">
                <a:effectLst/>
                <a:ea typeface="Times New Roman" panose="02020603050405020304" pitchFamily="18" charset="0"/>
              </a:rPr>
              <a:t>správce školy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, kantora a </a:t>
            </a:r>
            <a:r>
              <a:rPr lang="cs-CZ" sz="2400" dirty="0" err="1">
                <a:effectLst/>
                <a:ea typeface="Times New Roman" panose="02020603050405020304" pitchFamily="18" charset="0"/>
              </a:rPr>
              <a:t>sukcentora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na faře (stravování doloženo pro Mašťov 1444 a Teplou 1503).</a:t>
            </a:r>
          </a:p>
          <a:p>
            <a:pPr marL="0" indent="0" hangingPunct="0">
              <a:buNone/>
            </a:pPr>
            <a:r>
              <a:rPr lang="cs-CZ" sz="2400" u="sng" dirty="0">
                <a:ea typeface="Times New Roman" panose="02020603050405020304" pitchFamily="18" charset="0"/>
              </a:rPr>
              <a:t>Dosazování správce školy</a:t>
            </a:r>
            <a:r>
              <a:rPr lang="cs-CZ" sz="2400" dirty="0">
                <a:ea typeface="Times New Roman" panose="02020603050405020304" pitchFamily="18" charset="0"/>
              </a:rPr>
              <a:t>: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ea typeface="Times New Roman" panose="02020603050405020304" pitchFamily="18" charset="0"/>
              </a:rPr>
              <a:t>právo přiznáno měšťanům v Litoměřicích (1298 dosazování rektora), Žatci (1335 volba scholastika);</a:t>
            </a:r>
          </a:p>
          <a:p>
            <a:r>
              <a:rPr lang="cs-CZ" sz="2400" dirty="0">
                <a:effectLst/>
                <a:ea typeface="Times New Roman" panose="02020603050405020304" pitchFamily="18" charset="0"/>
              </a:rPr>
              <a:t>v Mostu uhájil jmenování scholastika farář (1313);</a:t>
            </a:r>
          </a:p>
          <a:p>
            <a:r>
              <a:rPr lang="cs-CZ" sz="2400" dirty="0">
                <a:ea typeface="Times New Roman" panose="02020603050405020304" pitchFamily="18" charset="0"/>
              </a:rPr>
              <a:t>v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 Jihlavě kompromis 1375</a:t>
            </a:r>
          </a:p>
          <a:p>
            <a:r>
              <a:rPr lang="cs-CZ" sz="2400" dirty="0">
                <a:effectLst/>
                <a:ea typeface="Times New Roman" panose="02020603050405020304" pitchFamily="18" charset="0"/>
              </a:rPr>
              <a:t>v poddanských městech doklady spíše pohusitské (Jičín 1416, Kamenice nad Lipou 1462, Hostinné 1477, Polná 1479, Teplá 1503)</a:t>
            </a:r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5CADF2-761F-1F3F-F0F2-59A042FA6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7897"/>
            <a:ext cx="5741504" cy="3511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Úloha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měst. školy:</a:t>
            </a:r>
          </a:p>
          <a:p>
            <a:pPr hangingPunct="0"/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 chlapce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výuka 6-8letá (do cca 14 let), čtení, psaní, poč. latiny, trochu počtů, zpěv,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křesť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víra,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křesť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morálka – od 16. stol. konfesně odlišená. Konfesijně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disciplinační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složka jako hlavní účel školy.</a:t>
            </a:r>
          </a:p>
          <a:p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 dívky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 čes. země nejsou doklady pro středověk; doklady pro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ZEvr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(4-letá výuka)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A29144-3BB6-3BB9-1713-78D984A4453C}"/>
              </a:ext>
            </a:extLst>
          </p:cNvPr>
          <p:cNvSpPr txBox="1"/>
          <p:nvPr/>
        </p:nvSpPr>
        <p:spPr>
          <a:xfrm>
            <a:off x="6520070" y="4611757"/>
            <a:ext cx="5300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Pojmy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městská škola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farní škola ve městě X škola městem založená, financovaná, obsazovaná</a:t>
            </a:r>
          </a:p>
          <a:p>
            <a:r>
              <a:rPr lang="cs-CZ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Náleží škola církvi (fara X </a:t>
            </a:r>
            <a:r>
              <a:rPr lang="cs-CZ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záduší</a:t>
            </a:r>
            <a:r>
              <a:rPr lang="cs-CZ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nebo městu?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8280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9E4F6-794E-08F4-6B24-96C80878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145774"/>
            <a:ext cx="5960164" cy="67586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+mn-lt"/>
              </a:rPr>
              <a:t>Školský „systém“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6FE64-0E05-EBA1-EE98-840750BDA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35" y="251791"/>
            <a:ext cx="5807765" cy="6321287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partikulární školství</a:t>
            </a:r>
          </a:p>
          <a:p>
            <a:pPr indent="-270510" hangingPunct="0"/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nižší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méně kvalitní školy zvané: malé, nízké, dětinské, české nebo německé (základy čtení a počtů, příp. psaní, v lid. jazyce, ne latina)</a:t>
            </a:r>
          </a:p>
          <a:p>
            <a:pPr indent="-270510" hangingPunct="0"/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vyšší, latinské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obzvláštní – různá úroveň, učí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trivium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quadrivium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růz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šíři, výuka latiny, základ pro UK, někde se předjímá univ. výuka (vysoká úroveň školy v Žatci), v 16. stol. některé zvány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gymnasium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-270510" hangingPunct="0"/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soukromé, pokoutní školy, postranní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(nerady viděny – konkurence měst. škol)</a:t>
            </a:r>
          </a:p>
          <a:p>
            <a:pPr indent="-270510" hangingPunct="0"/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Dívky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kláštery, bekyně, pokoutní školy, v rodině (společná docházka výjimkou)</a:t>
            </a:r>
          </a:p>
          <a:p>
            <a:pPr marL="0" indent="0"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univerzita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přijímá i chlapce „školního věku“, záleželo na připravenosti a schopnosti.</a:t>
            </a:r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375DF4-0623-3ACA-AA54-FC931A286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1" y="1060174"/>
            <a:ext cx="5807762" cy="1351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Dozor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výuku: pražský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scholastik</a:t>
            </a:r>
          </a:p>
          <a:p>
            <a:r>
              <a:rPr lang="cs-CZ" sz="2400" dirty="0">
                <a:latin typeface="Times New Roman" panose="02020603050405020304" pitchFamily="18" charset="0"/>
              </a:rPr>
              <a:t>po HR přebírá </a:t>
            </a:r>
            <a:r>
              <a:rPr lang="cs-CZ" sz="2400" b="1" dirty="0">
                <a:latin typeface="Times New Roman" panose="02020603050405020304" pitchFamily="18" charset="0"/>
              </a:rPr>
              <a:t>rektor </a:t>
            </a:r>
            <a:r>
              <a:rPr lang="cs-CZ" sz="2400" dirty="0">
                <a:latin typeface="Times New Roman" panose="02020603050405020304" pitchFamily="18" charset="0"/>
              </a:rPr>
              <a:t>(dosazování školních správců z řad univ. bakalářů a mistrů)</a:t>
            </a:r>
            <a:endParaRPr lang="cs-CZ" sz="2400" b="1" dirty="0"/>
          </a:p>
        </p:txBody>
      </p:sp>
      <p:pic>
        <p:nvPicPr>
          <p:cNvPr id="6" name="Obrázek 5" descr="Obsah obrázku kresba, oblečení, obraz, ilustrace&#10;&#10;Popis byl vytvořen automaticky">
            <a:extLst>
              <a:ext uri="{FF2B5EF4-FFF2-40B4-BE49-F238E27FC236}">
                <a16:creationId xmlns:a16="http://schemas.microsoft.com/office/drawing/2014/main" id="{F514F8CA-1EA8-65B2-0CF1-9297E48FB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39" y="2650435"/>
            <a:ext cx="6080525" cy="406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EA4C7-10D8-ACBE-69F0-A1279FCA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31913"/>
            <a:ext cx="5433391" cy="54996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+mn-lt"/>
              </a:rPr>
              <a:t>Školní provoz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0F75F-3481-6204-70A8-4524C52E2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548" y="954157"/>
            <a:ext cx="5728252" cy="5671930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Budova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jedna místnost při faře nebo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samostat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dům: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literní dům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dům kázně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Doklady 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stavbě nové školy městem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1394 budova pro týnskou školu, 1481 u sv. Jiljí, 1506 Litoměřice; 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stavby z nadání měšťana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Veclín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 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Cipína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Českém Krumlově poč. 15.st., Jan Charvát v Kut. Hoře u sv. Barbory 1479</a:t>
            </a: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Personál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ní obsazení: 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hlavní učitel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oficiál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rektor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školmistr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 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jeho pomocníci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pro nižší třídu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kustod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nebo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kumpáni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 zpěv kostelní i jiný (pohřby, křtiny, svatby)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kantor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sukcentor</a:t>
            </a:r>
            <a:endParaRPr lang="cs-CZ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Povinnosti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výuka, správa budovy, služba v kostele, mimořádnosti: péče o hodiny (Police), pečení hostií (Dvůr Král.), městský písař/notář. </a:t>
            </a:r>
            <a:endParaRPr lang="cs-CZ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5CD1E1-2FD4-3E3E-C9AB-DAFE916F1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66077"/>
            <a:ext cx="5834270" cy="4292671"/>
          </a:xfrm>
        </p:spPr>
        <p:txBody>
          <a:bodyPr>
            <a:normAutofit lnSpcReduction="10000"/>
          </a:bodyPr>
          <a:lstStyle/>
          <a:p>
            <a:pPr hangingPunct="0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Obživa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škol. správce: 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žáků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(donáška, jura žákovská, později </a:t>
            </a:r>
            <a: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sobotáles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cs-CZ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kantací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funerales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koledy, petice, prodej minucí a kalendářů, „</a:t>
            </a:r>
            <a:r>
              <a:rPr lang="cs-CZ" sz="24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litterales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(za psaní listů, učebních pomůcek, oslavných básní), další možné 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soukromé přivýdělky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Ne všude stálý plat = </a:t>
            </a:r>
            <a:r>
              <a:rPr lang="cs-CZ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stojecí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salarium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Strava na faře…</a:t>
            </a:r>
          </a:p>
          <a:p>
            <a:pPr hangingPunct="0"/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Zaopatření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žáků: místní (početně převažují) – doma; přespolní = buď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vaganti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těkaři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nebo </a:t>
            </a:r>
            <a:r>
              <a:rPr lang="cs-CZ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peregrinace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úrovni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partikulár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škol (příklad Jan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Butzbach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- ložnice pro žáky ve škole; strava z nadace</a:t>
            </a:r>
          </a:p>
          <a:p>
            <a:pPr hangingPunct="0"/>
            <a:endParaRPr lang="cs-CZ" sz="2400" dirty="0"/>
          </a:p>
        </p:txBody>
      </p:sp>
      <p:pic>
        <p:nvPicPr>
          <p:cNvPr id="6" name="Obrázek 5" descr="Obsah obrázku skica, kresba, ilustrace, Perokresba&#10;&#10;Popis byl vytvořen automaticky">
            <a:extLst>
              <a:ext uri="{FF2B5EF4-FFF2-40B4-BE49-F238E27FC236}">
                <a16:creationId xmlns:a16="http://schemas.microsoft.com/office/drawing/2014/main" id="{850F63E5-AF6B-DFA1-D783-FC18CDDC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57" y="4415134"/>
            <a:ext cx="3326295" cy="23545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5406E94-6115-458F-915C-3FB8E2BDA1A4}"/>
              </a:ext>
            </a:extLst>
          </p:cNvPr>
          <p:cNvSpPr txBox="1"/>
          <p:nvPr/>
        </p:nvSpPr>
        <p:spPr>
          <a:xfrm>
            <a:off x="6364358" y="4593121"/>
            <a:ext cx="1865241" cy="17235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Stupně pokročilosti žáků</a:t>
            </a:r>
            <a:r>
              <a:rPr lang="cs-CZ" dirty="0"/>
              <a:t>:</a:t>
            </a:r>
          </a:p>
          <a:p>
            <a:r>
              <a:rPr lang="cs-CZ" u="sng" dirty="0"/>
              <a:t>kumpáni</a:t>
            </a:r>
            <a:r>
              <a:rPr lang="cs-CZ" dirty="0"/>
              <a:t> </a:t>
            </a:r>
            <a:r>
              <a:rPr lang="cs-CZ" sz="1600" dirty="0"/>
              <a:t>(pomáhali s výukou)</a:t>
            </a:r>
          </a:p>
          <a:p>
            <a:r>
              <a:rPr lang="cs-CZ" u="sng" dirty="0" err="1"/>
              <a:t>trunkáti</a:t>
            </a:r>
            <a:endParaRPr lang="cs-CZ" u="sng" dirty="0"/>
          </a:p>
          <a:p>
            <a:r>
              <a:rPr lang="cs-CZ" u="sng" dirty="0" err="1"/>
              <a:t>aukanti</a:t>
            </a:r>
            <a:r>
              <a:rPr lang="cs-CZ" dirty="0"/>
              <a:t> </a:t>
            </a:r>
            <a:r>
              <a:rPr lang="cs-CZ" sz="1600" dirty="0"/>
              <a:t>(nejmladší)</a:t>
            </a:r>
          </a:p>
        </p:txBody>
      </p:sp>
    </p:spTree>
    <p:extLst>
      <p:ext uri="{BB962C8B-B14F-4D97-AF65-F5344CB8AC3E}">
        <p14:creationId xmlns:p14="http://schemas.microsoft.com/office/powerpoint/2010/main" val="415475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CA681-9A0F-7FCC-141B-F57EC3C9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16" y="365126"/>
            <a:ext cx="7104201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+mn-lt"/>
              </a:rPr>
              <a:t>Příklad: </a:t>
            </a:r>
            <a:r>
              <a:rPr lang="cs-CZ" b="1" dirty="0">
                <a:latin typeface="+mn-lt"/>
              </a:rPr>
              <a:t>stará škola v Kolíně</a:t>
            </a:r>
          </a:p>
        </p:txBody>
      </p:sp>
      <p:pic>
        <p:nvPicPr>
          <p:cNvPr id="6" name="Zástupný obsah 5" descr="Obsah obrázku budova, venku, obloha, okno&#10;&#10;Popis byl vytvořen automaticky">
            <a:extLst>
              <a:ext uri="{FF2B5EF4-FFF2-40B4-BE49-F238E27FC236}">
                <a16:creationId xmlns:a16="http://schemas.microsoft.com/office/drawing/2014/main" id="{014BA322-610F-C94C-79DD-DAEAD59B8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6" y="1690688"/>
            <a:ext cx="7104201" cy="4727523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1E7989-AB2E-08C6-84CC-50F429C4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983" y="1020418"/>
            <a:ext cx="4479233" cy="539779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Budova školy z 30. let 16. st. (národní kulturní památka)</a:t>
            </a:r>
          </a:p>
          <a:p>
            <a:r>
              <a:rPr lang="cs-CZ" dirty="0"/>
              <a:t>Škola prvně doložena  1345</a:t>
            </a:r>
          </a:p>
          <a:p>
            <a:r>
              <a:rPr lang="cs-CZ" dirty="0"/>
              <a:t>Známi jménem 3 správci z konce 14. st. (</a:t>
            </a:r>
            <a:r>
              <a:rPr lang="cs-CZ" i="1" dirty="0" err="1">
                <a:effectLst/>
                <a:ea typeface="Times New Roman" panose="02020603050405020304" pitchFamily="18" charset="0"/>
              </a:rPr>
              <a:t>Schulmeister</a:t>
            </a:r>
            <a:r>
              <a:rPr lang="cs-CZ" i="1" dirty="0">
                <a:effectLst/>
                <a:ea typeface="Times New Roman" panose="02020603050405020304" pitchFamily="18" charset="0"/>
              </a:rPr>
              <a:t>, </a:t>
            </a:r>
            <a:r>
              <a:rPr lang="cs-CZ" i="1" dirty="0" err="1">
                <a:effectLst/>
                <a:ea typeface="Times New Roman" panose="02020603050405020304" pitchFamily="18" charset="0"/>
              </a:rPr>
              <a:t>rector</a:t>
            </a:r>
            <a:r>
              <a:rPr lang="cs-CZ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ea typeface="Times New Roman" panose="02020603050405020304" pitchFamily="18" charset="0"/>
              </a:rPr>
              <a:t>scholarum</a:t>
            </a:r>
            <a:r>
              <a:rPr lang="cs-CZ" i="1" dirty="0">
                <a:effectLst/>
                <a:ea typeface="Times New Roman" panose="02020603050405020304" pitchFamily="18" charset="0"/>
              </a:rPr>
              <a:t>)</a:t>
            </a:r>
          </a:p>
          <a:p>
            <a:r>
              <a:rPr lang="cs-CZ" dirty="0"/>
              <a:t>Původně snad dřevěná budova blízko kostela, vyhořela 1532 (zaviněno žáky při topení)</a:t>
            </a:r>
          </a:p>
          <a:p>
            <a:r>
              <a:rPr lang="cs-CZ" dirty="0"/>
              <a:t>Více viz: </a:t>
            </a:r>
            <a:r>
              <a:rPr lang="cs-CZ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https://www.cestyapamatky.cz/kolinsko/kolin/stara-farni-skola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9906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1920</Words>
  <Application>Microsoft Office PowerPoint</Application>
  <PresentationFormat>Širokoúhlá obrazovka</PresentationFormat>
  <Paragraphs>139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Motiv Office</vt:lpstr>
      <vt:lpstr> Základní problémy 2</vt:lpstr>
      <vt:lpstr>Školy ve středověku</vt:lpstr>
      <vt:lpstr>Doklady o studiu v zahraničí</vt:lpstr>
      <vt:lpstr>Domácí nižší školství</vt:lpstr>
      <vt:lpstr>Statistika partikulárních škol podle F. Šmahela</vt:lpstr>
      <vt:lpstr>Spory církve s městem o obsazování místa rektora školy</vt:lpstr>
      <vt:lpstr>Školský „systém“</vt:lpstr>
      <vt:lpstr>Školní provoz</vt:lpstr>
      <vt:lpstr>Příklad: stará škola v Kolíně</vt:lpstr>
      <vt:lpstr>Sedmero svobodných umění</vt:lpstr>
      <vt:lpstr>Bibliografie</vt:lpstr>
    </vt:vector>
  </TitlesOfParts>
  <Company>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problémy 2</dc:title>
  <dc:creator>Zilynska, Blanka</dc:creator>
  <cp:lastModifiedBy>Blanka Zilynská</cp:lastModifiedBy>
  <cp:revision>5</cp:revision>
  <dcterms:created xsi:type="dcterms:W3CDTF">2023-11-07T20:38:36Z</dcterms:created>
  <dcterms:modified xsi:type="dcterms:W3CDTF">2023-11-08T12:58:05Z</dcterms:modified>
</cp:coreProperties>
</file>