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256" r:id="rId2"/>
    <p:sldId id="339" r:id="rId3"/>
    <p:sldId id="361" r:id="rId4"/>
    <p:sldId id="360" r:id="rId5"/>
    <p:sldId id="338" r:id="rId6"/>
    <p:sldId id="271" r:id="rId7"/>
    <p:sldId id="307" r:id="rId8"/>
    <p:sldId id="288" r:id="rId9"/>
    <p:sldId id="268" r:id="rId10"/>
    <p:sldId id="341" r:id="rId11"/>
    <p:sldId id="340" r:id="rId12"/>
    <p:sldId id="343" r:id="rId13"/>
    <p:sldId id="342" r:id="rId14"/>
    <p:sldId id="344" r:id="rId15"/>
    <p:sldId id="281" r:id="rId16"/>
    <p:sldId id="345" r:id="rId17"/>
    <p:sldId id="269" r:id="rId18"/>
    <p:sldId id="284" r:id="rId19"/>
    <p:sldId id="276" r:id="rId20"/>
    <p:sldId id="346" r:id="rId21"/>
    <p:sldId id="278" r:id="rId22"/>
    <p:sldId id="282" r:id="rId23"/>
    <p:sldId id="277" r:id="rId24"/>
    <p:sldId id="347" r:id="rId25"/>
    <p:sldId id="348" r:id="rId26"/>
    <p:sldId id="357" r:id="rId27"/>
    <p:sldId id="355" r:id="rId28"/>
    <p:sldId id="356" r:id="rId29"/>
    <p:sldId id="358" r:id="rId30"/>
    <p:sldId id="349" r:id="rId31"/>
    <p:sldId id="290" r:id="rId32"/>
    <p:sldId id="289" r:id="rId33"/>
    <p:sldId id="350" r:id="rId34"/>
    <p:sldId id="285" r:id="rId35"/>
    <p:sldId id="351" r:id="rId36"/>
    <p:sldId id="353" r:id="rId37"/>
    <p:sldId id="354" r:id="rId38"/>
    <p:sldId id="352" r:id="rId39"/>
    <p:sldId id="283" r:id="rId40"/>
    <p:sldId id="286" r:id="rId41"/>
    <p:sldId id="291" r:id="rId42"/>
    <p:sldId id="263" r:id="rId43"/>
    <p:sldId id="267" r:id="rId44"/>
    <p:sldId id="359" r:id="rId45"/>
    <p:sldId id="314"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94660"/>
  </p:normalViewPr>
  <p:slideViewPr>
    <p:cSldViewPr snapToGrid="0">
      <p:cViewPr varScale="1">
        <p:scale>
          <a:sx n="76" d="100"/>
          <a:sy n="76" d="100"/>
        </p:scale>
        <p:origin x="869"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CE29C4-315C-49BE-ACF3-3F597A7196D8}" type="datetimeFigureOut">
              <a:rPr lang="cs-CZ" smtClean="0"/>
              <a:t>03.10.2023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62C8A4-D782-4461-B926-67D0ADD3DBC9}" type="slidenum">
              <a:rPr lang="cs-CZ" smtClean="0"/>
              <a:t>‹#›</a:t>
            </a:fld>
            <a:endParaRPr lang="cs-CZ"/>
          </a:p>
        </p:txBody>
      </p:sp>
    </p:spTree>
    <p:extLst>
      <p:ext uri="{BB962C8B-B14F-4D97-AF65-F5344CB8AC3E}">
        <p14:creationId xmlns:p14="http://schemas.microsoft.com/office/powerpoint/2010/main" val="2297683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99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22434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611506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407408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oddílu">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Po kliknutí můžete upravovat styly textu v předloze.</a:t>
            </a:r>
          </a:p>
        </p:txBody>
      </p:sp>
      <p:sp>
        <p:nvSpPr>
          <p:cNvPr id="4" name="Date Placeholder 3"/>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8EDDB370-8917-4344-A0BE-EFD97CCE4009}" type="slidenum">
              <a:rPr lang="cs-CZ" smtClean="0"/>
              <a:pPr/>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20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57025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Content Placeholder 3"/>
          <p:cNvSpPr>
            <a:spLocks noGrp="1"/>
          </p:cNvSpPr>
          <p:nvPr>
            <p:ph sz="half" idx="2"/>
          </p:nvPr>
        </p:nvSpPr>
        <p:spPr>
          <a:xfrm>
            <a:off x="109728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Content Placeholder 5"/>
          <p:cNvSpPr>
            <a:spLocks noGrp="1"/>
          </p:cNvSpPr>
          <p:nvPr>
            <p:ph sz="quarter" idx="4"/>
          </p:nvPr>
        </p:nvSpPr>
        <p:spPr>
          <a:xfrm>
            <a:off x="6217920" y="2582334"/>
            <a:ext cx="4937760" cy="33782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3604272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187789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212799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EDDB370-8917-4344-A0BE-EFD97CCE4009}" type="slidenum">
              <a:rPr lang="cs-CZ" smtClean="0"/>
              <a:pPr/>
              <a:t>‹#›</a:t>
            </a:fld>
            <a:endParaRPr lang="cs-CZ"/>
          </a:p>
        </p:txBody>
      </p:sp>
    </p:spTree>
    <p:extLst>
      <p:ext uri="{BB962C8B-B14F-4D97-AF65-F5344CB8AC3E}">
        <p14:creationId xmlns:p14="http://schemas.microsoft.com/office/powerpoint/2010/main" val="3624734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cstate="print"/>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Po kliknutí můžete upravovat styly textu v předloze.</a:t>
            </a:r>
          </a:p>
        </p:txBody>
      </p:sp>
      <p:sp>
        <p:nvSpPr>
          <p:cNvPr id="5" name="Date Placeholder 4"/>
          <p:cNvSpPr>
            <a:spLocks noGrp="1"/>
          </p:cNvSpPr>
          <p:nvPr>
            <p:ph type="dt" sz="half" idx="10"/>
          </p:nvPr>
        </p:nvSpPr>
        <p:spPr/>
        <p:txBody>
          <a:bodyPr/>
          <a:lstStyle/>
          <a:p>
            <a:fld id="{980939CA-D328-4AE7-A6AC-10661A5843BC}" type="datetimeFigureOut">
              <a:rPr lang="cs-CZ" smtClean="0"/>
              <a:pPr/>
              <a:t>03.10.2023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8EDDB370-8917-4344-A0BE-EFD97CCE4009}" type="slidenum">
              <a:rPr lang="cs-CZ" smtClean="0"/>
              <a:pPr/>
              <a:t>‹#›</a:t>
            </a:fld>
            <a:endParaRPr lang="cs-CZ"/>
          </a:p>
        </p:txBody>
      </p:sp>
    </p:spTree>
    <p:extLst>
      <p:ext uri="{BB962C8B-B14F-4D97-AF65-F5344CB8AC3E}">
        <p14:creationId xmlns:p14="http://schemas.microsoft.com/office/powerpoint/2010/main" val="353911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80939CA-D328-4AE7-A6AC-10661A5843BC}" type="datetimeFigureOut">
              <a:rPr lang="cs-CZ" smtClean="0"/>
              <a:pPr/>
              <a:t>03.10.2023</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EDDB370-8917-4344-A0BE-EFD97CCE4009}" type="slidenum">
              <a:rPr lang="cs-CZ" smtClean="0"/>
              <a:pPr/>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7123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xml"/><Relationship Id="rId5" Type="http://schemas.openxmlformats.org/officeDocument/2006/relationships/image" Target="../media/image35.gif"/><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jpg"/><Relationship Id="rId3" Type="http://schemas.openxmlformats.org/officeDocument/2006/relationships/image" Target="../media/image50.jpeg"/><Relationship Id="rId7" Type="http://schemas.openxmlformats.org/officeDocument/2006/relationships/image" Target="../media/image54.jpg"/><Relationship Id="rId2" Type="http://schemas.openxmlformats.org/officeDocument/2006/relationships/hyperlink" Target="http://keltenblock.de/" TargetMode="Externa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eg"/><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gif"/><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emf"/></Relationships>
</file>

<file path=ppt/slides/_rels/slide27.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jpe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29.xml.rels><?xml version="1.0" encoding="UTF-8" standalone="yes"?>
<Relationships xmlns="http://schemas.openxmlformats.org/package/2006/relationships"><Relationship Id="rId3" Type="http://schemas.openxmlformats.org/officeDocument/2006/relationships/image" Target="../media/image92.tiff"/><Relationship Id="rId7" Type="http://schemas.openxmlformats.org/officeDocument/2006/relationships/image" Target="../media/image96.tiff"/><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g"/><Relationship Id="rId1" Type="http://schemas.openxmlformats.org/officeDocument/2006/relationships/slideLayout" Target="../slideLayouts/slideLayout2.xml"/><Relationship Id="rId6" Type="http://schemas.openxmlformats.org/officeDocument/2006/relationships/image" Target="../media/image110.jpg"/><Relationship Id="rId5" Type="http://schemas.openxmlformats.org/officeDocument/2006/relationships/image" Target="../media/image109.jpeg"/><Relationship Id="rId4" Type="http://schemas.openxmlformats.org/officeDocument/2006/relationships/image" Target="../media/image108.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39.xml.rels><?xml version="1.0" encoding="UTF-8" standalone="yes"?>
<Relationships xmlns="http://schemas.openxmlformats.org/package/2006/relationships"><Relationship Id="rId3" Type="http://schemas.openxmlformats.org/officeDocument/2006/relationships/image" Target="../media/image121.jpeg"/><Relationship Id="rId7" Type="http://schemas.openxmlformats.org/officeDocument/2006/relationships/image" Target="../media/image125.jpeg"/><Relationship Id="rId2" Type="http://schemas.openxmlformats.org/officeDocument/2006/relationships/image" Target="../media/image120.pn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pn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128.jpeg"/></Relationships>
</file>

<file path=ppt/slides/_rels/slide41.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slideLayout" Target="../slideLayouts/slideLayout2.xml"/><Relationship Id="rId1" Type="http://schemas.openxmlformats.org/officeDocument/2006/relationships/video" Target="https://www.youtube.com/embed/AU1dKfMIEUQ?feature=oembed"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B0691BD-FDF9-452C-8FD8-68E55C6FC276}"/>
              </a:ext>
            </a:extLst>
          </p:cNvPr>
          <p:cNvSpPr>
            <a:spLocks noGrp="1"/>
          </p:cNvSpPr>
          <p:nvPr>
            <p:ph type="ctrTitle"/>
          </p:nvPr>
        </p:nvSpPr>
        <p:spPr/>
        <p:txBody>
          <a:bodyPr>
            <a:normAutofit fontScale="90000"/>
          </a:bodyPr>
          <a:lstStyle/>
          <a:p>
            <a:r>
              <a:rPr lang="en-US" dirty="0"/>
              <a:t>Introduction to </a:t>
            </a:r>
            <a:r>
              <a:rPr lang="cs-CZ" dirty="0"/>
              <a:t>the </a:t>
            </a:r>
            <a:r>
              <a:rPr lang="en-US" dirty="0"/>
              <a:t>Hallstatt Period 2 ‒ West and East Hallstatt Culture</a:t>
            </a:r>
            <a:r>
              <a:rPr lang="cs-CZ" dirty="0"/>
              <a:t>s</a:t>
            </a:r>
          </a:p>
        </p:txBody>
      </p:sp>
      <p:sp>
        <p:nvSpPr>
          <p:cNvPr id="3" name="Podnadpis 2">
            <a:extLst>
              <a:ext uri="{FF2B5EF4-FFF2-40B4-BE49-F238E27FC236}">
                <a16:creationId xmlns:a16="http://schemas.microsoft.com/office/drawing/2014/main" id="{D75E91B4-ADE5-4903-BA47-72566DD42A11}"/>
              </a:ext>
            </a:extLst>
          </p:cNvPr>
          <p:cNvSpPr>
            <a:spLocks noGrp="1"/>
          </p:cNvSpPr>
          <p:nvPr>
            <p:ph type="subTitle" idx="1"/>
          </p:nvPr>
        </p:nvSpPr>
        <p:spPr/>
        <p:txBody>
          <a:bodyPr/>
          <a:lstStyle/>
          <a:p>
            <a:r>
              <a:rPr lang="en-US" dirty="0"/>
              <a:t>Early Iron Age in the Central European context on the example of Moravia</a:t>
            </a:r>
            <a:r>
              <a:rPr lang="cs-CZ" dirty="0"/>
              <a:t> 2/12 (UPA UK)</a:t>
            </a:r>
          </a:p>
          <a:p>
            <a:endParaRPr lang="cs-CZ" dirty="0"/>
          </a:p>
        </p:txBody>
      </p:sp>
      <p:sp>
        <p:nvSpPr>
          <p:cNvPr id="4" name="Podnadpis 2">
            <a:extLst>
              <a:ext uri="{FF2B5EF4-FFF2-40B4-BE49-F238E27FC236}">
                <a16:creationId xmlns:a16="http://schemas.microsoft.com/office/drawing/2014/main" id="{83CCF3A7-6547-4C3B-A21F-18EC9C7E56F4}"/>
              </a:ext>
            </a:extLst>
          </p:cNvPr>
          <p:cNvSpPr txBox="1">
            <a:spLocks/>
          </p:cNvSpPr>
          <p:nvPr/>
        </p:nvSpPr>
        <p:spPr>
          <a:xfrm>
            <a:off x="1097280" y="6523348"/>
            <a:ext cx="11094720" cy="33465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cs-CZ" sz="1200" dirty="0">
                <a:solidFill>
                  <a:schemeClr val="bg1"/>
                </a:solidFill>
              </a:rPr>
              <a:t>Mgr. Zuzana </a:t>
            </a:r>
            <a:r>
              <a:rPr lang="cs-CZ" sz="1200" dirty="0" err="1">
                <a:solidFill>
                  <a:schemeClr val="bg1"/>
                </a:solidFill>
              </a:rPr>
              <a:t>golec</a:t>
            </a:r>
            <a:r>
              <a:rPr lang="cs-CZ" sz="1200" dirty="0">
                <a:solidFill>
                  <a:schemeClr val="bg1"/>
                </a:solidFill>
              </a:rPr>
              <a:t> mírová, Department of </a:t>
            </a:r>
            <a:r>
              <a:rPr lang="cs-CZ" sz="1200" dirty="0" err="1">
                <a:solidFill>
                  <a:schemeClr val="bg1"/>
                </a:solidFill>
              </a:rPr>
              <a:t>archaeology</a:t>
            </a:r>
            <a:r>
              <a:rPr lang="cs-CZ" sz="1200" dirty="0">
                <a:solidFill>
                  <a:schemeClr val="bg1"/>
                </a:solidFill>
              </a:rPr>
              <a:t>, </a:t>
            </a:r>
            <a:r>
              <a:rPr lang="cs-CZ" sz="1200" dirty="0" err="1">
                <a:solidFill>
                  <a:schemeClr val="bg1"/>
                </a:solidFill>
              </a:rPr>
              <a:t>Faculty</a:t>
            </a:r>
            <a:r>
              <a:rPr lang="cs-CZ" sz="1200" dirty="0">
                <a:solidFill>
                  <a:schemeClr val="bg1"/>
                </a:solidFill>
              </a:rPr>
              <a:t> of </a:t>
            </a:r>
            <a:r>
              <a:rPr lang="cs-CZ" sz="1200" dirty="0" err="1">
                <a:solidFill>
                  <a:schemeClr val="bg1"/>
                </a:solidFill>
              </a:rPr>
              <a:t>arts</a:t>
            </a:r>
            <a:r>
              <a:rPr lang="cs-CZ" sz="1200" dirty="0">
                <a:solidFill>
                  <a:schemeClr val="bg1"/>
                </a:solidFill>
              </a:rPr>
              <a:t>, Charles university </a:t>
            </a:r>
            <a:r>
              <a:rPr lang="cs-CZ" sz="1200" dirty="0" err="1">
                <a:solidFill>
                  <a:schemeClr val="bg1"/>
                </a:solidFill>
              </a:rPr>
              <a:t>prague</a:t>
            </a:r>
            <a:endParaRPr lang="cs-CZ" sz="1200" dirty="0">
              <a:solidFill>
                <a:schemeClr val="bg1"/>
              </a:solidFill>
            </a:endParaRPr>
          </a:p>
          <a:p>
            <a:endParaRPr lang="cs-CZ" dirty="0"/>
          </a:p>
        </p:txBody>
      </p:sp>
    </p:spTree>
    <p:extLst>
      <p:ext uri="{BB962C8B-B14F-4D97-AF65-F5344CB8AC3E}">
        <p14:creationId xmlns:p14="http://schemas.microsoft.com/office/powerpoint/2010/main" val="118611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1772240"/>
            <a:ext cx="2326507" cy="735290"/>
          </a:xfrm>
        </p:spPr>
        <p:txBody>
          <a:bodyPr>
            <a:noAutofit/>
          </a:bodyPr>
          <a:lstStyle/>
          <a:p>
            <a:pPr algn="ctr"/>
            <a:r>
              <a:rPr lang="cs-CZ" sz="3600" dirty="0">
                <a:solidFill>
                  <a:schemeClr val="accent1"/>
                </a:solidFill>
              </a:rPr>
              <a:t>Hallstatt</a:t>
            </a:r>
            <a:br>
              <a:rPr lang="cs-CZ" sz="3600" dirty="0">
                <a:solidFill>
                  <a:schemeClr val="accent1"/>
                </a:solidFill>
              </a:rPr>
            </a:br>
            <a:r>
              <a:rPr lang="cs-CZ" sz="3600" dirty="0">
                <a:solidFill>
                  <a:schemeClr val="accent1"/>
                </a:solidFill>
              </a:rPr>
              <a:t> - </a:t>
            </a:r>
            <a:r>
              <a:rPr lang="cs-CZ" sz="3600" dirty="0" err="1">
                <a:solidFill>
                  <a:schemeClr val="accent1"/>
                </a:solidFill>
              </a:rPr>
              <a:t>mines</a:t>
            </a:r>
            <a:r>
              <a:rPr lang="cs-CZ" sz="3600" dirty="0">
                <a:solidFill>
                  <a:schemeClr val="accent1"/>
                </a:solidFill>
              </a:rPr>
              <a:t> and </a:t>
            </a:r>
            <a:br>
              <a:rPr lang="cs-CZ" sz="3600" dirty="0">
                <a:solidFill>
                  <a:schemeClr val="accent1"/>
                </a:solidFill>
              </a:rPr>
            </a:br>
            <a:r>
              <a:rPr lang="cs-CZ" sz="3600" dirty="0" err="1">
                <a:solidFill>
                  <a:schemeClr val="accent1"/>
                </a:solidFill>
              </a:rPr>
              <a:t>burrial</a:t>
            </a:r>
            <a:r>
              <a:rPr lang="cs-CZ" sz="3600" dirty="0">
                <a:solidFill>
                  <a:schemeClr val="accent1"/>
                </a:solidFill>
              </a:rPr>
              <a:t> </a:t>
            </a:r>
            <a:r>
              <a:rPr lang="cs-CZ" sz="3600" dirty="0" err="1">
                <a:solidFill>
                  <a:schemeClr val="accent1"/>
                </a:solidFill>
              </a:rPr>
              <a:t>ground</a:t>
            </a:r>
            <a:endParaRPr lang="cs-CZ" sz="3600" dirty="0">
              <a:solidFill>
                <a:schemeClr val="accent1"/>
              </a:solidFill>
            </a:endParaRPr>
          </a:p>
        </p:txBody>
      </p:sp>
      <p:pic>
        <p:nvPicPr>
          <p:cNvPr id="14" name="Obrázek 13" descr="IMG_0026.jpg">
            <a:extLst>
              <a:ext uri="{FF2B5EF4-FFF2-40B4-BE49-F238E27FC236}">
                <a16:creationId xmlns:a16="http://schemas.microsoft.com/office/drawing/2014/main" id="{CD59C984-3702-4D0B-8B85-E95A355971E9}"/>
              </a:ext>
            </a:extLst>
          </p:cNvPr>
          <p:cNvPicPr>
            <a:picLocks noChangeAspect="1"/>
          </p:cNvPicPr>
          <p:nvPr/>
        </p:nvPicPr>
        <p:blipFill>
          <a:blip r:embed="rId2" cstate="print"/>
          <a:stretch>
            <a:fillRect/>
          </a:stretch>
        </p:blipFill>
        <p:spPr>
          <a:xfrm>
            <a:off x="2326507" y="0"/>
            <a:ext cx="3151263" cy="2507530"/>
          </a:xfrm>
          <a:prstGeom prst="rect">
            <a:avLst/>
          </a:prstGeom>
        </p:spPr>
      </p:pic>
      <p:pic>
        <p:nvPicPr>
          <p:cNvPr id="16" name="Obrázek 15" descr="IMG_0021.jpg">
            <a:extLst>
              <a:ext uri="{FF2B5EF4-FFF2-40B4-BE49-F238E27FC236}">
                <a16:creationId xmlns:a16="http://schemas.microsoft.com/office/drawing/2014/main" id="{51972F80-4B60-4E8A-BF8C-7DAE58F359B5}"/>
              </a:ext>
            </a:extLst>
          </p:cNvPr>
          <p:cNvPicPr>
            <a:picLocks noChangeAspect="1"/>
          </p:cNvPicPr>
          <p:nvPr/>
        </p:nvPicPr>
        <p:blipFill>
          <a:blip r:embed="rId3" cstate="print"/>
          <a:stretch>
            <a:fillRect/>
          </a:stretch>
        </p:blipFill>
        <p:spPr>
          <a:xfrm>
            <a:off x="7986348" y="0"/>
            <a:ext cx="4205651" cy="3761294"/>
          </a:xfrm>
          <a:prstGeom prst="rect">
            <a:avLst/>
          </a:prstGeom>
        </p:spPr>
      </p:pic>
      <p:pic>
        <p:nvPicPr>
          <p:cNvPr id="18" name="Obrázek 17" descr="IMG_0048.jpg">
            <a:extLst>
              <a:ext uri="{FF2B5EF4-FFF2-40B4-BE49-F238E27FC236}">
                <a16:creationId xmlns:a16="http://schemas.microsoft.com/office/drawing/2014/main" id="{FDDBB9FE-78D1-47A3-B03D-5363DAD33E8A}"/>
              </a:ext>
            </a:extLst>
          </p:cNvPr>
          <p:cNvPicPr>
            <a:picLocks noChangeAspect="1"/>
          </p:cNvPicPr>
          <p:nvPr/>
        </p:nvPicPr>
        <p:blipFill>
          <a:blip r:embed="rId4" cstate="print"/>
          <a:stretch>
            <a:fillRect/>
          </a:stretch>
        </p:blipFill>
        <p:spPr>
          <a:xfrm>
            <a:off x="5477771" y="1"/>
            <a:ext cx="2508576" cy="3761294"/>
          </a:xfrm>
          <a:prstGeom prst="rect">
            <a:avLst/>
          </a:prstGeom>
        </p:spPr>
      </p:pic>
      <p:pic>
        <p:nvPicPr>
          <p:cNvPr id="20" name="Obrázek 19" descr="DSC_0185.JPG">
            <a:extLst>
              <a:ext uri="{FF2B5EF4-FFF2-40B4-BE49-F238E27FC236}">
                <a16:creationId xmlns:a16="http://schemas.microsoft.com/office/drawing/2014/main" id="{BE10C952-8C12-4471-A2FA-30D7DA83200E}"/>
              </a:ext>
            </a:extLst>
          </p:cNvPr>
          <p:cNvPicPr>
            <a:picLocks noChangeAspect="1"/>
          </p:cNvPicPr>
          <p:nvPr/>
        </p:nvPicPr>
        <p:blipFill>
          <a:blip r:embed="rId5" cstate="print"/>
          <a:stretch>
            <a:fillRect/>
          </a:stretch>
        </p:blipFill>
        <p:spPr>
          <a:xfrm>
            <a:off x="4469801" y="3761294"/>
            <a:ext cx="3252398" cy="3096705"/>
          </a:xfrm>
          <a:prstGeom prst="rect">
            <a:avLst/>
          </a:prstGeom>
        </p:spPr>
      </p:pic>
      <p:pic>
        <p:nvPicPr>
          <p:cNvPr id="22" name="Obrázek 21" descr="DSC_0196.JPG">
            <a:extLst>
              <a:ext uri="{FF2B5EF4-FFF2-40B4-BE49-F238E27FC236}">
                <a16:creationId xmlns:a16="http://schemas.microsoft.com/office/drawing/2014/main" id="{20207388-4774-47BC-AFCD-3C04CDAF2862}"/>
              </a:ext>
            </a:extLst>
          </p:cNvPr>
          <p:cNvPicPr>
            <a:picLocks noChangeAspect="1"/>
          </p:cNvPicPr>
          <p:nvPr/>
        </p:nvPicPr>
        <p:blipFill>
          <a:blip r:embed="rId6" cstate="print"/>
          <a:stretch>
            <a:fillRect/>
          </a:stretch>
        </p:blipFill>
        <p:spPr>
          <a:xfrm>
            <a:off x="7566058" y="3761294"/>
            <a:ext cx="4625942" cy="3096705"/>
          </a:xfrm>
          <a:prstGeom prst="rect">
            <a:avLst/>
          </a:prstGeom>
        </p:spPr>
      </p:pic>
      <p:pic>
        <p:nvPicPr>
          <p:cNvPr id="26" name="Obrázek 25" descr="1343791185708.jpg">
            <a:extLst>
              <a:ext uri="{FF2B5EF4-FFF2-40B4-BE49-F238E27FC236}">
                <a16:creationId xmlns:a16="http://schemas.microsoft.com/office/drawing/2014/main" id="{40EBA4F7-A1F3-4C92-8C6C-34A688466A7F}"/>
              </a:ext>
            </a:extLst>
          </p:cNvPr>
          <p:cNvPicPr>
            <a:picLocks noChangeAspect="1"/>
          </p:cNvPicPr>
          <p:nvPr/>
        </p:nvPicPr>
        <p:blipFill>
          <a:blip r:embed="rId7" cstate="print"/>
          <a:stretch>
            <a:fillRect/>
          </a:stretch>
        </p:blipFill>
        <p:spPr>
          <a:xfrm>
            <a:off x="0" y="3761294"/>
            <a:ext cx="4647964" cy="3096706"/>
          </a:xfrm>
          <a:prstGeom prst="rect">
            <a:avLst/>
          </a:prstGeom>
        </p:spPr>
      </p:pic>
      <p:pic>
        <p:nvPicPr>
          <p:cNvPr id="30" name="Obrázek 29" descr="IMG_0011.jpg">
            <a:extLst>
              <a:ext uri="{FF2B5EF4-FFF2-40B4-BE49-F238E27FC236}">
                <a16:creationId xmlns:a16="http://schemas.microsoft.com/office/drawing/2014/main" id="{AA082F48-F34F-473E-9FA7-C6F3CC910828}"/>
              </a:ext>
            </a:extLst>
          </p:cNvPr>
          <p:cNvPicPr>
            <a:picLocks noChangeAspect="1"/>
          </p:cNvPicPr>
          <p:nvPr/>
        </p:nvPicPr>
        <p:blipFill>
          <a:blip r:embed="rId8" cstate="print"/>
          <a:stretch>
            <a:fillRect/>
          </a:stretch>
        </p:blipFill>
        <p:spPr>
          <a:xfrm>
            <a:off x="207192" y="2516247"/>
            <a:ext cx="5006430" cy="1255183"/>
          </a:xfrm>
          <a:prstGeom prst="rect">
            <a:avLst/>
          </a:prstGeom>
        </p:spPr>
      </p:pic>
    </p:spTree>
    <p:extLst>
      <p:ext uri="{BB962C8B-B14F-4D97-AF65-F5344CB8AC3E}">
        <p14:creationId xmlns:p14="http://schemas.microsoft.com/office/powerpoint/2010/main" val="1032051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76045" y="208965"/>
            <a:ext cx="11395493" cy="705435"/>
          </a:xfrm>
        </p:spPr>
        <p:txBody>
          <a:bodyPr>
            <a:normAutofit fontScale="90000"/>
          </a:bodyPr>
          <a:lstStyle/>
          <a:p>
            <a:pPr algn="ctr"/>
            <a:r>
              <a:rPr lang="cs-CZ" b="1" dirty="0" err="1">
                <a:solidFill>
                  <a:schemeClr val="accent1"/>
                </a:solidFill>
              </a:rPr>
              <a:t>West</a:t>
            </a:r>
            <a:r>
              <a:rPr lang="cs-CZ" b="1" dirty="0">
                <a:solidFill>
                  <a:schemeClr val="accent1"/>
                </a:solidFill>
              </a:rPr>
              <a:t> Hallstatt Culture</a:t>
            </a:r>
          </a:p>
        </p:txBody>
      </p:sp>
      <p:pic>
        <p:nvPicPr>
          <p:cNvPr id="3074" name="Picture 2">
            <a:extLst>
              <a:ext uri="{FF2B5EF4-FFF2-40B4-BE49-F238E27FC236}">
                <a16:creationId xmlns:a16="http://schemas.microsoft.com/office/drawing/2014/main" id="{8AAA7EE5-9D94-45FF-82A8-C6B331EFA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036948"/>
            <a:ext cx="12190412" cy="5821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0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26944829-9CAA-4A50-98A3-EDCAB6180F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70557" y="-2663443"/>
            <a:ext cx="6850886" cy="12192000"/>
          </a:xfrm>
          <a:prstGeom prst="rect">
            <a:avLst/>
          </a:prstGeom>
        </p:spPr>
      </p:pic>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133550"/>
            <a:ext cx="11395493" cy="705435"/>
          </a:xfrm>
        </p:spPr>
        <p:txBody>
          <a:bodyPr>
            <a:normAutofit fontScale="90000"/>
          </a:bodyPr>
          <a:lstStyle/>
          <a:p>
            <a:pPr algn="ctr"/>
            <a:r>
              <a:rPr lang="cs-CZ" b="1" dirty="0" err="1">
                <a:solidFill>
                  <a:schemeClr val="accent1"/>
                </a:solidFill>
              </a:rPr>
              <a:t>Power</a:t>
            </a:r>
            <a:r>
              <a:rPr lang="cs-CZ" b="1" dirty="0">
                <a:solidFill>
                  <a:schemeClr val="accent1"/>
                </a:solidFill>
              </a:rPr>
              <a:t> </a:t>
            </a:r>
            <a:r>
              <a:rPr lang="cs-CZ" b="1" dirty="0" err="1">
                <a:solidFill>
                  <a:schemeClr val="accent1"/>
                </a:solidFill>
              </a:rPr>
              <a:t>centers</a:t>
            </a:r>
            <a:r>
              <a:rPr lang="cs-CZ" b="1" dirty="0">
                <a:solidFill>
                  <a:schemeClr val="accent1"/>
                </a:solidFill>
              </a:rPr>
              <a:t> in the </a:t>
            </a:r>
            <a:r>
              <a:rPr lang="cs-CZ" b="1" dirty="0" err="1">
                <a:solidFill>
                  <a:schemeClr val="accent1"/>
                </a:solidFill>
              </a:rPr>
              <a:t>West</a:t>
            </a:r>
            <a:r>
              <a:rPr lang="cs-CZ" b="1" dirty="0">
                <a:solidFill>
                  <a:schemeClr val="accent1"/>
                </a:solidFill>
              </a:rPr>
              <a:t> Hallstatt Culture</a:t>
            </a:r>
          </a:p>
        </p:txBody>
      </p:sp>
    </p:spTree>
    <p:extLst>
      <p:ext uri="{BB962C8B-B14F-4D97-AF65-F5344CB8AC3E}">
        <p14:creationId xmlns:p14="http://schemas.microsoft.com/office/powerpoint/2010/main" val="10695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5FABAC4-89B3-4D02-9AD4-A191D76F88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68774" y="-2665229"/>
            <a:ext cx="6854453" cy="12192001"/>
          </a:xfrm>
          <a:prstGeom prst="rect">
            <a:avLst/>
          </a:prstGeom>
        </p:spPr>
      </p:pic>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5184804" y="188908"/>
            <a:ext cx="7928082" cy="705435"/>
          </a:xfrm>
        </p:spPr>
        <p:txBody>
          <a:bodyPr>
            <a:normAutofit fontScale="90000"/>
          </a:bodyPr>
          <a:lstStyle/>
          <a:p>
            <a:pPr algn="ctr"/>
            <a:r>
              <a:rPr lang="cs-CZ" b="1" dirty="0" err="1">
                <a:solidFill>
                  <a:schemeClr val="accent1"/>
                </a:solidFill>
              </a:rPr>
              <a:t>Important</a:t>
            </a:r>
            <a:r>
              <a:rPr lang="cs-CZ" b="1" dirty="0">
                <a:solidFill>
                  <a:schemeClr val="accent1"/>
                </a:solidFill>
              </a:rPr>
              <a:t> </a:t>
            </a:r>
            <a:r>
              <a:rPr lang="cs-CZ" b="1" dirty="0" err="1">
                <a:solidFill>
                  <a:schemeClr val="accent1"/>
                </a:solidFill>
              </a:rPr>
              <a:t>sites</a:t>
            </a:r>
            <a:endParaRPr lang="cs-CZ" b="1" dirty="0">
              <a:solidFill>
                <a:schemeClr val="accent1"/>
              </a:solidFill>
            </a:endParaRPr>
          </a:p>
        </p:txBody>
      </p:sp>
    </p:spTree>
    <p:extLst>
      <p:ext uri="{BB962C8B-B14F-4D97-AF65-F5344CB8AC3E}">
        <p14:creationId xmlns:p14="http://schemas.microsoft.com/office/powerpoint/2010/main" val="1245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170054"/>
            <a:ext cx="3657538" cy="705435"/>
          </a:xfrm>
        </p:spPr>
        <p:txBody>
          <a:bodyPr>
            <a:normAutofit fontScale="90000"/>
          </a:bodyPr>
          <a:lstStyle/>
          <a:p>
            <a:pPr algn="ctr"/>
            <a:r>
              <a:rPr lang="cs-CZ" b="1" dirty="0" err="1">
                <a:solidFill>
                  <a:schemeClr val="accent1"/>
                </a:solidFill>
              </a:rPr>
              <a:t>Power</a:t>
            </a:r>
            <a:r>
              <a:rPr lang="cs-CZ" b="1" dirty="0">
                <a:solidFill>
                  <a:schemeClr val="accent1"/>
                </a:solidFill>
              </a:rPr>
              <a:t> </a:t>
            </a:r>
            <a:r>
              <a:rPr lang="cs-CZ" b="1" dirty="0" err="1">
                <a:solidFill>
                  <a:schemeClr val="accent1"/>
                </a:solidFill>
              </a:rPr>
              <a:t>centres</a:t>
            </a:r>
            <a:endParaRPr lang="cs-CZ" b="1" dirty="0">
              <a:solidFill>
                <a:schemeClr val="accent1"/>
              </a:solidFill>
            </a:endParaRPr>
          </a:p>
        </p:txBody>
      </p:sp>
      <p:pic>
        <p:nvPicPr>
          <p:cNvPr id="5" name="Obrázek 4">
            <a:extLst>
              <a:ext uri="{FF2B5EF4-FFF2-40B4-BE49-F238E27FC236}">
                <a16:creationId xmlns:a16="http://schemas.microsoft.com/office/drawing/2014/main" id="{19F93C04-8C6E-4C41-B827-EC9DE4C339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0771" y="0"/>
            <a:ext cx="4464496" cy="3306502"/>
          </a:xfrm>
          <a:prstGeom prst="rect">
            <a:avLst/>
          </a:prstGeom>
        </p:spPr>
      </p:pic>
      <p:pic>
        <p:nvPicPr>
          <p:cNvPr id="7" name="Obrázek 6">
            <a:extLst>
              <a:ext uri="{FF2B5EF4-FFF2-40B4-BE49-F238E27FC236}">
                <a16:creationId xmlns:a16="http://schemas.microsoft.com/office/drawing/2014/main" id="{B68B1C2F-FC69-4AC8-BFAA-6943E7C628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6700186" y="1366186"/>
            <a:ext cx="3747158" cy="7236470"/>
          </a:xfrm>
          <a:prstGeom prst="rect">
            <a:avLst/>
          </a:prstGeom>
        </p:spPr>
      </p:pic>
      <p:pic>
        <p:nvPicPr>
          <p:cNvPr id="9" name="Obrázek 8">
            <a:extLst>
              <a:ext uri="{FF2B5EF4-FFF2-40B4-BE49-F238E27FC236}">
                <a16:creationId xmlns:a16="http://schemas.microsoft.com/office/drawing/2014/main" id="{C107CCB4-09D5-4B73-AFAE-C87566510B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56699" y="1678173"/>
            <a:ext cx="5877612" cy="4482041"/>
          </a:xfrm>
          <a:prstGeom prst="rect">
            <a:avLst/>
          </a:prstGeom>
        </p:spPr>
      </p:pic>
      <p:pic>
        <p:nvPicPr>
          <p:cNvPr id="11" name="Obrázek 10">
            <a:extLst>
              <a:ext uri="{FF2B5EF4-FFF2-40B4-BE49-F238E27FC236}">
                <a16:creationId xmlns:a16="http://schemas.microsoft.com/office/drawing/2014/main" id="{210055EB-B23F-4B9A-A26D-8F12DE5B59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0712" y="0"/>
            <a:ext cx="3390059" cy="2224726"/>
          </a:xfrm>
          <a:prstGeom prst="rect">
            <a:avLst/>
          </a:prstGeom>
        </p:spPr>
      </p:pic>
      <p:sp>
        <p:nvSpPr>
          <p:cNvPr id="13" name="TextovéPole 12">
            <a:extLst>
              <a:ext uri="{FF2B5EF4-FFF2-40B4-BE49-F238E27FC236}">
                <a16:creationId xmlns:a16="http://schemas.microsoft.com/office/drawing/2014/main" id="{A83AE17B-416C-4361-B511-A99BC87A2B71}"/>
              </a:ext>
            </a:extLst>
          </p:cNvPr>
          <p:cNvSpPr txBox="1"/>
          <p:nvPr/>
        </p:nvSpPr>
        <p:spPr>
          <a:xfrm>
            <a:off x="542222" y="5877613"/>
            <a:ext cx="2174378" cy="646331"/>
          </a:xfrm>
          <a:prstGeom prst="rect">
            <a:avLst/>
          </a:prstGeom>
          <a:noFill/>
        </p:spPr>
        <p:txBody>
          <a:bodyPr wrap="none" rtlCol="0">
            <a:spAutoFit/>
          </a:bodyPr>
          <a:lstStyle/>
          <a:p>
            <a:r>
              <a:rPr lang="cs-CZ" dirty="0"/>
              <a:t>Baden-</a:t>
            </a:r>
            <a:r>
              <a:rPr lang="cs-CZ" dirty="0" err="1"/>
              <a:t>Württemberg</a:t>
            </a:r>
            <a:r>
              <a:rPr lang="cs-CZ" dirty="0"/>
              <a:t> </a:t>
            </a:r>
          </a:p>
          <a:p>
            <a:r>
              <a:rPr lang="cs-CZ" dirty="0" err="1"/>
              <a:t>centres</a:t>
            </a:r>
            <a:endParaRPr lang="cs-CZ" dirty="0"/>
          </a:p>
        </p:txBody>
      </p:sp>
      <p:sp>
        <p:nvSpPr>
          <p:cNvPr id="15" name="TextovéPole 14">
            <a:extLst>
              <a:ext uri="{FF2B5EF4-FFF2-40B4-BE49-F238E27FC236}">
                <a16:creationId xmlns:a16="http://schemas.microsoft.com/office/drawing/2014/main" id="{A4F733C2-E391-45FB-8E9A-ADC26D7DF86B}"/>
              </a:ext>
            </a:extLst>
          </p:cNvPr>
          <p:cNvSpPr txBox="1"/>
          <p:nvPr/>
        </p:nvSpPr>
        <p:spPr>
          <a:xfrm>
            <a:off x="4894880" y="2741509"/>
            <a:ext cx="1259768" cy="369332"/>
          </a:xfrm>
          <a:prstGeom prst="rect">
            <a:avLst/>
          </a:prstGeom>
          <a:noFill/>
        </p:spPr>
        <p:txBody>
          <a:bodyPr wrap="none" rtlCol="0">
            <a:spAutoFit/>
          </a:bodyPr>
          <a:lstStyle/>
          <a:p>
            <a:r>
              <a:rPr lang="cs-CZ" dirty="0"/>
              <a:t>Chronology</a:t>
            </a:r>
          </a:p>
        </p:txBody>
      </p:sp>
    </p:spTree>
    <p:extLst>
      <p:ext uri="{BB962C8B-B14F-4D97-AF65-F5344CB8AC3E}">
        <p14:creationId xmlns:p14="http://schemas.microsoft.com/office/powerpoint/2010/main" val="1833122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310550" y="131326"/>
            <a:ext cx="11395493" cy="705435"/>
          </a:xfrm>
        </p:spPr>
        <p:txBody>
          <a:bodyPr>
            <a:normAutofit fontScale="90000"/>
          </a:bodyPr>
          <a:lstStyle/>
          <a:p>
            <a:r>
              <a:rPr lang="cs-CZ" b="1" dirty="0">
                <a:solidFill>
                  <a:schemeClr val="accent1"/>
                </a:solidFill>
              </a:rPr>
              <a:t>Central </a:t>
            </a:r>
            <a:r>
              <a:rPr lang="cs-CZ" b="1" dirty="0" err="1">
                <a:solidFill>
                  <a:schemeClr val="accent1"/>
                </a:solidFill>
              </a:rPr>
              <a:t>places</a:t>
            </a:r>
            <a:r>
              <a:rPr lang="cs-CZ" b="1" dirty="0">
                <a:solidFill>
                  <a:schemeClr val="accent1"/>
                </a:solidFill>
              </a:rPr>
              <a:t> – „</a:t>
            </a:r>
            <a:r>
              <a:rPr lang="cs-CZ" b="1" dirty="0" err="1">
                <a:solidFill>
                  <a:schemeClr val="accent1"/>
                </a:solidFill>
              </a:rPr>
              <a:t>Füstensitz</a:t>
            </a:r>
            <a:r>
              <a:rPr lang="cs-CZ" b="1" dirty="0">
                <a:solidFill>
                  <a:schemeClr val="accent1"/>
                </a:solidFill>
              </a:rPr>
              <a:t>“</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15659" y="785004"/>
            <a:ext cx="8324491" cy="3088256"/>
          </a:xfrm>
        </p:spPr>
        <p:txBody>
          <a:bodyPr>
            <a:normAutofit/>
          </a:bodyPr>
          <a:lstStyle/>
          <a:p>
            <a:pPr>
              <a:buFont typeface="Arial" pitchFamily="34" charset="0"/>
              <a:buChar char="•"/>
            </a:pPr>
            <a:r>
              <a:rPr lang="en-US" dirty="0"/>
              <a:t>W. Kimmig - the excavator of Heuneburg - introduced in the 1970s three criteria that central places must meet in order to be classified as "Fürstensitz":</a:t>
            </a:r>
          </a:p>
          <a:p>
            <a:pPr>
              <a:buFont typeface="Arial" pitchFamily="34" charset="0"/>
              <a:buChar char="•"/>
            </a:pPr>
            <a:r>
              <a:rPr lang="en-US" dirty="0"/>
              <a:t>1. Internal structure of the seat: it must be divided into a castle (acropolis) and a fort</a:t>
            </a:r>
          </a:p>
          <a:p>
            <a:pPr>
              <a:buFont typeface="Arial" pitchFamily="34" charset="0"/>
              <a:buChar char="•"/>
            </a:pPr>
            <a:r>
              <a:rPr lang="en-US" dirty="0"/>
              <a:t>2. Findings: imported goods, for example, wine amphorae, </a:t>
            </a:r>
            <a:r>
              <a:rPr lang="en-US" dirty="0" err="1"/>
              <a:t>Massilia</a:t>
            </a:r>
            <a:r>
              <a:rPr lang="en-US" dirty="0"/>
              <a:t> or Attic black-figure ceramics must be found on the site ...</a:t>
            </a:r>
          </a:p>
          <a:p>
            <a:pPr>
              <a:buFont typeface="Arial" pitchFamily="34" charset="0"/>
              <a:buChar char="•"/>
            </a:pPr>
            <a:r>
              <a:rPr lang="en-US" dirty="0"/>
              <a:t>3. Mounds: at least one "princely" mound ("</a:t>
            </a:r>
            <a:r>
              <a:rPr lang="en-US" dirty="0" err="1"/>
              <a:t>Fürstengrab</a:t>
            </a:r>
            <a:r>
              <a:rPr lang="en-US" dirty="0"/>
              <a:t>") must be found nearby</a:t>
            </a:r>
            <a:endParaRPr lang="de-DE" dirty="0"/>
          </a:p>
        </p:txBody>
      </p:sp>
      <p:pic>
        <p:nvPicPr>
          <p:cNvPr id="4" name="Obrázek 3" descr="10814_2017_9107_Fig1_HTML.gif"/>
          <p:cNvPicPr>
            <a:picLocks noChangeAspect="1"/>
          </p:cNvPicPr>
          <p:nvPr/>
        </p:nvPicPr>
        <p:blipFill>
          <a:blip r:embed="rId2" cstate="print"/>
          <a:stretch>
            <a:fillRect/>
          </a:stretch>
        </p:blipFill>
        <p:spPr>
          <a:xfrm>
            <a:off x="2" y="3942272"/>
            <a:ext cx="4311224" cy="2915728"/>
          </a:xfrm>
          <a:prstGeom prst="rect">
            <a:avLst/>
          </a:prstGeom>
        </p:spPr>
      </p:pic>
      <p:sp>
        <p:nvSpPr>
          <p:cNvPr id="5" name="TextovéPole 4"/>
          <p:cNvSpPr txBox="1"/>
          <p:nvPr/>
        </p:nvSpPr>
        <p:spPr>
          <a:xfrm>
            <a:off x="2673032" y="3583461"/>
            <a:ext cx="6084469" cy="369332"/>
          </a:xfrm>
          <a:prstGeom prst="rect">
            <a:avLst/>
          </a:prstGeom>
          <a:noFill/>
        </p:spPr>
        <p:txBody>
          <a:bodyPr wrap="square" rtlCol="0">
            <a:spAutoFit/>
          </a:bodyPr>
          <a:lstStyle/>
          <a:p>
            <a:r>
              <a:rPr lang="en-US" dirty="0"/>
              <a:t>from </a:t>
            </a:r>
            <a:r>
              <a:rPr lang="cs-CZ" dirty="0"/>
              <a:t>E</a:t>
            </a:r>
            <a:r>
              <a:rPr lang="en-US" dirty="0"/>
              <a:t> France, through Germany to the Czech Republic in LT A</a:t>
            </a:r>
            <a:endParaRPr lang="cs-CZ" dirty="0"/>
          </a:p>
        </p:txBody>
      </p:sp>
      <p:pic>
        <p:nvPicPr>
          <p:cNvPr id="6" name="Obrázek 5" descr="Settlement-at-the-Heuneburg-chronological-sequence-from-the-Late-Stone-Age-to-the.png"/>
          <p:cNvPicPr>
            <a:picLocks noChangeAspect="1"/>
          </p:cNvPicPr>
          <p:nvPr/>
        </p:nvPicPr>
        <p:blipFill>
          <a:blip r:embed="rId3" cstate="print"/>
          <a:stretch>
            <a:fillRect/>
          </a:stretch>
        </p:blipFill>
        <p:spPr>
          <a:xfrm>
            <a:off x="8643668" y="1918116"/>
            <a:ext cx="3418936" cy="4939884"/>
          </a:xfrm>
          <a:prstGeom prst="rect">
            <a:avLst/>
          </a:prstGeom>
        </p:spPr>
      </p:pic>
      <p:sp>
        <p:nvSpPr>
          <p:cNvPr id="7" name="TextovéPole 6"/>
          <p:cNvSpPr txBox="1"/>
          <p:nvPr/>
        </p:nvSpPr>
        <p:spPr>
          <a:xfrm>
            <a:off x="7247816" y="59140"/>
            <a:ext cx="1292334" cy="646331"/>
          </a:xfrm>
          <a:prstGeom prst="rect">
            <a:avLst/>
          </a:prstGeom>
          <a:noFill/>
        </p:spPr>
        <p:txBody>
          <a:bodyPr wrap="square" rtlCol="0">
            <a:spAutoFit/>
          </a:bodyPr>
          <a:lstStyle/>
          <a:p>
            <a:pPr algn="r"/>
            <a:r>
              <a:rPr lang="cs-CZ" dirty="0"/>
              <a:t>Heuneburg </a:t>
            </a:r>
            <a:r>
              <a:rPr lang="cs-CZ" dirty="0" err="1"/>
              <a:t>chronogy</a:t>
            </a:r>
            <a:endParaRPr lang="cs-CZ" dirty="0"/>
          </a:p>
        </p:txBody>
      </p:sp>
      <p:pic>
        <p:nvPicPr>
          <p:cNvPr id="8" name="Obrázek 7" descr="Simplified-Heuneburg-hillfort-chronology.png"/>
          <p:cNvPicPr>
            <a:picLocks noChangeAspect="1"/>
          </p:cNvPicPr>
          <p:nvPr/>
        </p:nvPicPr>
        <p:blipFill>
          <a:blip r:embed="rId4" cstate="print"/>
          <a:stretch>
            <a:fillRect/>
          </a:stretch>
        </p:blipFill>
        <p:spPr>
          <a:xfrm>
            <a:off x="8643498" y="0"/>
            <a:ext cx="3548502" cy="1820173"/>
          </a:xfrm>
          <a:prstGeom prst="rect">
            <a:avLst/>
          </a:prstGeom>
        </p:spPr>
      </p:pic>
      <p:pic>
        <p:nvPicPr>
          <p:cNvPr id="9" name="Obrázek 8" descr="10963_2017_9108_Fig8_HTML.gif"/>
          <p:cNvPicPr>
            <a:picLocks noChangeAspect="1"/>
          </p:cNvPicPr>
          <p:nvPr/>
        </p:nvPicPr>
        <p:blipFill>
          <a:blip r:embed="rId5" cstate="print"/>
          <a:stretch>
            <a:fillRect/>
          </a:stretch>
        </p:blipFill>
        <p:spPr>
          <a:xfrm>
            <a:off x="4280062" y="3942273"/>
            <a:ext cx="4346085" cy="2915728"/>
          </a:xfrm>
          <a:prstGeom prst="rect">
            <a:avLst/>
          </a:prstGeom>
        </p:spPr>
      </p:pic>
    </p:spTree>
    <p:extLst>
      <p:ext uri="{BB962C8B-B14F-4D97-AF65-F5344CB8AC3E}">
        <p14:creationId xmlns:p14="http://schemas.microsoft.com/office/powerpoint/2010/main" val="276943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310550" y="131326"/>
            <a:ext cx="11395493" cy="705435"/>
          </a:xfrm>
        </p:spPr>
        <p:txBody>
          <a:bodyPr>
            <a:normAutofit fontScale="90000"/>
          </a:bodyPr>
          <a:lstStyle/>
          <a:p>
            <a:r>
              <a:rPr lang="cs-CZ" b="1" dirty="0">
                <a:solidFill>
                  <a:schemeClr val="accent1"/>
                </a:solidFill>
              </a:rPr>
              <a:t>Central </a:t>
            </a:r>
            <a:r>
              <a:rPr lang="cs-CZ" b="1" dirty="0" err="1">
                <a:solidFill>
                  <a:schemeClr val="accent1"/>
                </a:solidFill>
              </a:rPr>
              <a:t>places</a:t>
            </a:r>
            <a:r>
              <a:rPr lang="cs-CZ" b="1" dirty="0">
                <a:solidFill>
                  <a:schemeClr val="accent1"/>
                </a:solidFill>
              </a:rPr>
              <a:t> – „</a:t>
            </a:r>
            <a:r>
              <a:rPr lang="cs-CZ" b="1" dirty="0" err="1">
                <a:solidFill>
                  <a:schemeClr val="accent1"/>
                </a:solidFill>
              </a:rPr>
              <a:t>Füstensitz</a:t>
            </a:r>
            <a:r>
              <a:rPr lang="cs-CZ" b="1" dirty="0">
                <a:solidFill>
                  <a:schemeClr val="accent1"/>
                </a:solidFill>
              </a:rPr>
              <a:t>“</a:t>
            </a:r>
          </a:p>
        </p:txBody>
      </p:sp>
      <p:sp>
        <p:nvSpPr>
          <p:cNvPr id="5" name="TextovéPole 4"/>
          <p:cNvSpPr txBox="1"/>
          <p:nvPr/>
        </p:nvSpPr>
        <p:spPr>
          <a:xfrm>
            <a:off x="2894344" y="6429528"/>
            <a:ext cx="4821277" cy="369332"/>
          </a:xfrm>
          <a:prstGeom prst="rect">
            <a:avLst/>
          </a:prstGeom>
          <a:noFill/>
        </p:spPr>
        <p:txBody>
          <a:bodyPr wrap="square" rtlCol="0">
            <a:spAutoFit/>
          </a:bodyPr>
          <a:lstStyle/>
          <a:p>
            <a:r>
              <a:rPr lang="cs-CZ" dirty="0" err="1"/>
              <a:t>Kimming</a:t>
            </a:r>
            <a:r>
              <a:rPr lang="cs-CZ" dirty="0"/>
              <a:t> model </a:t>
            </a:r>
            <a:r>
              <a:rPr lang="cs-CZ" dirty="0" err="1"/>
              <a:t>disscused</a:t>
            </a:r>
            <a:r>
              <a:rPr lang="cs-CZ" dirty="0"/>
              <a:t> – Golec – Mírová 2020 </a:t>
            </a:r>
          </a:p>
        </p:txBody>
      </p:sp>
      <p:pic>
        <p:nvPicPr>
          <p:cNvPr id="11" name="Obrázek 10">
            <a:extLst>
              <a:ext uri="{FF2B5EF4-FFF2-40B4-BE49-F238E27FC236}">
                <a16:creationId xmlns:a16="http://schemas.microsoft.com/office/drawing/2014/main" id="{AA048A53-4FEF-486A-A319-30375791F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314" y="0"/>
            <a:ext cx="4581686" cy="6858000"/>
          </a:xfrm>
          <a:prstGeom prst="rect">
            <a:avLst/>
          </a:prstGeom>
        </p:spPr>
      </p:pic>
      <p:pic>
        <p:nvPicPr>
          <p:cNvPr id="13" name="Obrázek 12" descr="Obsah obrázku mapa&#10;&#10;Popis byl vytvořen automaticky">
            <a:extLst>
              <a:ext uri="{FF2B5EF4-FFF2-40B4-BE49-F238E27FC236}">
                <a16:creationId xmlns:a16="http://schemas.microsoft.com/office/drawing/2014/main" id="{6B6358AC-B6DF-4D4E-B84F-CF2F93A36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43" y="865566"/>
            <a:ext cx="7257045" cy="5600325"/>
          </a:xfrm>
          <a:prstGeom prst="rect">
            <a:avLst/>
          </a:prstGeom>
        </p:spPr>
      </p:pic>
      <p:sp>
        <p:nvSpPr>
          <p:cNvPr id="17" name="TextovéPole 16">
            <a:extLst>
              <a:ext uri="{FF2B5EF4-FFF2-40B4-BE49-F238E27FC236}">
                <a16:creationId xmlns:a16="http://schemas.microsoft.com/office/drawing/2014/main" id="{7A34F91C-B0A0-44CE-BD10-47454F9706E8}"/>
              </a:ext>
            </a:extLst>
          </p:cNvPr>
          <p:cNvSpPr txBox="1"/>
          <p:nvPr/>
        </p:nvSpPr>
        <p:spPr>
          <a:xfrm>
            <a:off x="10017956" y="1397746"/>
            <a:ext cx="2174044" cy="369332"/>
          </a:xfrm>
          <a:prstGeom prst="rect">
            <a:avLst/>
          </a:prstGeom>
          <a:noFill/>
        </p:spPr>
        <p:txBody>
          <a:bodyPr wrap="square" rtlCol="0">
            <a:spAutoFit/>
          </a:bodyPr>
          <a:lstStyle/>
          <a:p>
            <a:pPr algn="r"/>
            <a:r>
              <a:rPr lang="cs-CZ" dirty="0"/>
              <a:t>Heuneburg </a:t>
            </a:r>
            <a:r>
              <a:rPr lang="cs-CZ" dirty="0" err="1"/>
              <a:t>or</a:t>
            </a:r>
            <a:r>
              <a:rPr lang="cs-CZ" dirty="0"/>
              <a:t> Stična</a:t>
            </a:r>
          </a:p>
        </p:txBody>
      </p:sp>
      <p:sp>
        <p:nvSpPr>
          <p:cNvPr id="19" name="TextovéPole 18">
            <a:extLst>
              <a:ext uri="{FF2B5EF4-FFF2-40B4-BE49-F238E27FC236}">
                <a16:creationId xmlns:a16="http://schemas.microsoft.com/office/drawing/2014/main" id="{027D21B7-C0AA-4930-9774-150A9E9F150B}"/>
              </a:ext>
            </a:extLst>
          </p:cNvPr>
          <p:cNvSpPr txBox="1"/>
          <p:nvPr/>
        </p:nvSpPr>
        <p:spPr>
          <a:xfrm>
            <a:off x="10782867" y="2847077"/>
            <a:ext cx="1292334" cy="369332"/>
          </a:xfrm>
          <a:prstGeom prst="rect">
            <a:avLst/>
          </a:prstGeom>
          <a:noFill/>
        </p:spPr>
        <p:txBody>
          <a:bodyPr wrap="square" rtlCol="0">
            <a:spAutoFit/>
          </a:bodyPr>
          <a:lstStyle/>
          <a:p>
            <a:pPr algn="r"/>
            <a:r>
              <a:rPr lang="cs-CZ" dirty="0"/>
              <a:t>Závist</a:t>
            </a:r>
          </a:p>
        </p:txBody>
      </p:sp>
      <p:sp>
        <p:nvSpPr>
          <p:cNvPr id="21" name="TextovéPole 20">
            <a:extLst>
              <a:ext uri="{FF2B5EF4-FFF2-40B4-BE49-F238E27FC236}">
                <a16:creationId xmlns:a16="http://schemas.microsoft.com/office/drawing/2014/main" id="{7C1B7545-F574-4A92-A8A5-F88CCC5D4FCA}"/>
              </a:ext>
            </a:extLst>
          </p:cNvPr>
          <p:cNvSpPr txBox="1"/>
          <p:nvPr/>
        </p:nvSpPr>
        <p:spPr>
          <a:xfrm>
            <a:off x="7824422" y="3939961"/>
            <a:ext cx="1904040" cy="369332"/>
          </a:xfrm>
          <a:prstGeom prst="rect">
            <a:avLst/>
          </a:prstGeom>
          <a:noFill/>
        </p:spPr>
        <p:txBody>
          <a:bodyPr wrap="square" rtlCol="0">
            <a:spAutoFit/>
          </a:bodyPr>
          <a:lstStyle/>
          <a:p>
            <a:pPr algn="r"/>
            <a:r>
              <a:rPr lang="cs-CZ" dirty="0" err="1"/>
              <a:t>Magdalenenberg</a:t>
            </a:r>
            <a:endParaRPr lang="cs-CZ" dirty="0"/>
          </a:p>
        </p:txBody>
      </p:sp>
      <p:sp>
        <p:nvSpPr>
          <p:cNvPr id="23" name="TextovéPole 22">
            <a:extLst>
              <a:ext uri="{FF2B5EF4-FFF2-40B4-BE49-F238E27FC236}">
                <a16:creationId xmlns:a16="http://schemas.microsoft.com/office/drawing/2014/main" id="{1F36AF10-D8E1-40FE-AE19-69FC375293DC}"/>
              </a:ext>
            </a:extLst>
          </p:cNvPr>
          <p:cNvSpPr txBox="1"/>
          <p:nvPr/>
        </p:nvSpPr>
        <p:spPr>
          <a:xfrm>
            <a:off x="7824422" y="5214314"/>
            <a:ext cx="1292334" cy="369332"/>
          </a:xfrm>
          <a:prstGeom prst="rect">
            <a:avLst/>
          </a:prstGeom>
          <a:noFill/>
        </p:spPr>
        <p:txBody>
          <a:bodyPr wrap="square" rtlCol="0">
            <a:spAutoFit/>
          </a:bodyPr>
          <a:lstStyle/>
          <a:p>
            <a:pPr algn="r"/>
            <a:r>
              <a:rPr lang="cs-CZ" dirty="0"/>
              <a:t>Býčí skála</a:t>
            </a:r>
          </a:p>
        </p:txBody>
      </p:sp>
      <p:sp>
        <p:nvSpPr>
          <p:cNvPr id="25" name="TextovéPole 24">
            <a:extLst>
              <a:ext uri="{FF2B5EF4-FFF2-40B4-BE49-F238E27FC236}">
                <a16:creationId xmlns:a16="http://schemas.microsoft.com/office/drawing/2014/main" id="{E5554E48-7095-4CDD-8ADE-7D61921155C8}"/>
              </a:ext>
            </a:extLst>
          </p:cNvPr>
          <p:cNvSpPr txBox="1"/>
          <p:nvPr/>
        </p:nvSpPr>
        <p:spPr>
          <a:xfrm>
            <a:off x="7880043" y="6465891"/>
            <a:ext cx="2021114" cy="369332"/>
          </a:xfrm>
          <a:prstGeom prst="rect">
            <a:avLst/>
          </a:prstGeom>
          <a:noFill/>
        </p:spPr>
        <p:txBody>
          <a:bodyPr wrap="square" rtlCol="0">
            <a:spAutoFit/>
          </a:bodyPr>
          <a:lstStyle/>
          <a:p>
            <a:pPr algn="r"/>
            <a:r>
              <a:rPr lang="cs-CZ" dirty="0"/>
              <a:t>Hallstatt </a:t>
            </a:r>
            <a:r>
              <a:rPr lang="cs-CZ" dirty="0" err="1"/>
              <a:t>or</a:t>
            </a:r>
            <a:r>
              <a:rPr lang="cs-CZ" dirty="0"/>
              <a:t> </a:t>
            </a:r>
            <a:r>
              <a:rPr lang="cs-CZ" dirty="0" err="1"/>
              <a:t>Hallein</a:t>
            </a:r>
            <a:endParaRPr lang="cs-CZ" dirty="0"/>
          </a:p>
        </p:txBody>
      </p:sp>
    </p:spTree>
    <p:extLst>
      <p:ext uri="{BB962C8B-B14F-4D97-AF65-F5344CB8AC3E}">
        <p14:creationId xmlns:p14="http://schemas.microsoft.com/office/powerpoint/2010/main" val="518255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76045" y="124122"/>
            <a:ext cx="11395493" cy="705435"/>
          </a:xfrm>
        </p:spPr>
        <p:txBody>
          <a:bodyPr>
            <a:noAutofit/>
          </a:bodyPr>
          <a:lstStyle/>
          <a:p>
            <a:r>
              <a:rPr lang="en-US" sz="4000" dirty="0">
                <a:solidFill>
                  <a:schemeClr val="accent1"/>
                </a:solidFill>
              </a:rPr>
              <a:t>The first town north of the Alps - Heuneburg (</a:t>
            </a:r>
            <a:r>
              <a:rPr lang="en-US" sz="4000" dirty="0" err="1">
                <a:solidFill>
                  <a:schemeClr val="accent1"/>
                </a:solidFill>
              </a:rPr>
              <a:t>Pyren</a:t>
            </a:r>
            <a:r>
              <a:rPr lang="cs-CZ" sz="4000" dirty="0">
                <a:solidFill>
                  <a:schemeClr val="accent1"/>
                </a:solidFill>
              </a:rPr>
              <a:t>é</a:t>
            </a:r>
            <a:r>
              <a:rPr lang="en-US" sz="4000" dirty="0">
                <a:solidFill>
                  <a:schemeClr val="accent1"/>
                </a:solidFill>
              </a:rPr>
              <a:t>; D)</a:t>
            </a:r>
            <a:endParaRPr lang="cs-CZ" sz="40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211059" y="919674"/>
            <a:ext cx="6167887" cy="5814204"/>
          </a:xfrm>
        </p:spPr>
        <p:txBody>
          <a:bodyPr>
            <a:normAutofit lnSpcReduction="10000"/>
          </a:bodyPr>
          <a:lstStyle/>
          <a:p>
            <a:pPr>
              <a:buFont typeface="Arial" pitchFamily="34" charset="0"/>
              <a:buChar char="•"/>
            </a:pPr>
            <a:r>
              <a:rPr lang="en-US" dirty="0"/>
              <a:t>The first town (Fürstensitz) north of the Alps in Baden-Württemberg, founded around 600 BC, near the Danube, consists of the Acropolis, the fort, the outer settlement, the surrounding noble graves (</a:t>
            </a:r>
            <a:r>
              <a:rPr lang="en-US" dirty="0" err="1"/>
              <a:t>Fürstengrab</a:t>
            </a:r>
            <a:r>
              <a:rPr lang="en-US" dirty="0"/>
              <a:t>) and many other sites within a few kilometers</a:t>
            </a:r>
          </a:p>
          <a:p>
            <a:pPr>
              <a:buFont typeface="Arial" pitchFamily="34" charset="0"/>
              <a:buChar char="•"/>
            </a:pPr>
            <a:r>
              <a:rPr lang="en-US" dirty="0"/>
              <a:t>  research since the 1950s, systematic research of the acropolis of the fort gradually grew into landscape research</a:t>
            </a:r>
          </a:p>
          <a:p>
            <a:pPr>
              <a:buFont typeface="Arial" pitchFamily="34" charset="0"/>
              <a:buChar char="•"/>
            </a:pPr>
            <a:r>
              <a:rPr lang="en-US" dirty="0"/>
              <a:t>  both field research and theoretic research and interpretation of the political-economic system of the early Celtic period (</a:t>
            </a:r>
            <a:r>
              <a:rPr lang="en-US" dirty="0" err="1"/>
              <a:t>Frühkeltenzeit</a:t>
            </a:r>
            <a:r>
              <a:rPr lang="en-US" dirty="0"/>
              <a:t> = Early Celtic Period) are carried out</a:t>
            </a:r>
          </a:p>
          <a:p>
            <a:pPr>
              <a:buFont typeface="Arial" pitchFamily="34" charset="0"/>
              <a:buChar char="•"/>
            </a:pPr>
            <a:r>
              <a:rPr lang="en-US" dirty="0"/>
              <a:t>  Heuneburg chronology is the most elaborate in the whole Hallstatt culture - the basis for other regions</a:t>
            </a:r>
          </a:p>
          <a:p>
            <a:pPr>
              <a:buFont typeface="Arial" pitchFamily="34" charset="0"/>
              <a:buChar char="•"/>
            </a:pPr>
            <a:r>
              <a:rPr lang="en-US" dirty="0"/>
              <a:t>  </a:t>
            </a:r>
            <a:r>
              <a:rPr lang="en-US" dirty="0" err="1"/>
              <a:t>supraregional</a:t>
            </a:r>
            <a:r>
              <a:rPr lang="en-US" dirty="0"/>
              <a:t> contacts, Greek influences from </a:t>
            </a:r>
            <a:r>
              <a:rPr lang="en-US" dirty="0" err="1"/>
              <a:t>Massilia</a:t>
            </a:r>
            <a:r>
              <a:rPr lang="en-US" dirty="0"/>
              <a:t> and northern Italy (Mediterranean); around 600 BC unfired brick fortification, 530 BC fire, further domestic construction </a:t>
            </a:r>
            <a:r>
              <a:rPr lang="cs-CZ" dirty="0"/>
              <a:t>element</a:t>
            </a:r>
            <a:r>
              <a:rPr lang="en-US" dirty="0"/>
              <a:t>; imported Greek goods</a:t>
            </a:r>
          </a:p>
          <a:p>
            <a:pPr>
              <a:buFont typeface="Arial" pitchFamily="34" charset="0"/>
              <a:buChar char="•"/>
            </a:pPr>
            <a:r>
              <a:rPr lang="en-US" dirty="0"/>
              <a:t>  craft workshops, </a:t>
            </a:r>
            <a:r>
              <a:rPr lang="cs-CZ" dirty="0"/>
              <a:t>long-distance trade</a:t>
            </a:r>
            <a:r>
              <a:rPr lang="en-US" dirty="0"/>
              <a:t> system</a:t>
            </a:r>
            <a:endParaRPr lang="cs-CZ" dirty="0"/>
          </a:p>
        </p:txBody>
      </p:sp>
      <p:pic>
        <p:nvPicPr>
          <p:cNvPr id="5" name="Obrázek 4" descr="3D-reconstruction-of-the-Heuneburg-at-the-height-of-its-prosperity-in-the-rst-half-of-the.ppm.png"/>
          <p:cNvPicPr>
            <a:picLocks noChangeAspect="1"/>
          </p:cNvPicPr>
          <p:nvPr/>
        </p:nvPicPr>
        <p:blipFill>
          <a:blip r:embed="rId2" cstate="print"/>
          <a:stretch>
            <a:fillRect/>
          </a:stretch>
        </p:blipFill>
        <p:spPr>
          <a:xfrm>
            <a:off x="6512943" y="2514788"/>
            <a:ext cx="5679057" cy="4343211"/>
          </a:xfrm>
          <a:prstGeom prst="rect">
            <a:avLst/>
          </a:prstGeom>
        </p:spPr>
      </p:pic>
      <p:pic>
        <p:nvPicPr>
          <p:cNvPr id="6" name="Obrázek 5" descr="10933.jpg"/>
          <p:cNvPicPr>
            <a:picLocks noChangeAspect="1"/>
          </p:cNvPicPr>
          <p:nvPr/>
        </p:nvPicPr>
        <p:blipFill>
          <a:blip r:embed="rId3" cstate="print"/>
          <a:stretch>
            <a:fillRect/>
          </a:stretch>
        </p:blipFill>
        <p:spPr>
          <a:xfrm>
            <a:off x="6761742" y="823201"/>
            <a:ext cx="2515319" cy="1676879"/>
          </a:xfrm>
          <a:prstGeom prst="rect">
            <a:avLst/>
          </a:prstGeom>
        </p:spPr>
      </p:pic>
      <p:pic>
        <p:nvPicPr>
          <p:cNvPr id="7" name="Obrázek 6" descr="grosshaus1.jpg"/>
          <p:cNvPicPr>
            <a:picLocks noChangeAspect="1"/>
          </p:cNvPicPr>
          <p:nvPr/>
        </p:nvPicPr>
        <p:blipFill>
          <a:blip r:embed="rId4" cstate="print"/>
          <a:stretch>
            <a:fillRect/>
          </a:stretch>
        </p:blipFill>
        <p:spPr>
          <a:xfrm>
            <a:off x="9659857" y="816253"/>
            <a:ext cx="2256098" cy="1690777"/>
          </a:xfrm>
          <a:prstGeom prst="rect">
            <a:avLst/>
          </a:prstGeom>
        </p:spPr>
      </p:pic>
    </p:spTree>
    <p:extLst>
      <p:ext uri="{BB962C8B-B14F-4D97-AF65-F5344CB8AC3E}">
        <p14:creationId xmlns:p14="http://schemas.microsoft.com/office/powerpoint/2010/main" val="561977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55276" y="0"/>
            <a:ext cx="11395493" cy="705435"/>
          </a:xfrm>
        </p:spPr>
        <p:txBody>
          <a:bodyPr>
            <a:normAutofit fontScale="90000"/>
          </a:bodyPr>
          <a:lstStyle/>
          <a:p>
            <a:r>
              <a:rPr lang="en-US" dirty="0" err="1">
                <a:solidFill>
                  <a:schemeClr val="accent1"/>
                </a:solidFill>
              </a:rPr>
              <a:t>Hochmichele</a:t>
            </a:r>
            <a:r>
              <a:rPr lang="en-US" dirty="0">
                <a:solidFill>
                  <a:schemeClr val="accent1"/>
                </a:solidFill>
              </a:rPr>
              <a:t> - the largest mound near Heuneburg</a:t>
            </a:r>
            <a:endParaRPr lang="cs-CZ" dirty="0">
              <a:solidFill>
                <a:schemeClr val="accent1"/>
              </a:solidFill>
            </a:endParaRPr>
          </a:p>
        </p:txBody>
      </p:sp>
      <p:pic>
        <p:nvPicPr>
          <p:cNvPr id="6" name="Zástupný symbol pro obsah 5" descr="b21.jpg"/>
          <p:cNvPicPr>
            <a:picLocks noGrp="1" noChangeAspect="1"/>
          </p:cNvPicPr>
          <p:nvPr>
            <p:ph idx="1"/>
          </p:nvPr>
        </p:nvPicPr>
        <p:blipFill>
          <a:blip r:embed="rId2" cstate="print"/>
          <a:stretch>
            <a:fillRect/>
          </a:stretch>
        </p:blipFill>
        <p:spPr>
          <a:xfrm>
            <a:off x="3127357" y="3247312"/>
            <a:ext cx="4791692" cy="3610688"/>
          </a:xfrm>
        </p:spPr>
      </p:pic>
      <p:pic>
        <p:nvPicPr>
          <p:cNvPr id="5" name="Obrázek 4" descr="heuneburg_plan1.jpg"/>
          <p:cNvPicPr>
            <a:picLocks noChangeAspect="1"/>
          </p:cNvPicPr>
          <p:nvPr/>
        </p:nvPicPr>
        <p:blipFill>
          <a:blip r:embed="rId3" cstate="print"/>
          <a:stretch>
            <a:fillRect/>
          </a:stretch>
        </p:blipFill>
        <p:spPr>
          <a:xfrm>
            <a:off x="7956019" y="3221965"/>
            <a:ext cx="4235981" cy="3636035"/>
          </a:xfrm>
          <a:prstGeom prst="rect">
            <a:avLst/>
          </a:prstGeom>
        </p:spPr>
      </p:pic>
      <p:pic>
        <p:nvPicPr>
          <p:cNvPr id="8" name="Obrázek 7" descr="hal105.jpg"/>
          <p:cNvPicPr>
            <a:picLocks noChangeAspect="1"/>
          </p:cNvPicPr>
          <p:nvPr/>
        </p:nvPicPr>
        <p:blipFill>
          <a:blip r:embed="rId4" cstate="print"/>
          <a:stretch>
            <a:fillRect/>
          </a:stretch>
        </p:blipFill>
        <p:spPr>
          <a:xfrm>
            <a:off x="0" y="3088257"/>
            <a:ext cx="3047209" cy="3769743"/>
          </a:xfrm>
          <a:prstGeom prst="rect">
            <a:avLst/>
          </a:prstGeom>
        </p:spPr>
      </p:pic>
      <p:pic>
        <p:nvPicPr>
          <p:cNvPr id="10" name="Obrázek 9" descr="Hohmichele_Ausgrabung_Pic2.JPG"/>
          <p:cNvPicPr>
            <a:picLocks noChangeAspect="1"/>
          </p:cNvPicPr>
          <p:nvPr/>
        </p:nvPicPr>
        <p:blipFill>
          <a:blip r:embed="rId5" cstate="print"/>
          <a:stretch>
            <a:fillRect/>
          </a:stretch>
        </p:blipFill>
        <p:spPr>
          <a:xfrm>
            <a:off x="8922945" y="606581"/>
            <a:ext cx="3269055" cy="2516182"/>
          </a:xfrm>
          <a:prstGeom prst="rect">
            <a:avLst/>
          </a:prstGeom>
        </p:spPr>
      </p:pic>
      <p:sp>
        <p:nvSpPr>
          <p:cNvPr id="11" name="Zástupný obsah 2">
            <a:extLst>
              <a:ext uri="{FF2B5EF4-FFF2-40B4-BE49-F238E27FC236}">
                <a16:creationId xmlns:a16="http://schemas.microsoft.com/office/drawing/2014/main" id="{1E715B4F-D773-4DFF-9595-A519BC4624B3}"/>
              </a:ext>
            </a:extLst>
          </p:cNvPr>
          <p:cNvSpPr txBox="1">
            <a:spLocks/>
          </p:cNvSpPr>
          <p:nvPr/>
        </p:nvSpPr>
        <p:spPr>
          <a:xfrm>
            <a:off x="215658" y="698740"/>
            <a:ext cx="8712681" cy="2346385"/>
          </a:xfrm>
          <a:prstGeom prst="rect">
            <a:avLst/>
          </a:prstGeom>
        </p:spPr>
        <p:txBody>
          <a:bodyPr vert="horz" lIns="0" tIns="45720" rIns="0" bIns="45720" rtlCol="0">
            <a:normAutofit fontScale="92500" lnSpcReduction="2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t>Diameter 85m and height 13.5m; 3.5 km from Heuneburg, the central grave was 5.7 x 3.5 m, a horse harness and a necklace made of 600 pieces of glass beads, gold embroidered clothing, above the central burial mound 40 m in diameter and 8 m high.</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t>12 m from the central grave side grave VI of a man and a woman in a four-wheeled chariot with stances for two horses, bronze vessels, quiver with 51 Fe arrows, Fe knife, necklace of amber and glass beads, about 2300 glass beads. The woman was lying on the </a:t>
            </a:r>
            <a:r>
              <a:rPr lang="cs-CZ" sz="2000" dirty="0"/>
              <a:t>wagon</a:t>
            </a:r>
            <a:r>
              <a:rPr lang="en-US" sz="2000" dirty="0"/>
              <a:t>, the man on the ground.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t>  There were 22 fireplaces in the mound on the then surface (which was changed by sprinkling), which point to the cult of the dead.</a:t>
            </a:r>
            <a:endParaRPr kumimoji="0" lang="de-DE"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p:txBody>
      </p:sp>
      <p:sp>
        <p:nvSpPr>
          <p:cNvPr id="12" name="TextovéPole 11"/>
          <p:cNvSpPr txBox="1"/>
          <p:nvPr/>
        </p:nvSpPr>
        <p:spPr>
          <a:xfrm>
            <a:off x="3105510" y="6340415"/>
            <a:ext cx="1384097" cy="369332"/>
          </a:xfrm>
          <a:prstGeom prst="rect">
            <a:avLst/>
          </a:prstGeom>
          <a:noFill/>
        </p:spPr>
        <p:txBody>
          <a:bodyPr wrap="none" rtlCol="0">
            <a:spAutoFit/>
          </a:bodyPr>
          <a:lstStyle/>
          <a:p>
            <a:r>
              <a:rPr lang="cs-CZ" dirty="0" err="1"/>
              <a:t>Side</a:t>
            </a:r>
            <a:r>
              <a:rPr lang="cs-CZ" dirty="0"/>
              <a:t> grave VI</a:t>
            </a:r>
          </a:p>
        </p:txBody>
      </p:sp>
    </p:spTree>
    <p:extLst>
      <p:ext uri="{BB962C8B-B14F-4D97-AF65-F5344CB8AC3E}">
        <p14:creationId xmlns:p14="http://schemas.microsoft.com/office/powerpoint/2010/main" val="1726794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03522" y="0"/>
            <a:ext cx="6780358" cy="1276709"/>
          </a:xfrm>
        </p:spPr>
        <p:txBody>
          <a:bodyPr>
            <a:normAutofit fontScale="90000"/>
          </a:bodyPr>
          <a:lstStyle/>
          <a:p>
            <a:r>
              <a:rPr lang="en-US" dirty="0">
                <a:solidFill>
                  <a:schemeClr val="accent1"/>
                </a:solidFill>
              </a:rPr>
              <a:t>The tomb of the princess in </a:t>
            </a:r>
            <a:r>
              <a:rPr lang="en-US" dirty="0" err="1">
                <a:solidFill>
                  <a:schemeClr val="accent1"/>
                </a:solidFill>
              </a:rPr>
              <a:t>Bettlebühl</a:t>
            </a:r>
            <a:r>
              <a:rPr lang="en-US" dirty="0">
                <a:solidFill>
                  <a:schemeClr val="accent1"/>
                </a:solidFill>
              </a:rPr>
              <a:t> - below Heuneburg</a:t>
            </a:r>
            <a:endParaRPr lang="cs-CZ" dirty="0">
              <a:solidFill>
                <a:schemeClr val="accent1"/>
              </a:solidFill>
            </a:endParaRPr>
          </a:p>
        </p:txBody>
      </p:sp>
      <p:pic>
        <p:nvPicPr>
          <p:cNvPr id="9" name="Obrázek 8" descr="C3LaHAGWcAEnAP9.jpg"/>
          <p:cNvPicPr>
            <a:picLocks noChangeAspect="1"/>
          </p:cNvPicPr>
          <p:nvPr/>
        </p:nvPicPr>
        <p:blipFill>
          <a:blip r:embed="rId2" cstate="print"/>
          <a:stretch>
            <a:fillRect/>
          </a:stretch>
        </p:blipFill>
        <p:spPr>
          <a:xfrm>
            <a:off x="5554841" y="1854679"/>
            <a:ext cx="4264895" cy="5003321"/>
          </a:xfrm>
          <a:prstGeom prst="rect">
            <a:avLst/>
          </a:prstGeom>
        </p:spPr>
      </p:pic>
      <p:pic>
        <p:nvPicPr>
          <p:cNvPr id="11" name="Zástupný symbol pro obsah 10" descr="goldene-fibelnperlen-ein-nadelkopfein-ohrring-und-bettelbc3bchl-583-bc.jpg"/>
          <p:cNvPicPr>
            <a:picLocks noGrp="1" noChangeAspect="1"/>
          </p:cNvPicPr>
          <p:nvPr>
            <p:ph idx="1"/>
          </p:nvPr>
        </p:nvPicPr>
        <p:blipFill>
          <a:blip r:embed="rId3" cstate="print"/>
          <a:stretch>
            <a:fillRect/>
          </a:stretch>
        </p:blipFill>
        <p:spPr>
          <a:xfrm>
            <a:off x="6970446" y="-1"/>
            <a:ext cx="2622132" cy="1854679"/>
          </a:xfrm>
        </p:spPr>
      </p:pic>
      <p:pic>
        <p:nvPicPr>
          <p:cNvPr id="12" name="Obrázek 11" descr="bernsteinanhc3a4nger-needle-heads-beads-bettelbc3bchl.jpg"/>
          <p:cNvPicPr>
            <a:picLocks noChangeAspect="1"/>
          </p:cNvPicPr>
          <p:nvPr/>
        </p:nvPicPr>
        <p:blipFill>
          <a:blip r:embed="rId4" cstate="print"/>
          <a:stretch>
            <a:fillRect/>
          </a:stretch>
        </p:blipFill>
        <p:spPr>
          <a:xfrm>
            <a:off x="9562205" y="0"/>
            <a:ext cx="2629795" cy="1863306"/>
          </a:xfrm>
          <a:prstGeom prst="rect">
            <a:avLst/>
          </a:prstGeom>
        </p:spPr>
      </p:pic>
      <p:pic>
        <p:nvPicPr>
          <p:cNvPr id="13" name="Obrázek 12" descr="csm_keltenblock-2013-12-05_Pferdemaske-rekonstruiert_7b87ee0b5f.jpg"/>
          <p:cNvPicPr>
            <a:picLocks noChangeAspect="1"/>
          </p:cNvPicPr>
          <p:nvPr/>
        </p:nvPicPr>
        <p:blipFill>
          <a:blip r:embed="rId5" cstate="print"/>
          <a:stretch>
            <a:fillRect/>
          </a:stretch>
        </p:blipFill>
        <p:spPr>
          <a:xfrm>
            <a:off x="9842740" y="3334109"/>
            <a:ext cx="2349260" cy="3523891"/>
          </a:xfrm>
          <a:prstGeom prst="rect">
            <a:avLst/>
          </a:prstGeom>
        </p:spPr>
      </p:pic>
      <p:sp>
        <p:nvSpPr>
          <p:cNvPr id="15" name="Zástupný obsah 2">
            <a:extLst>
              <a:ext uri="{FF2B5EF4-FFF2-40B4-BE49-F238E27FC236}">
                <a16:creationId xmlns:a16="http://schemas.microsoft.com/office/drawing/2014/main" id="{1E715B4F-D773-4DFF-9595-A519BC4624B3}"/>
              </a:ext>
            </a:extLst>
          </p:cNvPr>
          <p:cNvSpPr txBox="1">
            <a:spLocks/>
          </p:cNvSpPr>
          <p:nvPr/>
        </p:nvSpPr>
        <p:spPr>
          <a:xfrm>
            <a:off x="138024" y="1354347"/>
            <a:ext cx="5218980" cy="5348377"/>
          </a:xfrm>
          <a:prstGeom prst="rect">
            <a:avLst/>
          </a:prstGeom>
        </p:spPr>
        <p:txBody>
          <a:bodyPr vert="horz" lIns="0" tIns="45720" rIns="0" bIns="45720" rtlCol="0">
            <a:normAutofit lnSpcReduction="10000"/>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Research from 2010 picked up in a wooden chamber block, chamber dated dendrochronologically to 583 BC = Ha D1</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Very long preparation time in laboratory conditions, completed in 2013, project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Keltenblock</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Two female skeletons, a princess and another woman</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princess belonged to 40 gold pieces of objects, 100 pieces of amber, a unique decoration of a horse's head, a religious object - a jewel with boar tusks</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Only the bronze bracelet was found with the other woman, and it is not clear what role she played - whether she accompanied the princess to the grave or whether it was a subsequent funeral.</a:t>
            </a:r>
            <a:endParaRPr lang="cs-CZ" sz="2000" dirty="0">
              <a:solidFill>
                <a:schemeClr val="tx1">
                  <a:lumMod val="75000"/>
                  <a:lumOff val="25000"/>
                </a:schemeClr>
              </a:solidFill>
            </a:endParaRPr>
          </a:p>
        </p:txBody>
      </p:sp>
      <p:pic>
        <p:nvPicPr>
          <p:cNvPr id="16" name="Obrázek 15" descr="kelten_07_08_1_3.jpg"/>
          <p:cNvPicPr>
            <a:picLocks noChangeAspect="1"/>
          </p:cNvPicPr>
          <p:nvPr/>
        </p:nvPicPr>
        <p:blipFill>
          <a:blip r:embed="rId6" cstate="print"/>
          <a:stretch>
            <a:fillRect/>
          </a:stretch>
        </p:blipFill>
        <p:spPr>
          <a:xfrm>
            <a:off x="9821812" y="1868664"/>
            <a:ext cx="2370187" cy="1426627"/>
          </a:xfrm>
          <a:prstGeom prst="rect">
            <a:avLst/>
          </a:prstGeom>
        </p:spPr>
      </p:pic>
    </p:spTree>
    <p:extLst>
      <p:ext uri="{BB962C8B-B14F-4D97-AF65-F5344CB8AC3E}">
        <p14:creationId xmlns:p14="http://schemas.microsoft.com/office/powerpoint/2010/main" val="384286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ext, mapa&#10;&#10;Popis vygenerován s velmi vysokou mírou spolehlivosti">
            <a:extLst>
              <a:ext uri="{FF2B5EF4-FFF2-40B4-BE49-F238E27FC236}">
                <a16:creationId xmlns:a16="http://schemas.microsoft.com/office/drawing/2014/main" id="{42785336-3FF8-414D-9DF1-F73117A72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772" y="1385690"/>
            <a:ext cx="5092361" cy="4086619"/>
          </a:xfrm>
          <a:prstGeom prst="rect">
            <a:avLst/>
          </a:prstGeom>
        </p:spPr>
      </p:pic>
      <p:sp>
        <p:nvSpPr>
          <p:cNvPr id="11" name="TextovéPole 10">
            <a:extLst>
              <a:ext uri="{FF2B5EF4-FFF2-40B4-BE49-F238E27FC236}">
                <a16:creationId xmlns:a16="http://schemas.microsoft.com/office/drawing/2014/main" id="{F6213AC1-C708-4924-B023-7AA89B46961C}"/>
              </a:ext>
            </a:extLst>
          </p:cNvPr>
          <p:cNvSpPr txBox="1"/>
          <p:nvPr/>
        </p:nvSpPr>
        <p:spPr>
          <a:xfrm>
            <a:off x="842772" y="5470442"/>
            <a:ext cx="2127698" cy="369332"/>
          </a:xfrm>
          <a:prstGeom prst="rect">
            <a:avLst/>
          </a:prstGeom>
          <a:noFill/>
        </p:spPr>
        <p:txBody>
          <a:bodyPr wrap="none" rtlCol="0">
            <a:spAutoFit/>
          </a:bodyPr>
          <a:lstStyle/>
          <a:p>
            <a:r>
              <a:rPr lang="cs-CZ" b="1" dirty="0" err="1"/>
              <a:t>Egg</a:t>
            </a:r>
            <a:r>
              <a:rPr lang="cs-CZ" b="1" dirty="0"/>
              <a:t> ‒ </a:t>
            </a:r>
            <a:r>
              <a:rPr lang="cs-CZ" b="1" dirty="0" err="1"/>
              <a:t>Krammer</a:t>
            </a:r>
            <a:r>
              <a:rPr lang="cs-CZ" b="1" dirty="0"/>
              <a:t> 2005</a:t>
            </a:r>
          </a:p>
        </p:txBody>
      </p:sp>
      <p:sp>
        <p:nvSpPr>
          <p:cNvPr id="13" name="TextovéPole 12">
            <a:extLst>
              <a:ext uri="{FF2B5EF4-FFF2-40B4-BE49-F238E27FC236}">
                <a16:creationId xmlns:a16="http://schemas.microsoft.com/office/drawing/2014/main" id="{C7C046D3-AA53-4FD4-B477-6FDA905041DB}"/>
              </a:ext>
            </a:extLst>
          </p:cNvPr>
          <p:cNvSpPr txBox="1"/>
          <p:nvPr/>
        </p:nvSpPr>
        <p:spPr>
          <a:xfrm>
            <a:off x="6255173" y="5505308"/>
            <a:ext cx="1356975" cy="369332"/>
          </a:xfrm>
          <a:prstGeom prst="rect">
            <a:avLst/>
          </a:prstGeom>
          <a:noFill/>
        </p:spPr>
        <p:txBody>
          <a:bodyPr wrap="none" rtlCol="0">
            <a:spAutoFit/>
          </a:bodyPr>
          <a:lstStyle/>
          <a:p>
            <a:r>
              <a:rPr lang="cs-CZ" b="1" dirty="0" err="1"/>
              <a:t>Gediga</a:t>
            </a:r>
            <a:r>
              <a:rPr lang="cs-CZ" b="1" dirty="0"/>
              <a:t> 2011</a:t>
            </a:r>
          </a:p>
        </p:txBody>
      </p:sp>
      <p:pic>
        <p:nvPicPr>
          <p:cNvPr id="6" name="Obrázek 5">
            <a:extLst>
              <a:ext uri="{FF2B5EF4-FFF2-40B4-BE49-F238E27FC236}">
                <a16:creationId xmlns:a16="http://schemas.microsoft.com/office/drawing/2014/main" id="{00224D4A-C262-4046-9D82-A7AA50667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173" y="1388167"/>
            <a:ext cx="5075273" cy="4079191"/>
          </a:xfrm>
          <a:prstGeom prst="rect">
            <a:avLst/>
          </a:prstGeom>
        </p:spPr>
      </p:pic>
      <p:sp>
        <p:nvSpPr>
          <p:cNvPr id="15" name="Nadpis 1">
            <a:extLst>
              <a:ext uri="{FF2B5EF4-FFF2-40B4-BE49-F238E27FC236}">
                <a16:creationId xmlns:a16="http://schemas.microsoft.com/office/drawing/2014/main" id="{14BE31EA-7CDE-4A86-8809-AA78CEC2F2C3}"/>
              </a:ext>
            </a:extLst>
          </p:cNvPr>
          <p:cNvSpPr>
            <a:spLocks noGrp="1"/>
          </p:cNvSpPr>
          <p:nvPr>
            <p:ph type="title"/>
          </p:nvPr>
        </p:nvSpPr>
        <p:spPr>
          <a:xfrm>
            <a:off x="842772" y="639097"/>
            <a:ext cx="10506456" cy="751545"/>
          </a:xfrm>
        </p:spPr>
        <p:txBody>
          <a:bodyPr vert="horz" lIns="91440" tIns="45720" rIns="91440" bIns="45720" rtlCol="0" anchor="b">
            <a:normAutofit/>
          </a:bodyPr>
          <a:lstStyle/>
          <a:p>
            <a:pPr algn="ctr"/>
            <a:r>
              <a:rPr lang="cs-CZ" sz="4400" dirty="0" err="1">
                <a:solidFill>
                  <a:schemeClr val="accent1"/>
                </a:solidFill>
              </a:rPr>
              <a:t>Delimitation</a:t>
            </a:r>
            <a:r>
              <a:rPr lang="cs-CZ" sz="4400" dirty="0">
                <a:solidFill>
                  <a:schemeClr val="accent1"/>
                </a:solidFill>
              </a:rPr>
              <a:t> </a:t>
            </a:r>
            <a:r>
              <a:rPr lang="cs-CZ" sz="4400" dirty="0" err="1">
                <a:solidFill>
                  <a:schemeClr val="accent1"/>
                </a:solidFill>
              </a:rPr>
              <a:t>of</a:t>
            </a:r>
            <a:r>
              <a:rPr lang="cs-CZ" sz="4400" dirty="0">
                <a:solidFill>
                  <a:schemeClr val="accent1"/>
                </a:solidFill>
              </a:rPr>
              <a:t> </a:t>
            </a:r>
            <a:r>
              <a:rPr lang="cs-CZ" sz="4400" dirty="0" err="1">
                <a:solidFill>
                  <a:schemeClr val="accent1"/>
                </a:solidFill>
              </a:rPr>
              <a:t>the</a:t>
            </a:r>
            <a:r>
              <a:rPr lang="cs-CZ" sz="4400" dirty="0">
                <a:solidFill>
                  <a:schemeClr val="accent1"/>
                </a:solidFill>
              </a:rPr>
              <a:t> </a:t>
            </a:r>
            <a:r>
              <a:rPr lang="cs-CZ" sz="4400" dirty="0" err="1">
                <a:solidFill>
                  <a:schemeClr val="accent1"/>
                </a:solidFill>
              </a:rPr>
              <a:t>Hallstatt</a:t>
            </a:r>
            <a:r>
              <a:rPr lang="cs-CZ" sz="4400" dirty="0">
                <a:solidFill>
                  <a:schemeClr val="accent1"/>
                </a:solidFill>
              </a:rPr>
              <a:t> </a:t>
            </a:r>
            <a:r>
              <a:rPr lang="cs-CZ" sz="4400" dirty="0" err="1">
                <a:solidFill>
                  <a:schemeClr val="accent1"/>
                </a:solidFill>
              </a:rPr>
              <a:t>Culture</a:t>
            </a:r>
            <a:r>
              <a:rPr lang="cs-CZ" sz="4400" dirty="0">
                <a:solidFill>
                  <a:schemeClr val="accent1"/>
                </a:solidFill>
              </a:rPr>
              <a:t>… </a:t>
            </a:r>
            <a:endParaRPr lang="en-US" sz="4400" dirty="0">
              <a:solidFill>
                <a:schemeClr val="accent1"/>
              </a:solidFill>
            </a:endParaRPr>
          </a:p>
        </p:txBody>
      </p:sp>
    </p:spTree>
    <p:extLst>
      <p:ext uri="{BB962C8B-B14F-4D97-AF65-F5344CB8AC3E}">
        <p14:creationId xmlns:p14="http://schemas.microsoft.com/office/powerpoint/2010/main" val="199642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03522" y="0"/>
            <a:ext cx="6780358" cy="829559"/>
          </a:xfrm>
        </p:spPr>
        <p:txBody>
          <a:bodyPr>
            <a:normAutofit/>
          </a:bodyPr>
          <a:lstStyle/>
          <a:p>
            <a:r>
              <a:rPr lang="cs-CZ" dirty="0" err="1">
                <a:solidFill>
                  <a:schemeClr val="accent1"/>
                </a:solidFill>
              </a:rPr>
              <a:t>Keltenblock</a:t>
            </a:r>
            <a:r>
              <a:rPr lang="cs-CZ" dirty="0">
                <a:solidFill>
                  <a:schemeClr val="accent1"/>
                </a:solidFill>
              </a:rPr>
              <a:t> 2.0</a:t>
            </a:r>
          </a:p>
        </p:txBody>
      </p:sp>
      <p:sp>
        <p:nvSpPr>
          <p:cNvPr id="15" name="Zástupný obsah 2">
            <a:extLst>
              <a:ext uri="{FF2B5EF4-FFF2-40B4-BE49-F238E27FC236}">
                <a16:creationId xmlns:a16="http://schemas.microsoft.com/office/drawing/2014/main" id="{1E715B4F-D773-4DFF-9595-A519BC4624B3}"/>
              </a:ext>
            </a:extLst>
          </p:cNvPr>
          <p:cNvSpPr txBox="1">
            <a:spLocks/>
          </p:cNvSpPr>
          <p:nvPr/>
        </p:nvSpPr>
        <p:spPr>
          <a:xfrm>
            <a:off x="138024" y="829559"/>
            <a:ext cx="5218980" cy="5873165"/>
          </a:xfrm>
          <a:prstGeom prst="rect">
            <a:avLst/>
          </a:prstGeom>
        </p:spPr>
        <p:txBody>
          <a:bodyPr vert="horz" lIns="0" tIns="45720" rIns="0" bIns="45720" rtlCol="0">
            <a:normAutofit/>
          </a:bodyPr>
          <a:lstStyle/>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lang="cs-CZ" dirty="0">
                <a:solidFill>
                  <a:schemeClr val="tx1">
                    <a:lumMod val="75000"/>
                    <a:lumOff val="25000"/>
                  </a:schemeClr>
                </a:solidFill>
              </a:rPr>
              <a:t> 6.10.2020 </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lang="cs-CZ" dirty="0">
                <a:solidFill>
                  <a:schemeClr val="tx1">
                    <a:lumMod val="75000"/>
                    <a:lumOff val="25000"/>
                  </a:schemeClr>
                </a:solidFill>
              </a:rPr>
              <a:t> </a:t>
            </a:r>
            <a:r>
              <a:rPr lang="cs-CZ" dirty="0" err="1">
                <a:solidFill>
                  <a:schemeClr val="tx1">
                    <a:lumMod val="75000"/>
                    <a:lumOff val="25000"/>
                  </a:schemeClr>
                </a:solidFill>
              </a:rPr>
              <a:t>Bettelbühl</a:t>
            </a:r>
            <a:r>
              <a:rPr lang="cs-CZ" dirty="0">
                <a:solidFill>
                  <a:schemeClr val="tx1">
                    <a:lumMod val="75000"/>
                    <a:lumOff val="25000"/>
                  </a:schemeClr>
                </a:solidFill>
              </a:rPr>
              <a:t> </a:t>
            </a:r>
            <a:r>
              <a:rPr lang="cs-CZ" dirty="0" err="1">
                <a:solidFill>
                  <a:schemeClr val="tx1">
                    <a:lumMod val="75000"/>
                    <a:lumOff val="25000"/>
                  </a:schemeClr>
                </a:solidFill>
              </a:rPr>
              <a:t>central</a:t>
            </a:r>
            <a:r>
              <a:rPr lang="cs-CZ" dirty="0">
                <a:solidFill>
                  <a:schemeClr val="tx1">
                    <a:lumMod val="75000"/>
                    <a:lumOff val="25000"/>
                  </a:schemeClr>
                </a:solidFill>
              </a:rPr>
              <a:t> grave</a:t>
            </a: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lang="cs-CZ" dirty="0">
                <a:solidFill>
                  <a:schemeClr val="tx1">
                    <a:lumMod val="75000"/>
                    <a:lumOff val="25000"/>
                  </a:schemeClr>
                </a:solidFill>
                <a:hlinkClick r:id="rId2"/>
              </a:rPr>
              <a:t>http://keltenblock.de/</a:t>
            </a:r>
            <a:endParaRPr lang="cs-CZ" dirty="0">
              <a:solidFill>
                <a:schemeClr val="tx1">
                  <a:lumMod val="75000"/>
                  <a:lumOff val="25000"/>
                </a:schemeClr>
              </a:solidFill>
            </a:endParaRP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lang="cs-CZ" dirty="0">
                <a:solidFill>
                  <a:schemeClr val="tx1">
                    <a:lumMod val="75000"/>
                    <a:lumOff val="25000"/>
                  </a:schemeClr>
                </a:solidFill>
              </a:rPr>
              <a:t>16 </a:t>
            </a:r>
            <a:r>
              <a:rPr lang="cs-CZ" dirty="0" err="1">
                <a:solidFill>
                  <a:schemeClr val="tx1">
                    <a:lumMod val="75000"/>
                    <a:lumOff val="25000"/>
                  </a:schemeClr>
                </a:solidFill>
              </a:rPr>
              <a:t>tones</a:t>
            </a:r>
            <a:r>
              <a:rPr lang="cs-CZ" dirty="0">
                <a:solidFill>
                  <a:schemeClr val="tx1">
                    <a:lumMod val="75000"/>
                    <a:lumOff val="25000"/>
                  </a:schemeClr>
                </a:solidFill>
              </a:rPr>
              <a:t> </a:t>
            </a:r>
            <a:r>
              <a:rPr lang="cs-CZ" dirty="0" err="1">
                <a:solidFill>
                  <a:schemeClr val="tx1">
                    <a:lumMod val="75000"/>
                    <a:lumOff val="25000"/>
                  </a:schemeClr>
                </a:solidFill>
              </a:rPr>
              <a:t>weigt</a:t>
            </a:r>
            <a:endParaRPr lang="cs-CZ" dirty="0">
              <a:solidFill>
                <a:schemeClr val="tx1">
                  <a:lumMod val="75000"/>
                  <a:lumOff val="25000"/>
                </a:schemeClr>
              </a:solidFill>
            </a:endParaRPr>
          </a:p>
          <a:p>
            <a:pPr marL="91440" marR="0" lvl="0" indent="-91440" algn="l" defTabSz="914400" rtl="0" eaLnBrk="1" fontAlgn="auto" latinLnBrk="0" hangingPunct="1">
              <a:lnSpc>
                <a:spcPct val="90000"/>
              </a:lnSpc>
              <a:spcBef>
                <a:spcPts val="1200"/>
              </a:spcBef>
              <a:spcAft>
                <a:spcPts val="200"/>
              </a:spcAft>
              <a:buClr>
                <a:schemeClr val="accent1"/>
              </a:buClr>
              <a:buSzPct val="100000"/>
              <a:buFont typeface="Arial" pitchFamily="34" charset="0"/>
              <a:buChar char="•"/>
              <a:tabLst/>
              <a:defRPr/>
            </a:pPr>
            <a:r>
              <a:rPr lang="cs-CZ" dirty="0">
                <a:solidFill>
                  <a:schemeClr val="tx1">
                    <a:lumMod val="75000"/>
                    <a:lumOff val="25000"/>
                  </a:schemeClr>
                </a:solidFill>
              </a:rPr>
              <a:t> 10 </a:t>
            </a:r>
            <a:r>
              <a:rPr lang="cs-CZ" dirty="0" err="1">
                <a:solidFill>
                  <a:schemeClr val="tx1">
                    <a:lumMod val="75000"/>
                    <a:lumOff val="25000"/>
                  </a:schemeClr>
                </a:solidFill>
              </a:rPr>
              <a:t>years</a:t>
            </a:r>
            <a:r>
              <a:rPr lang="cs-CZ" dirty="0">
                <a:solidFill>
                  <a:schemeClr val="tx1">
                    <a:lumMod val="75000"/>
                    <a:lumOff val="25000"/>
                  </a:schemeClr>
                </a:solidFill>
              </a:rPr>
              <a:t> of </a:t>
            </a:r>
            <a:r>
              <a:rPr lang="cs-CZ" dirty="0" err="1">
                <a:solidFill>
                  <a:schemeClr val="tx1">
                    <a:lumMod val="75000"/>
                    <a:lumOff val="25000"/>
                  </a:schemeClr>
                </a:solidFill>
              </a:rPr>
              <a:t>work</a:t>
            </a:r>
            <a:r>
              <a:rPr lang="cs-CZ" dirty="0">
                <a:solidFill>
                  <a:schemeClr val="tx1">
                    <a:lumMod val="75000"/>
                    <a:lumOff val="25000"/>
                  </a:schemeClr>
                </a:solidFill>
              </a:rPr>
              <a:t>..?</a:t>
            </a:r>
          </a:p>
        </p:txBody>
      </p:sp>
      <p:pic>
        <p:nvPicPr>
          <p:cNvPr id="4098" name="Picture 2" descr="Übersichtsfoto über die Grabung">
            <a:extLst>
              <a:ext uri="{FF2B5EF4-FFF2-40B4-BE49-F238E27FC236}">
                <a16:creationId xmlns:a16="http://schemas.microsoft.com/office/drawing/2014/main" id="{BA59422F-CC0F-407B-9046-F4630B687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5798" y="0"/>
            <a:ext cx="4256202" cy="283746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rbeitssituation auf der Grabung">
            <a:extLst>
              <a:ext uri="{FF2B5EF4-FFF2-40B4-BE49-F238E27FC236}">
                <a16:creationId xmlns:a16="http://schemas.microsoft.com/office/drawing/2014/main" id="{73BF9299-05BD-4B58-9813-433B552BCE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1509" y="0"/>
            <a:ext cx="4256202" cy="283878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ronzeobjekt in originaler Fundlage. Erste Vergleiche lassen auf den Bestandteil eines Wagens schließen.">
            <a:extLst>
              <a:ext uri="{FF2B5EF4-FFF2-40B4-BE49-F238E27FC236}">
                <a16:creationId xmlns:a16="http://schemas.microsoft.com/office/drawing/2014/main" id="{6D3B9A7F-EE18-4446-BBE4-988B6B3625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2963" y="2884602"/>
            <a:ext cx="1923068" cy="1282045"/>
          </a:xfrm>
          <a:prstGeom prst="rect">
            <a:avLst/>
          </a:prstGeom>
          <a:noFill/>
          <a:extLst>
            <a:ext uri="{909E8E84-426E-40DD-AFC4-6F175D3DCCD1}">
              <a14:hiddenFill xmlns:a14="http://schemas.microsoft.com/office/drawing/2010/main">
                <a:solidFill>
                  <a:srgbClr val="FFFFFF"/>
                </a:solidFill>
              </a14:hiddenFill>
            </a:ext>
          </a:extLst>
        </p:spPr>
      </p:pic>
      <p:pic>
        <p:nvPicPr>
          <p:cNvPr id="4" name="Obrázek 3" descr="Obsah obrázku exteriér, doprava, loďka, nákladní auto&#10;&#10;Popis byl vytvořen automaticky">
            <a:extLst>
              <a:ext uri="{FF2B5EF4-FFF2-40B4-BE49-F238E27FC236}">
                <a16:creationId xmlns:a16="http://schemas.microsoft.com/office/drawing/2014/main" id="{E9DBC721-557A-4EAA-900E-0B73796967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31292" y="2837467"/>
            <a:ext cx="5360708" cy="4020531"/>
          </a:xfrm>
          <a:prstGeom prst="rect">
            <a:avLst/>
          </a:prstGeom>
        </p:spPr>
      </p:pic>
      <p:pic>
        <p:nvPicPr>
          <p:cNvPr id="6" name="Obrázek 5" descr="Obsah obrázku osoba, exteriér, loďka, muž&#10;&#10;Popis byl vytvořen automaticky">
            <a:extLst>
              <a:ext uri="{FF2B5EF4-FFF2-40B4-BE49-F238E27FC236}">
                <a16:creationId xmlns:a16="http://schemas.microsoft.com/office/drawing/2014/main" id="{12E8AE51-9168-4F9C-86A6-C7849A81A6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42821" y="4166647"/>
            <a:ext cx="3588471" cy="2691353"/>
          </a:xfrm>
          <a:prstGeom prst="rect">
            <a:avLst/>
          </a:prstGeom>
        </p:spPr>
      </p:pic>
      <p:pic>
        <p:nvPicPr>
          <p:cNvPr id="8" name="Obrázek 7" descr="Obsah obrázku tráva, exteriér, pole, farma&#10;&#10;Popis byl vytvořen automaticky">
            <a:extLst>
              <a:ext uri="{FF2B5EF4-FFF2-40B4-BE49-F238E27FC236}">
                <a16:creationId xmlns:a16="http://schemas.microsoft.com/office/drawing/2014/main" id="{AEF4EED6-C889-49BF-9862-B4FD6F70E9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66647"/>
            <a:ext cx="3588471" cy="2691353"/>
          </a:xfrm>
          <a:prstGeom prst="rect">
            <a:avLst/>
          </a:prstGeom>
        </p:spPr>
      </p:pic>
      <p:pic>
        <p:nvPicPr>
          <p:cNvPr id="7170" name="Picture 2" descr="Bernsteinfibel in originaler Fundlage">
            <a:extLst>
              <a:ext uri="{FF2B5EF4-FFF2-40B4-BE49-F238E27FC236}">
                <a16:creationId xmlns:a16="http://schemas.microsoft.com/office/drawing/2014/main" id="{686A0A19-705C-48D5-8E77-6802EA5336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2547" y="2889448"/>
            <a:ext cx="1923068" cy="1282045"/>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3 gerippte Röhrenperlen aus Gold.">
            <a:extLst>
              <a:ext uri="{FF2B5EF4-FFF2-40B4-BE49-F238E27FC236}">
                <a16:creationId xmlns:a16="http://schemas.microsoft.com/office/drawing/2014/main" id="{001D5E16-977C-4BA2-A5DC-4CDA7970E90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31986" y="2884601"/>
            <a:ext cx="1923068" cy="1282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656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51435"/>
            <a:ext cx="11395493" cy="705435"/>
          </a:xfrm>
        </p:spPr>
        <p:txBody>
          <a:bodyPr>
            <a:normAutofit fontScale="90000"/>
          </a:bodyPr>
          <a:lstStyle/>
          <a:p>
            <a:r>
              <a:rPr lang="en-US" dirty="0" err="1">
                <a:solidFill>
                  <a:schemeClr val="accent1"/>
                </a:solidFill>
              </a:rPr>
              <a:t>Hochdorf</a:t>
            </a:r>
            <a:r>
              <a:rPr lang="en-US" dirty="0">
                <a:solidFill>
                  <a:schemeClr val="accent1"/>
                </a:solidFill>
              </a:rPr>
              <a:t> - the largest individual grave</a:t>
            </a:r>
            <a:endParaRPr lang="cs-CZ"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138023" y="888519"/>
            <a:ext cx="2665561" cy="5814205"/>
          </a:xfrm>
        </p:spPr>
        <p:txBody>
          <a:bodyPr>
            <a:normAutofit/>
          </a:bodyPr>
          <a:lstStyle/>
          <a:p>
            <a:pPr>
              <a:buFont typeface="Arial" pitchFamily="34" charset="0"/>
              <a:buChar char="•"/>
            </a:pPr>
            <a:r>
              <a:rPr lang="cs-CZ" dirty="0"/>
              <a:t>the </a:t>
            </a:r>
            <a:r>
              <a:rPr lang="cs-CZ" dirty="0" err="1"/>
              <a:t>richest</a:t>
            </a:r>
            <a:r>
              <a:rPr lang="cs-CZ" dirty="0"/>
              <a:t> grave -mound (near Stuttgart), Germany</a:t>
            </a:r>
          </a:p>
          <a:p>
            <a:pPr>
              <a:buFont typeface="Arial" pitchFamily="34" charset="0"/>
              <a:buChar char="•"/>
            </a:pPr>
            <a:r>
              <a:rPr lang="cs-CZ" dirty="0"/>
              <a:t>  </a:t>
            </a:r>
            <a:r>
              <a:rPr lang="cs-CZ" dirty="0" err="1"/>
              <a:t>dating</a:t>
            </a:r>
            <a:r>
              <a:rPr lang="cs-CZ" dirty="0"/>
              <a:t> Ha D2b (530 BC) - Au fibula</a:t>
            </a:r>
          </a:p>
          <a:p>
            <a:pPr>
              <a:buFont typeface="Arial" pitchFamily="34" charset="0"/>
              <a:buChar char="•"/>
            </a:pPr>
            <a:r>
              <a:rPr lang="cs-CZ" dirty="0"/>
              <a:t>  man, 40 </a:t>
            </a:r>
            <a:r>
              <a:rPr lang="cs-CZ" dirty="0" err="1"/>
              <a:t>years</a:t>
            </a:r>
            <a:r>
              <a:rPr lang="cs-CZ" dirty="0"/>
              <a:t> </a:t>
            </a:r>
            <a:r>
              <a:rPr lang="cs-CZ" dirty="0" err="1"/>
              <a:t>old</a:t>
            </a:r>
            <a:r>
              <a:rPr lang="cs-CZ" dirty="0"/>
              <a:t>, </a:t>
            </a:r>
            <a:r>
              <a:rPr lang="cs-CZ" dirty="0" err="1"/>
              <a:t>Greek</a:t>
            </a:r>
            <a:r>
              <a:rPr lang="cs-CZ" dirty="0"/>
              <a:t> </a:t>
            </a:r>
            <a:r>
              <a:rPr lang="cs-CZ" dirty="0" err="1"/>
              <a:t>kliné</a:t>
            </a:r>
            <a:r>
              <a:rPr lang="cs-CZ" dirty="0"/>
              <a:t>, wagon, gold jewelry and dagger, bronze </a:t>
            </a:r>
            <a:r>
              <a:rPr lang="cs-CZ" dirty="0" err="1"/>
              <a:t>cauldron</a:t>
            </a:r>
            <a:r>
              <a:rPr lang="cs-CZ" dirty="0"/>
              <a:t>, </a:t>
            </a:r>
            <a:r>
              <a:rPr lang="cs-CZ" dirty="0" err="1"/>
              <a:t>birch</a:t>
            </a:r>
            <a:r>
              <a:rPr lang="cs-CZ" dirty="0"/>
              <a:t> </a:t>
            </a:r>
            <a:r>
              <a:rPr lang="cs-CZ" dirty="0" err="1"/>
              <a:t>hat</a:t>
            </a:r>
            <a:r>
              <a:rPr lang="cs-CZ" dirty="0"/>
              <a:t>, </a:t>
            </a:r>
            <a:r>
              <a:rPr lang="cs-CZ" dirty="0" err="1"/>
              <a:t>drinking</a:t>
            </a:r>
            <a:r>
              <a:rPr lang="cs-CZ" dirty="0"/>
              <a:t> </a:t>
            </a:r>
            <a:r>
              <a:rPr lang="cs-CZ" dirty="0" err="1"/>
              <a:t>horns</a:t>
            </a:r>
            <a:r>
              <a:rPr lang="cs-CZ" dirty="0"/>
              <a:t>, yoke, toreutics</a:t>
            </a:r>
          </a:p>
          <a:p>
            <a:pPr>
              <a:buFont typeface="Arial" pitchFamily="34" charset="0"/>
              <a:buChar char="•"/>
            </a:pPr>
            <a:r>
              <a:rPr lang="cs-CZ" dirty="0"/>
              <a:t>  double chamber </a:t>
            </a:r>
            <a:r>
              <a:rPr lang="cs-CZ" dirty="0" err="1"/>
              <a:t>with</a:t>
            </a:r>
            <a:r>
              <a:rPr lang="cs-CZ" dirty="0"/>
              <a:t> stone </a:t>
            </a:r>
            <a:r>
              <a:rPr lang="cs-CZ" dirty="0" err="1"/>
              <a:t>infill</a:t>
            </a:r>
            <a:r>
              <a:rPr lang="cs-CZ" dirty="0"/>
              <a:t>, </a:t>
            </a:r>
            <a:r>
              <a:rPr lang="cs-CZ" dirty="0" err="1"/>
              <a:t>large</a:t>
            </a:r>
            <a:r>
              <a:rPr lang="cs-CZ" dirty="0"/>
              <a:t> mound, </a:t>
            </a:r>
            <a:r>
              <a:rPr lang="cs-CZ" dirty="0" err="1"/>
              <a:t>objects</a:t>
            </a:r>
            <a:r>
              <a:rPr lang="cs-CZ" dirty="0"/>
              <a:t> </a:t>
            </a:r>
            <a:r>
              <a:rPr lang="cs-CZ" dirty="0" err="1"/>
              <a:t>wrapped</a:t>
            </a:r>
            <a:r>
              <a:rPr lang="cs-CZ" dirty="0"/>
              <a:t> in </a:t>
            </a:r>
            <a:r>
              <a:rPr lang="cs-CZ" dirty="0" err="1"/>
              <a:t>white</a:t>
            </a:r>
            <a:r>
              <a:rPr lang="cs-CZ" dirty="0"/>
              <a:t> </a:t>
            </a:r>
            <a:r>
              <a:rPr lang="cs-CZ" dirty="0" err="1"/>
              <a:t>fabric</a:t>
            </a:r>
            <a:endParaRPr lang="cs-CZ" dirty="0"/>
          </a:p>
          <a:p>
            <a:pPr>
              <a:buFont typeface="Arial" pitchFamily="34" charset="0"/>
              <a:buChar char="•"/>
            </a:pPr>
            <a:r>
              <a:rPr lang="cs-CZ" dirty="0"/>
              <a:t>  </a:t>
            </a:r>
            <a:r>
              <a:rPr lang="cs-CZ" dirty="0" err="1"/>
              <a:t>Mediterranean</a:t>
            </a:r>
            <a:r>
              <a:rPr lang="cs-CZ" dirty="0"/>
              <a:t> </a:t>
            </a:r>
            <a:r>
              <a:rPr lang="cs-CZ" dirty="0" err="1"/>
              <a:t>imports</a:t>
            </a:r>
            <a:endParaRPr lang="cs-CZ" dirty="0"/>
          </a:p>
          <a:p>
            <a:pPr>
              <a:buFont typeface="Arial" pitchFamily="34" charset="0"/>
              <a:buChar char="•"/>
            </a:pPr>
            <a:r>
              <a:rPr lang="cs-CZ" dirty="0"/>
              <a:t>  the top of </a:t>
            </a:r>
            <a:r>
              <a:rPr lang="cs-CZ" dirty="0" err="1"/>
              <a:t>luxury</a:t>
            </a:r>
            <a:endParaRPr lang="cs-CZ" dirty="0"/>
          </a:p>
        </p:txBody>
      </p:sp>
      <p:pic>
        <p:nvPicPr>
          <p:cNvPr id="4" name="Obrázek 3" descr="img2.rtve.es.jpg"/>
          <p:cNvPicPr>
            <a:picLocks noChangeAspect="1"/>
          </p:cNvPicPr>
          <p:nvPr/>
        </p:nvPicPr>
        <p:blipFill>
          <a:blip r:embed="rId2" cstate="print"/>
          <a:stretch>
            <a:fillRect/>
          </a:stretch>
        </p:blipFill>
        <p:spPr>
          <a:xfrm>
            <a:off x="8678174" y="2758537"/>
            <a:ext cx="3513826" cy="4099463"/>
          </a:xfrm>
          <a:prstGeom prst="rect">
            <a:avLst/>
          </a:prstGeom>
        </p:spPr>
      </p:pic>
      <p:pic>
        <p:nvPicPr>
          <p:cNvPr id="5" name="Obrázek 4" descr="sriimg20090624_10872609_0-data.jpg"/>
          <p:cNvPicPr>
            <a:picLocks noChangeAspect="1"/>
          </p:cNvPicPr>
          <p:nvPr/>
        </p:nvPicPr>
        <p:blipFill>
          <a:blip r:embed="rId3" cstate="print"/>
          <a:stretch>
            <a:fillRect/>
          </a:stretch>
        </p:blipFill>
        <p:spPr>
          <a:xfrm>
            <a:off x="8671886" y="0"/>
            <a:ext cx="3520114" cy="2838091"/>
          </a:xfrm>
          <a:prstGeom prst="rect">
            <a:avLst/>
          </a:prstGeom>
        </p:spPr>
      </p:pic>
      <p:pic>
        <p:nvPicPr>
          <p:cNvPr id="8" name="Obrázek 7" descr="5453887904_0f18ebf3b1_b.jpg"/>
          <p:cNvPicPr>
            <a:picLocks noChangeAspect="1"/>
          </p:cNvPicPr>
          <p:nvPr/>
        </p:nvPicPr>
        <p:blipFill>
          <a:blip r:embed="rId4" cstate="print"/>
          <a:stretch>
            <a:fillRect/>
          </a:stretch>
        </p:blipFill>
        <p:spPr>
          <a:xfrm>
            <a:off x="2866610" y="2993367"/>
            <a:ext cx="5837692" cy="3864634"/>
          </a:xfrm>
          <a:prstGeom prst="rect">
            <a:avLst/>
          </a:prstGeom>
        </p:spPr>
      </p:pic>
      <p:pic>
        <p:nvPicPr>
          <p:cNvPr id="7" name="Obrázek 6" descr="media.media.d3a9caff-c31a-43ff-90c8-29db85d1575b.original1024.jpg"/>
          <p:cNvPicPr>
            <a:picLocks noChangeAspect="1"/>
          </p:cNvPicPr>
          <p:nvPr/>
        </p:nvPicPr>
        <p:blipFill>
          <a:blip r:embed="rId5" cstate="print"/>
          <a:stretch>
            <a:fillRect/>
          </a:stretch>
        </p:blipFill>
        <p:spPr>
          <a:xfrm>
            <a:off x="2829464" y="846905"/>
            <a:ext cx="5813715" cy="2559537"/>
          </a:xfrm>
          <a:prstGeom prst="rect">
            <a:avLst/>
          </a:prstGeom>
        </p:spPr>
      </p:pic>
      <p:pic>
        <p:nvPicPr>
          <p:cNvPr id="9" name="Obrázek 8" descr="ho_hgl.jpg"/>
          <p:cNvPicPr>
            <a:picLocks noChangeAspect="1"/>
          </p:cNvPicPr>
          <p:nvPr/>
        </p:nvPicPr>
        <p:blipFill>
          <a:blip r:embed="rId6" cstate="print"/>
          <a:stretch>
            <a:fillRect/>
          </a:stretch>
        </p:blipFill>
        <p:spPr>
          <a:xfrm>
            <a:off x="2863971" y="2857694"/>
            <a:ext cx="2146180" cy="1645923"/>
          </a:xfrm>
          <a:prstGeom prst="rect">
            <a:avLst/>
          </a:prstGeom>
        </p:spPr>
      </p:pic>
    </p:spTree>
    <p:extLst>
      <p:ext uri="{BB962C8B-B14F-4D97-AF65-F5344CB8AC3E}">
        <p14:creationId xmlns:p14="http://schemas.microsoft.com/office/powerpoint/2010/main" val="228390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Obrázek 10" descr="373ba24a42da8498c4c1df77e0d6fc3b.gif"/>
          <p:cNvPicPr>
            <a:picLocks noChangeAspect="1"/>
          </p:cNvPicPr>
          <p:nvPr/>
        </p:nvPicPr>
        <p:blipFill>
          <a:blip r:embed="rId2" cstate="print"/>
          <a:stretch>
            <a:fillRect/>
          </a:stretch>
        </p:blipFill>
        <p:spPr>
          <a:xfrm>
            <a:off x="8381798" y="0"/>
            <a:ext cx="3810202" cy="2958860"/>
          </a:xfrm>
          <a:prstGeom prst="rect">
            <a:avLst/>
          </a:prstGeom>
        </p:spPr>
      </p:pic>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98407" y="88198"/>
            <a:ext cx="11395493" cy="705435"/>
          </a:xfrm>
        </p:spPr>
        <p:txBody>
          <a:bodyPr>
            <a:normAutofit fontScale="90000"/>
          </a:bodyPr>
          <a:lstStyle/>
          <a:p>
            <a:r>
              <a:rPr lang="en-US" dirty="0" err="1">
                <a:solidFill>
                  <a:schemeClr val="accent1"/>
                </a:solidFill>
              </a:rPr>
              <a:t>Vix</a:t>
            </a:r>
            <a:r>
              <a:rPr lang="en-US" dirty="0">
                <a:solidFill>
                  <a:schemeClr val="accent1"/>
                </a:solidFill>
              </a:rPr>
              <a:t> - the largest individual grave of a woman</a:t>
            </a:r>
            <a:endParaRPr lang="cs-CZ"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01924" y="854014"/>
            <a:ext cx="4106174" cy="5857337"/>
          </a:xfrm>
        </p:spPr>
        <p:txBody>
          <a:bodyPr>
            <a:normAutofit fontScale="92500" lnSpcReduction="10000"/>
          </a:bodyPr>
          <a:lstStyle/>
          <a:p>
            <a:pPr>
              <a:buFont typeface="Arial" pitchFamily="34" charset="0"/>
              <a:buChar char="•"/>
            </a:pPr>
            <a:r>
              <a:rPr lang="en-US" dirty="0"/>
              <a:t>The richest tomb of a woman from the Hallstatt period, eastern France, 4 x 4 m</a:t>
            </a:r>
          </a:p>
          <a:p>
            <a:pPr>
              <a:buFont typeface="Arial" pitchFamily="34" charset="0"/>
              <a:buChar char="•"/>
            </a:pPr>
            <a:r>
              <a:rPr lang="en-US" dirty="0"/>
              <a:t>  Dating Ha D3 (after 500 BC)</a:t>
            </a:r>
          </a:p>
          <a:p>
            <a:pPr>
              <a:buFont typeface="Arial" pitchFamily="34" charset="0"/>
              <a:buChar char="•"/>
            </a:pPr>
            <a:r>
              <a:rPr lang="en-US" dirty="0"/>
              <a:t>  a woman of very small height, aged 30-35, disabled</a:t>
            </a:r>
          </a:p>
          <a:p>
            <a:pPr>
              <a:buFont typeface="Arial" pitchFamily="34" charset="0"/>
              <a:buChar char="•"/>
            </a:pPr>
            <a:r>
              <a:rPr lang="en-US" dirty="0"/>
              <a:t>  the grave contained a chariot, a gold </a:t>
            </a:r>
            <a:r>
              <a:rPr lang="cs-CZ" dirty="0"/>
              <a:t>torques</a:t>
            </a:r>
            <a:r>
              <a:rPr lang="en-US" dirty="0"/>
              <a:t> (480 g), a bronze </a:t>
            </a:r>
            <a:r>
              <a:rPr lang="cs-CZ" dirty="0" err="1"/>
              <a:t>crater</a:t>
            </a:r>
            <a:r>
              <a:rPr lang="en-US" dirty="0"/>
              <a:t> 163 cm high with a lid (colander) and a figure of a woman, 1100 l - late archaic period ,, other toreutics - Etruscan oinochoe, other vessels from Attica and Etruria, probably a wooden table, jewelry - 6 buckles, 6 bracelets, belt, amber</a:t>
            </a:r>
          </a:p>
          <a:p>
            <a:pPr>
              <a:buFont typeface="Arial" pitchFamily="34" charset="0"/>
              <a:buChar char="•"/>
            </a:pPr>
            <a:r>
              <a:rPr lang="en-US" dirty="0"/>
              <a:t>  Nearby is the </a:t>
            </a:r>
            <a:r>
              <a:rPr lang="en-US" dirty="0" err="1"/>
              <a:t>Füstensitz</a:t>
            </a:r>
            <a:r>
              <a:rPr lang="en-US" dirty="0"/>
              <a:t> </a:t>
            </a:r>
            <a:r>
              <a:rPr lang="en-US" dirty="0" err="1"/>
              <a:t>Vix</a:t>
            </a:r>
            <a:r>
              <a:rPr lang="en-US" dirty="0"/>
              <a:t>-Mont </a:t>
            </a:r>
            <a:r>
              <a:rPr lang="en-US" dirty="0" err="1"/>
              <a:t>Lassois</a:t>
            </a:r>
            <a:r>
              <a:rPr lang="en-US" dirty="0"/>
              <a:t>, 42 ha, with organized buildings and a central house (explored), a port on the banks of the Seine</a:t>
            </a:r>
          </a:p>
          <a:p>
            <a:pPr>
              <a:buFont typeface="Arial" pitchFamily="34" charset="0"/>
              <a:buChar char="•"/>
            </a:pPr>
            <a:r>
              <a:rPr lang="en-US" dirty="0"/>
              <a:t>  near the burial ground 2 stone statues with offended head</a:t>
            </a:r>
          </a:p>
          <a:p>
            <a:pPr>
              <a:buFont typeface="Arial" pitchFamily="34" charset="0"/>
              <a:buChar char="•"/>
            </a:pPr>
            <a:r>
              <a:rPr lang="en-US" dirty="0"/>
              <a:t>  quadratic sanctuary (shrine)</a:t>
            </a:r>
            <a:endParaRPr lang="cs-CZ" dirty="0"/>
          </a:p>
        </p:txBody>
      </p:sp>
      <p:pic>
        <p:nvPicPr>
          <p:cNvPr id="10" name="Obrázek 9" descr="Overall-plan-of-Mont-Lassois-and-its-environs-near-Vix-aer-C-et-al-2012.ppm.png"/>
          <p:cNvPicPr>
            <a:picLocks noChangeAspect="1"/>
          </p:cNvPicPr>
          <p:nvPr/>
        </p:nvPicPr>
        <p:blipFill>
          <a:blip r:embed="rId3" cstate="print"/>
          <a:stretch>
            <a:fillRect/>
          </a:stretch>
        </p:blipFill>
        <p:spPr>
          <a:xfrm>
            <a:off x="8220974" y="2994424"/>
            <a:ext cx="3971026" cy="3863575"/>
          </a:xfrm>
          <a:prstGeom prst="rect">
            <a:avLst/>
          </a:prstGeom>
        </p:spPr>
      </p:pic>
      <p:pic>
        <p:nvPicPr>
          <p:cNvPr id="12" name="Obrázek 11" descr="2667779_orig.jpg"/>
          <p:cNvPicPr>
            <a:picLocks noChangeAspect="1"/>
          </p:cNvPicPr>
          <p:nvPr/>
        </p:nvPicPr>
        <p:blipFill>
          <a:blip r:embed="rId4" cstate="print"/>
          <a:stretch>
            <a:fillRect/>
          </a:stretch>
        </p:blipFill>
        <p:spPr>
          <a:xfrm>
            <a:off x="4478038" y="2173856"/>
            <a:ext cx="3734310" cy="3321299"/>
          </a:xfrm>
          <a:prstGeom prst="rect">
            <a:avLst/>
          </a:prstGeom>
        </p:spPr>
      </p:pic>
      <p:pic>
        <p:nvPicPr>
          <p:cNvPr id="13" name="Obrázek 12" descr="vix8.jpg"/>
          <p:cNvPicPr>
            <a:picLocks noChangeAspect="1"/>
          </p:cNvPicPr>
          <p:nvPr/>
        </p:nvPicPr>
        <p:blipFill>
          <a:blip r:embed="rId5" cstate="print"/>
          <a:stretch>
            <a:fillRect/>
          </a:stretch>
        </p:blipFill>
        <p:spPr>
          <a:xfrm>
            <a:off x="6209194" y="873151"/>
            <a:ext cx="1994527" cy="1335003"/>
          </a:xfrm>
          <a:prstGeom prst="rect">
            <a:avLst/>
          </a:prstGeom>
        </p:spPr>
      </p:pic>
      <p:pic>
        <p:nvPicPr>
          <p:cNvPr id="14" name="Obrázek 13" descr="1007835-Serre-tête_en_or.jpg"/>
          <p:cNvPicPr>
            <a:picLocks noChangeAspect="1"/>
          </p:cNvPicPr>
          <p:nvPr/>
        </p:nvPicPr>
        <p:blipFill>
          <a:blip r:embed="rId6" cstate="print"/>
          <a:stretch>
            <a:fillRect/>
          </a:stretch>
        </p:blipFill>
        <p:spPr>
          <a:xfrm>
            <a:off x="4477541" y="862978"/>
            <a:ext cx="1742106" cy="1366357"/>
          </a:xfrm>
          <a:prstGeom prst="rect">
            <a:avLst/>
          </a:prstGeom>
        </p:spPr>
      </p:pic>
      <p:pic>
        <p:nvPicPr>
          <p:cNvPr id="15" name="Obrázek 14" descr="Magnetic-vertical-gradient-map-of-the-plateau-of-Mont-Lassois-Dynamics-6-nT-black.png"/>
          <p:cNvPicPr>
            <a:picLocks noChangeAspect="1"/>
          </p:cNvPicPr>
          <p:nvPr/>
        </p:nvPicPr>
        <p:blipFill>
          <a:blip r:embed="rId7" cstate="print"/>
          <a:stretch>
            <a:fillRect/>
          </a:stretch>
        </p:blipFill>
        <p:spPr>
          <a:xfrm>
            <a:off x="4472753" y="5037281"/>
            <a:ext cx="3765474" cy="1820718"/>
          </a:xfrm>
          <a:prstGeom prst="rect">
            <a:avLst/>
          </a:prstGeom>
        </p:spPr>
      </p:pic>
    </p:spTree>
    <p:extLst>
      <p:ext uri="{BB962C8B-B14F-4D97-AF65-F5344CB8AC3E}">
        <p14:creationId xmlns:p14="http://schemas.microsoft.com/office/powerpoint/2010/main" val="420251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2" y="545396"/>
            <a:ext cx="6176514" cy="705435"/>
          </a:xfrm>
        </p:spPr>
        <p:txBody>
          <a:bodyPr>
            <a:normAutofit fontScale="90000"/>
          </a:bodyPr>
          <a:lstStyle/>
          <a:p>
            <a:r>
              <a:rPr lang="de-DE" dirty="0" err="1">
                <a:solidFill>
                  <a:schemeClr val="accent1"/>
                </a:solidFill>
              </a:rPr>
              <a:t>Magdalenberg</a:t>
            </a:r>
            <a:r>
              <a:rPr lang="de-DE" dirty="0">
                <a:solidFill>
                  <a:schemeClr val="accent1"/>
                </a:solidFill>
              </a:rPr>
              <a:t> bei Villingen - the </a:t>
            </a:r>
            <a:r>
              <a:rPr lang="de-DE" dirty="0" err="1">
                <a:solidFill>
                  <a:schemeClr val="accent1"/>
                </a:solidFill>
              </a:rPr>
              <a:t>largest</a:t>
            </a:r>
            <a:r>
              <a:rPr lang="de-DE" dirty="0">
                <a:solidFill>
                  <a:schemeClr val="accent1"/>
                </a:solidFill>
              </a:rPr>
              <a:t> mound</a:t>
            </a:r>
            <a:endParaRPr lang="cs-CZ" dirty="0">
              <a:solidFill>
                <a:schemeClr val="accent1"/>
              </a:solidFill>
            </a:endParaRPr>
          </a:p>
        </p:txBody>
      </p:sp>
      <p:pic>
        <p:nvPicPr>
          <p:cNvPr id="4" name="Zástupný symbol pro obsah 3" descr="Franziskanermuseum_Grabkammer_Magdalenenberg.JPG"/>
          <p:cNvPicPr>
            <a:picLocks noGrp="1" noChangeAspect="1"/>
          </p:cNvPicPr>
          <p:nvPr>
            <p:ph idx="1"/>
          </p:nvPr>
        </p:nvPicPr>
        <p:blipFill>
          <a:blip r:embed="rId2" cstate="print"/>
          <a:stretch>
            <a:fillRect/>
          </a:stretch>
        </p:blipFill>
        <p:spPr>
          <a:xfrm>
            <a:off x="8833448" y="4618966"/>
            <a:ext cx="3358551" cy="2239034"/>
          </a:xfrm>
        </p:spPr>
      </p:pic>
      <p:pic>
        <p:nvPicPr>
          <p:cNvPr id="6" name="Obrázek 5" descr="Magdalenenberg_collier.jpg"/>
          <p:cNvPicPr>
            <a:picLocks noChangeAspect="1"/>
          </p:cNvPicPr>
          <p:nvPr/>
        </p:nvPicPr>
        <p:blipFill>
          <a:blip r:embed="rId3" cstate="print"/>
          <a:stretch>
            <a:fillRect/>
          </a:stretch>
        </p:blipFill>
        <p:spPr>
          <a:xfrm>
            <a:off x="6875253" y="5228078"/>
            <a:ext cx="1954380" cy="1629922"/>
          </a:xfrm>
          <a:prstGeom prst="rect">
            <a:avLst/>
          </a:prstGeom>
        </p:spPr>
      </p:pic>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7" y="1250831"/>
            <a:ext cx="7289322" cy="5529532"/>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According to dendrochronological data, the central chamber was built in 616 BC, total diameter 104 m, 12–14 m diameter. Center of an independent social group in Baden-Württemberg. Central burial of a woman with a wooden wedge, leather boot, chamber looted.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whole mound was dated to Ha D1 (after 616 BC to the first half of the 6th century)</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least 126 graves of elite / high-ranking individuals are buried in the fully built mantle.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Already around 500 BC the central tomb was looted.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tombs were placed in a system of constellations, which was transferred from the celestial vault to the floor plan of the mound.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This is one of the foundations for the chronology of the Hallstatt period in general. Numerous metal objects in graves.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Imported goods, contacts with Italy, Spain and Slovenia, similarly with other regions of Baden-Württemberg.</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pic>
        <p:nvPicPr>
          <p:cNvPr id="7" name="Obrázek 6" descr="Magdalenenberg-Villingen-Schwenningen-Baden-Wuerttemberg-Plan-of-the-burials-in-the.png"/>
          <p:cNvPicPr>
            <a:picLocks noChangeAspect="1"/>
          </p:cNvPicPr>
          <p:nvPr/>
        </p:nvPicPr>
        <p:blipFill>
          <a:blip r:embed="rId4" cstate="print"/>
          <a:stretch>
            <a:fillRect/>
          </a:stretch>
        </p:blipFill>
        <p:spPr>
          <a:xfrm>
            <a:off x="7703390" y="46048"/>
            <a:ext cx="4364966" cy="4500072"/>
          </a:xfrm>
          <a:prstGeom prst="rect">
            <a:avLst/>
          </a:prstGeom>
        </p:spPr>
      </p:pic>
      <p:sp>
        <p:nvSpPr>
          <p:cNvPr id="8" name="TextovéPole 7"/>
          <p:cNvSpPr txBox="1"/>
          <p:nvPr/>
        </p:nvSpPr>
        <p:spPr>
          <a:xfrm>
            <a:off x="10420489" y="4546125"/>
            <a:ext cx="1771511" cy="369332"/>
          </a:xfrm>
          <a:prstGeom prst="rect">
            <a:avLst/>
          </a:prstGeom>
          <a:noFill/>
        </p:spPr>
        <p:txBody>
          <a:bodyPr wrap="square" rtlCol="0">
            <a:spAutoFit/>
          </a:bodyPr>
          <a:lstStyle/>
          <a:p>
            <a:r>
              <a:rPr lang="cs-CZ" dirty="0">
                <a:solidFill>
                  <a:schemeClr val="bg1"/>
                </a:solidFill>
              </a:rPr>
              <a:t>Central chamber</a:t>
            </a:r>
          </a:p>
        </p:txBody>
      </p:sp>
    </p:spTree>
    <p:extLst>
      <p:ext uri="{BB962C8B-B14F-4D97-AF65-F5344CB8AC3E}">
        <p14:creationId xmlns:p14="http://schemas.microsoft.com/office/powerpoint/2010/main" val="445403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84672" y="545396"/>
            <a:ext cx="6176514" cy="705435"/>
          </a:xfrm>
        </p:spPr>
        <p:txBody>
          <a:bodyPr>
            <a:normAutofit fontScale="90000"/>
          </a:bodyPr>
          <a:lstStyle/>
          <a:p>
            <a:r>
              <a:rPr lang="cs-CZ" dirty="0">
                <a:solidFill>
                  <a:schemeClr val="accent1"/>
                </a:solidFill>
              </a:rPr>
              <a:t>Alte </a:t>
            </a:r>
            <a:r>
              <a:rPr lang="cs-CZ" dirty="0" err="1">
                <a:solidFill>
                  <a:schemeClr val="accent1"/>
                </a:solidFill>
              </a:rPr>
              <a:t>Burg</a:t>
            </a:r>
            <a:r>
              <a:rPr lang="cs-CZ" dirty="0">
                <a:solidFill>
                  <a:schemeClr val="accent1"/>
                </a:solidFill>
              </a:rPr>
              <a:t> (</a:t>
            </a:r>
            <a:r>
              <a:rPr lang="cs-CZ" dirty="0" err="1">
                <a:solidFill>
                  <a:schemeClr val="accent1"/>
                </a:solidFill>
              </a:rPr>
              <a:t>Langenenslingen</a:t>
            </a:r>
            <a:r>
              <a:rPr lang="cs-CZ" dirty="0">
                <a:solidFill>
                  <a:schemeClr val="accent1"/>
                </a:solidFill>
              </a:rPr>
              <a:t>) – </a:t>
            </a:r>
            <a:r>
              <a:rPr lang="cs-CZ" dirty="0" err="1">
                <a:solidFill>
                  <a:schemeClr val="accent1"/>
                </a:solidFill>
              </a:rPr>
              <a:t>oldest</a:t>
            </a:r>
            <a:r>
              <a:rPr lang="cs-CZ" dirty="0">
                <a:solidFill>
                  <a:schemeClr val="accent1"/>
                </a:solidFill>
              </a:rPr>
              <a:t> </a:t>
            </a:r>
            <a:r>
              <a:rPr lang="cs-CZ" dirty="0" err="1">
                <a:solidFill>
                  <a:schemeClr val="accent1"/>
                </a:solidFill>
              </a:rPr>
              <a:t>hippodrome</a:t>
            </a:r>
            <a:r>
              <a:rPr lang="cs-CZ" dirty="0">
                <a:solidFill>
                  <a:schemeClr val="accent1"/>
                </a:solidFill>
              </a:rPr>
              <a:t>?</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7" y="1250831"/>
            <a:ext cx="4610890" cy="5529532"/>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Alte Burg is a large Celtic hilltop fortification, or hillfort, that may have been used as a cult or assembly site for the regional population. It is located 9 kilometers from a major settlement of the Hallstatt and early La Tène period, the Heuneburg. Alte Burg lies in the municipality of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Langenenslingen</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 Baden-Württemberg, Germany.</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12 km from Heuneburg, Connected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with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roads</a:t>
            </a:r>
            <a:endPar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500 x 80 m</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75000"/>
                    <a:lumOff val="25000"/>
                  </a:schemeClr>
                </a:solidFill>
              </a:rPr>
              <a:t> </a:t>
            </a:r>
            <a:r>
              <a:rPr lang="cs-CZ" sz="2000" dirty="0" err="1">
                <a:solidFill>
                  <a:schemeClr val="tx1">
                    <a:lumMod val="75000"/>
                    <a:lumOff val="25000"/>
                  </a:schemeClr>
                </a:solidFill>
              </a:rPr>
              <a:t>excavations</a:t>
            </a:r>
            <a:r>
              <a:rPr lang="cs-CZ" sz="2000" dirty="0">
                <a:solidFill>
                  <a:schemeClr val="tx1">
                    <a:lumMod val="75000"/>
                    <a:lumOff val="25000"/>
                  </a:schemeClr>
                </a:solidFill>
              </a:rPr>
              <a:t> </a:t>
            </a:r>
            <a:r>
              <a:rPr lang="cs-CZ" sz="2000" dirty="0" err="1">
                <a:solidFill>
                  <a:schemeClr val="tx1">
                    <a:lumMod val="75000"/>
                    <a:lumOff val="25000"/>
                  </a:schemeClr>
                </a:solidFill>
              </a:rPr>
              <a:t>since</a:t>
            </a:r>
            <a:r>
              <a:rPr lang="cs-CZ" sz="2000" dirty="0">
                <a:solidFill>
                  <a:schemeClr val="tx1">
                    <a:lumMod val="75000"/>
                    <a:lumOff val="25000"/>
                  </a:schemeClr>
                </a:solidFill>
              </a:rPr>
              <a:t> 2014</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no evidence of houses</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85000"/>
                    <a:lumOff val="15000"/>
                  </a:schemeClr>
                </a:solidFill>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cult site</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place where assemblies and/or games and contests too place</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p>
        </p:txBody>
      </p:sp>
      <p:pic>
        <p:nvPicPr>
          <p:cNvPr id="10242" name="Picture 2">
            <a:extLst>
              <a:ext uri="{FF2B5EF4-FFF2-40B4-BE49-F238E27FC236}">
                <a16:creationId xmlns:a16="http://schemas.microsoft.com/office/drawing/2014/main" id="{924B6CDA-6E83-414C-812B-7111638F9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1967" y="-8878"/>
            <a:ext cx="5330034" cy="355335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0D010E14-21CC-43D7-B9A1-47EECC3CE1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1950" y="1250831"/>
            <a:ext cx="3598944" cy="2024406"/>
          </a:xfrm>
          <a:prstGeom prst="rect">
            <a:avLst/>
          </a:prstGeom>
          <a:noFill/>
          <a:extLst>
            <a:ext uri="{909E8E84-426E-40DD-AFC4-6F175D3DCCD1}">
              <a14:hiddenFill xmlns:a14="http://schemas.microsoft.com/office/drawing/2010/main">
                <a:solidFill>
                  <a:srgbClr val="FFFFFF"/>
                </a:solidFill>
              </a14:hiddenFill>
            </a:ext>
          </a:extLst>
        </p:spPr>
      </p:pic>
      <p:sp>
        <p:nvSpPr>
          <p:cNvPr id="8" name="TextovéPole 7"/>
          <p:cNvSpPr txBox="1"/>
          <p:nvPr/>
        </p:nvSpPr>
        <p:spPr>
          <a:xfrm>
            <a:off x="5011950" y="1250831"/>
            <a:ext cx="1694189" cy="369332"/>
          </a:xfrm>
          <a:prstGeom prst="rect">
            <a:avLst/>
          </a:prstGeom>
          <a:noFill/>
        </p:spPr>
        <p:txBody>
          <a:bodyPr wrap="square" rtlCol="0">
            <a:spAutoFit/>
          </a:bodyPr>
          <a:lstStyle/>
          <a:p>
            <a:r>
              <a:rPr lang="cs-CZ" dirty="0">
                <a:solidFill>
                  <a:schemeClr val="bg1"/>
                </a:solidFill>
              </a:rPr>
              <a:t>Stone </a:t>
            </a:r>
            <a:r>
              <a:rPr lang="cs-CZ" dirty="0" err="1">
                <a:solidFill>
                  <a:schemeClr val="bg1"/>
                </a:solidFill>
              </a:rPr>
              <a:t>rampart</a:t>
            </a:r>
            <a:endParaRPr lang="cs-CZ" dirty="0">
              <a:solidFill>
                <a:schemeClr val="bg1"/>
              </a:solidFill>
            </a:endParaRPr>
          </a:p>
        </p:txBody>
      </p:sp>
      <p:pic>
        <p:nvPicPr>
          <p:cNvPr id="13314" name="Picture 2">
            <a:extLst>
              <a:ext uri="{FF2B5EF4-FFF2-40B4-BE49-F238E27FC236}">
                <a16:creationId xmlns:a16="http://schemas.microsoft.com/office/drawing/2014/main" id="{0958D1F5-4375-4B53-929F-52FDCEBD41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98" b="10298"/>
          <a:stretch/>
        </p:blipFill>
        <p:spPr bwMode="auto">
          <a:xfrm>
            <a:off x="7318342" y="3181621"/>
            <a:ext cx="4899087" cy="3676380"/>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a:extLst>
              <a:ext uri="{FF2B5EF4-FFF2-40B4-BE49-F238E27FC236}">
                <a16:creationId xmlns:a16="http://schemas.microsoft.com/office/drawing/2014/main" id="{511D8E3D-AB99-4ACD-B9B1-7BBE627FF2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006" b="9006"/>
          <a:stretch/>
        </p:blipFill>
        <p:spPr bwMode="auto">
          <a:xfrm>
            <a:off x="4723011" y="3242821"/>
            <a:ext cx="3036245" cy="3628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341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4457029" y="530467"/>
            <a:ext cx="6176514" cy="705435"/>
          </a:xfrm>
        </p:spPr>
        <p:txBody>
          <a:bodyPr>
            <a:normAutofit fontScale="90000"/>
          </a:bodyPr>
          <a:lstStyle/>
          <a:p>
            <a:r>
              <a:rPr lang="cs-CZ" dirty="0">
                <a:solidFill>
                  <a:schemeClr val="accent1"/>
                </a:solidFill>
              </a:rPr>
              <a:t>Alte </a:t>
            </a:r>
            <a:r>
              <a:rPr lang="cs-CZ" dirty="0" err="1">
                <a:solidFill>
                  <a:schemeClr val="accent1"/>
                </a:solidFill>
              </a:rPr>
              <a:t>Burg</a:t>
            </a:r>
            <a:r>
              <a:rPr lang="cs-CZ" dirty="0">
                <a:solidFill>
                  <a:schemeClr val="accent1"/>
                </a:solidFill>
              </a:rPr>
              <a:t> (</a:t>
            </a:r>
            <a:r>
              <a:rPr lang="cs-CZ" dirty="0" err="1">
                <a:solidFill>
                  <a:schemeClr val="accent1"/>
                </a:solidFill>
              </a:rPr>
              <a:t>Langenenslingen</a:t>
            </a:r>
            <a:r>
              <a:rPr lang="cs-CZ" dirty="0">
                <a:solidFill>
                  <a:schemeClr val="accent1"/>
                </a:solidFill>
              </a:rPr>
              <a:t>) – </a:t>
            </a:r>
            <a:r>
              <a:rPr lang="cs-CZ" dirty="0" err="1">
                <a:solidFill>
                  <a:schemeClr val="accent1"/>
                </a:solidFill>
              </a:rPr>
              <a:t>oldest</a:t>
            </a:r>
            <a:r>
              <a:rPr lang="cs-CZ" dirty="0">
                <a:solidFill>
                  <a:schemeClr val="accent1"/>
                </a:solidFill>
              </a:rPr>
              <a:t> </a:t>
            </a:r>
            <a:r>
              <a:rPr lang="cs-CZ" dirty="0" err="1">
                <a:solidFill>
                  <a:schemeClr val="accent1"/>
                </a:solidFill>
              </a:rPr>
              <a:t>hippodrome</a:t>
            </a:r>
            <a:r>
              <a:rPr lang="cs-CZ" dirty="0">
                <a:solidFill>
                  <a:schemeClr val="accent1"/>
                </a:solidFill>
              </a:rPr>
              <a:t>?</a:t>
            </a:r>
          </a:p>
        </p:txBody>
      </p:sp>
      <p:pic>
        <p:nvPicPr>
          <p:cNvPr id="3" name="Obrázek 2">
            <a:extLst>
              <a:ext uri="{FF2B5EF4-FFF2-40B4-BE49-F238E27FC236}">
                <a16:creationId xmlns:a16="http://schemas.microsoft.com/office/drawing/2014/main" id="{22C2B0B3-7BBC-4427-A405-5B138A8D2A1C}"/>
              </a:ext>
            </a:extLst>
          </p:cNvPr>
          <p:cNvPicPr>
            <a:picLocks noChangeAspect="1"/>
          </p:cNvPicPr>
          <p:nvPr/>
        </p:nvPicPr>
        <p:blipFill>
          <a:blip r:embed="rId2"/>
          <a:stretch>
            <a:fillRect/>
          </a:stretch>
        </p:blipFill>
        <p:spPr>
          <a:xfrm>
            <a:off x="0" y="1095375"/>
            <a:ext cx="12192000" cy="5762625"/>
          </a:xfrm>
          <a:prstGeom prst="rect">
            <a:avLst/>
          </a:prstGeom>
        </p:spPr>
      </p:pic>
      <p:pic>
        <p:nvPicPr>
          <p:cNvPr id="4" name="Obrázek 3">
            <a:extLst>
              <a:ext uri="{FF2B5EF4-FFF2-40B4-BE49-F238E27FC236}">
                <a16:creationId xmlns:a16="http://schemas.microsoft.com/office/drawing/2014/main" id="{2F352259-9F72-4CB4-854A-B9FDC94B2568}"/>
              </a:ext>
            </a:extLst>
          </p:cNvPr>
          <p:cNvPicPr>
            <a:picLocks noChangeAspect="1"/>
          </p:cNvPicPr>
          <p:nvPr/>
        </p:nvPicPr>
        <p:blipFill>
          <a:blip r:embed="rId3"/>
          <a:stretch>
            <a:fillRect/>
          </a:stretch>
        </p:blipFill>
        <p:spPr>
          <a:xfrm>
            <a:off x="0" y="0"/>
            <a:ext cx="4070530" cy="2976368"/>
          </a:xfrm>
          <a:prstGeom prst="rect">
            <a:avLst/>
          </a:prstGeom>
        </p:spPr>
      </p:pic>
      <p:sp>
        <p:nvSpPr>
          <p:cNvPr id="14" name="TextovéPole 13">
            <a:extLst>
              <a:ext uri="{FF2B5EF4-FFF2-40B4-BE49-F238E27FC236}">
                <a16:creationId xmlns:a16="http://schemas.microsoft.com/office/drawing/2014/main" id="{C9A2240F-CBCB-4CA4-BF00-5D7B6007B86C}"/>
              </a:ext>
            </a:extLst>
          </p:cNvPr>
          <p:cNvSpPr txBox="1"/>
          <p:nvPr/>
        </p:nvSpPr>
        <p:spPr>
          <a:xfrm>
            <a:off x="11020042" y="753743"/>
            <a:ext cx="1171958" cy="341632"/>
          </a:xfrm>
          <a:prstGeom prst="rect">
            <a:avLst/>
          </a:prstGeom>
          <a:noFill/>
        </p:spPr>
        <p:txBody>
          <a:bodyPr wrap="square">
            <a:spAutoFit/>
          </a:bodyPr>
          <a:lstStyle/>
          <a:p>
            <a:pPr lvl="0" defTabSz="914400">
              <a:lnSpc>
                <a:spcPct val="90000"/>
              </a:lnSpc>
              <a:spcBef>
                <a:spcPts val="1200"/>
              </a:spcBef>
              <a:spcAft>
                <a:spcPts val="200"/>
              </a:spcAft>
              <a:buClr>
                <a:schemeClr val="accent1"/>
              </a:buClr>
              <a:buSzPct val="100000"/>
            </a:pPr>
            <a:r>
              <a:rPr lang="cs-CZ" sz="1800" dirty="0">
                <a:solidFill>
                  <a:schemeClr val="tx1">
                    <a:lumMod val="75000"/>
                    <a:lumOff val="25000"/>
                  </a:schemeClr>
                </a:solidFill>
              </a:rPr>
              <a:t>Play video</a:t>
            </a:r>
          </a:p>
        </p:txBody>
      </p:sp>
    </p:spTree>
    <p:extLst>
      <p:ext uri="{BB962C8B-B14F-4D97-AF65-F5344CB8AC3E}">
        <p14:creationId xmlns:p14="http://schemas.microsoft.com/office/powerpoint/2010/main" val="120326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22490" y="1026665"/>
            <a:ext cx="4183520" cy="721355"/>
          </a:xfrm>
        </p:spPr>
        <p:txBody>
          <a:bodyPr>
            <a:normAutofit fontScale="90000"/>
          </a:bodyPr>
          <a:lstStyle/>
          <a:p>
            <a:r>
              <a:rPr lang="cs-CZ" dirty="0">
                <a:solidFill>
                  <a:schemeClr val="accent1"/>
                </a:solidFill>
              </a:rPr>
              <a:t>Bohemia – Bylany and Hallstatt </a:t>
            </a:r>
            <a:r>
              <a:rPr lang="cs-CZ" dirty="0" err="1">
                <a:solidFill>
                  <a:schemeClr val="accent1"/>
                </a:solidFill>
              </a:rPr>
              <a:t>tumuli</a:t>
            </a:r>
            <a:r>
              <a:rPr lang="cs-CZ" dirty="0">
                <a:solidFill>
                  <a:schemeClr val="accent1"/>
                </a:solidFill>
              </a:rPr>
              <a:t> culture</a:t>
            </a:r>
          </a:p>
        </p:txBody>
      </p:sp>
      <p:pic>
        <p:nvPicPr>
          <p:cNvPr id="11" name="Zástupný symbol pro obsah 3" descr="Archeologie-pravěkých-Čech-6---Doba-halštatská-41.jpg">
            <a:extLst>
              <a:ext uri="{FF2B5EF4-FFF2-40B4-BE49-F238E27FC236}">
                <a16:creationId xmlns:a16="http://schemas.microsoft.com/office/drawing/2014/main" id="{BD455798-5FB7-4D40-BCCA-28A7A892E85A}"/>
              </a:ext>
            </a:extLst>
          </p:cNvPr>
          <p:cNvPicPr>
            <a:picLocks noGrp="1" noChangeAspect="1"/>
          </p:cNvPicPr>
          <p:nvPr>
            <p:ph sz="quarter" idx="1"/>
          </p:nvPr>
        </p:nvPicPr>
        <p:blipFill>
          <a:blip r:embed="rId2" cstate="print"/>
          <a:stretch>
            <a:fillRect/>
          </a:stretch>
        </p:blipFill>
        <p:spPr>
          <a:xfrm>
            <a:off x="4176074" y="0"/>
            <a:ext cx="4873200" cy="4429857"/>
          </a:xfrm>
        </p:spPr>
      </p:pic>
      <p:sp>
        <p:nvSpPr>
          <p:cNvPr id="12" name="TextovéPole 11">
            <a:extLst>
              <a:ext uri="{FF2B5EF4-FFF2-40B4-BE49-F238E27FC236}">
                <a16:creationId xmlns:a16="http://schemas.microsoft.com/office/drawing/2014/main" id="{D93211FA-AB79-4E94-A9CC-7E6D1A0A686C}"/>
              </a:ext>
            </a:extLst>
          </p:cNvPr>
          <p:cNvSpPr txBox="1"/>
          <p:nvPr/>
        </p:nvSpPr>
        <p:spPr>
          <a:xfrm>
            <a:off x="6013012" y="1211730"/>
            <a:ext cx="1139937" cy="646331"/>
          </a:xfrm>
          <a:prstGeom prst="rect">
            <a:avLst/>
          </a:prstGeom>
          <a:noFill/>
        </p:spPr>
        <p:txBody>
          <a:bodyPr wrap="square" rtlCol="0">
            <a:spAutoFit/>
          </a:bodyPr>
          <a:lstStyle/>
          <a:p>
            <a:r>
              <a:rPr lang="cs-CZ" dirty="0">
                <a:solidFill>
                  <a:srgbClr val="FF0000"/>
                </a:solidFill>
              </a:rPr>
              <a:t>Bylany culture</a:t>
            </a:r>
          </a:p>
        </p:txBody>
      </p:sp>
      <p:sp>
        <p:nvSpPr>
          <p:cNvPr id="13" name="TextovéPole 12">
            <a:extLst>
              <a:ext uri="{FF2B5EF4-FFF2-40B4-BE49-F238E27FC236}">
                <a16:creationId xmlns:a16="http://schemas.microsoft.com/office/drawing/2014/main" id="{0A2329F2-CE77-4CAE-968E-5CC771BBDD40}"/>
              </a:ext>
            </a:extLst>
          </p:cNvPr>
          <p:cNvSpPr txBox="1"/>
          <p:nvPr/>
        </p:nvSpPr>
        <p:spPr>
          <a:xfrm>
            <a:off x="7141601" y="1629980"/>
            <a:ext cx="1869864" cy="369332"/>
          </a:xfrm>
          <a:prstGeom prst="rect">
            <a:avLst/>
          </a:prstGeom>
          <a:noFill/>
        </p:spPr>
        <p:txBody>
          <a:bodyPr wrap="square" rtlCol="0">
            <a:spAutoFit/>
          </a:bodyPr>
          <a:lstStyle/>
          <a:p>
            <a:r>
              <a:rPr lang="cs-CZ" dirty="0">
                <a:solidFill>
                  <a:srgbClr val="FF0000"/>
                </a:solidFill>
              </a:rPr>
              <a:t>Platěnice culture</a:t>
            </a:r>
          </a:p>
        </p:txBody>
      </p:sp>
      <p:sp>
        <p:nvSpPr>
          <p:cNvPr id="14" name="TextovéPole 13">
            <a:extLst>
              <a:ext uri="{FF2B5EF4-FFF2-40B4-BE49-F238E27FC236}">
                <a16:creationId xmlns:a16="http://schemas.microsoft.com/office/drawing/2014/main" id="{FB952AC9-2A23-4526-A631-5DDC54D6E022}"/>
              </a:ext>
            </a:extLst>
          </p:cNvPr>
          <p:cNvSpPr txBox="1"/>
          <p:nvPr/>
        </p:nvSpPr>
        <p:spPr>
          <a:xfrm>
            <a:off x="4950281" y="2509895"/>
            <a:ext cx="2605220" cy="369332"/>
          </a:xfrm>
          <a:prstGeom prst="rect">
            <a:avLst/>
          </a:prstGeom>
          <a:noFill/>
        </p:spPr>
        <p:txBody>
          <a:bodyPr wrap="square" rtlCol="0">
            <a:spAutoFit/>
          </a:bodyPr>
          <a:lstStyle/>
          <a:p>
            <a:r>
              <a:rPr lang="cs-CZ" dirty="0">
                <a:solidFill>
                  <a:srgbClr val="FF0000"/>
                </a:solidFill>
              </a:rPr>
              <a:t>Hallstatt </a:t>
            </a:r>
            <a:r>
              <a:rPr lang="cs-CZ" dirty="0" err="1">
                <a:solidFill>
                  <a:srgbClr val="FF0000"/>
                </a:solidFill>
              </a:rPr>
              <a:t>Tumuli</a:t>
            </a:r>
            <a:r>
              <a:rPr lang="cs-CZ" dirty="0">
                <a:solidFill>
                  <a:srgbClr val="FF0000"/>
                </a:solidFill>
              </a:rPr>
              <a:t> culture</a:t>
            </a:r>
          </a:p>
        </p:txBody>
      </p:sp>
      <p:sp>
        <p:nvSpPr>
          <p:cNvPr id="15" name="TextovéPole 14">
            <a:extLst>
              <a:ext uri="{FF2B5EF4-FFF2-40B4-BE49-F238E27FC236}">
                <a16:creationId xmlns:a16="http://schemas.microsoft.com/office/drawing/2014/main" id="{14DE859F-99A3-417F-AFDE-B2F83B056DA3}"/>
              </a:ext>
            </a:extLst>
          </p:cNvPr>
          <p:cNvSpPr txBox="1"/>
          <p:nvPr/>
        </p:nvSpPr>
        <p:spPr>
          <a:xfrm>
            <a:off x="4842124" y="621868"/>
            <a:ext cx="1499473" cy="646331"/>
          </a:xfrm>
          <a:prstGeom prst="rect">
            <a:avLst/>
          </a:prstGeom>
          <a:noFill/>
        </p:spPr>
        <p:txBody>
          <a:bodyPr wrap="square" rtlCol="0">
            <a:spAutoFit/>
          </a:bodyPr>
          <a:lstStyle/>
          <a:p>
            <a:r>
              <a:rPr lang="cs-CZ" dirty="0" err="1">
                <a:solidFill>
                  <a:srgbClr val="FF0000"/>
                </a:solidFill>
              </a:rPr>
              <a:t>Billendorf</a:t>
            </a:r>
            <a:r>
              <a:rPr lang="cs-CZ" dirty="0">
                <a:solidFill>
                  <a:srgbClr val="FF0000"/>
                </a:solidFill>
              </a:rPr>
              <a:t> culture</a:t>
            </a:r>
          </a:p>
        </p:txBody>
      </p:sp>
      <p:sp>
        <p:nvSpPr>
          <p:cNvPr id="16" name="TextovéPole 15">
            <a:extLst>
              <a:ext uri="{FF2B5EF4-FFF2-40B4-BE49-F238E27FC236}">
                <a16:creationId xmlns:a16="http://schemas.microsoft.com/office/drawing/2014/main" id="{1B2B0B83-1608-4815-B885-D611F2AD84E2}"/>
              </a:ext>
            </a:extLst>
          </p:cNvPr>
          <p:cNvSpPr txBox="1"/>
          <p:nvPr/>
        </p:nvSpPr>
        <p:spPr>
          <a:xfrm>
            <a:off x="8025249" y="2433101"/>
            <a:ext cx="1253903" cy="646331"/>
          </a:xfrm>
          <a:prstGeom prst="rect">
            <a:avLst/>
          </a:prstGeom>
          <a:noFill/>
        </p:spPr>
        <p:txBody>
          <a:bodyPr wrap="square" rtlCol="0">
            <a:spAutoFit/>
          </a:bodyPr>
          <a:lstStyle/>
          <a:p>
            <a:r>
              <a:rPr lang="cs-CZ" dirty="0">
                <a:solidFill>
                  <a:srgbClr val="00B0F0"/>
                </a:solidFill>
              </a:rPr>
              <a:t>Platěnice culture</a:t>
            </a:r>
          </a:p>
        </p:txBody>
      </p:sp>
      <p:sp>
        <p:nvSpPr>
          <p:cNvPr id="17" name="TextovéPole 16">
            <a:extLst>
              <a:ext uri="{FF2B5EF4-FFF2-40B4-BE49-F238E27FC236}">
                <a16:creationId xmlns:a16="http://schemas.microsoft.com/office/drawing/2014/main" id="{EC4FD598-AC3E-47BF-9451-0D574AA6FA28}"/>
              </a:ext>
            </a:extLst>
          </p:cNvPr>
          <p:cNvSpPr txBox="1"/>
          <p:nvPr/>
        </p:nvSpPr>
        <p:spPr>
          <a:xfrm>
            <a:off x="7693615" y="3236222"/>
            <a:ext cx="1355659" cy="646331"/>
          </a:xfrm>
          <a:prstGeom prst="rect">
            <a:avLst/>
          </a:prstGeom>
          <a:noFill/>
        </p:spPr>
        <p:txBody>
          <a:bodyPr wrap="square" rtlCol="0">
            <a:spAutoFit/>
          </a:bodyPr>
          <a:lstStyle/>
          <a:p>
            <a:r>
              <a:rPr lang="cs-CZ" dirty="0">
                <a:solidFill>
                  <a:srgbClr val="00B0F0"/>
                </a:solidFill>
              </a:rPr>
              <a:t>Horákov culture</a:t>
            </a:r>
          </a:p>
        </p:txBody>
      </p:sp>
      <p:pic>
        <p:nvPicPr>
          <p:cNvPr id="4" name="Picture 6">
            <a:extLst>
              <a:ext uri="{FF2B5EF4-FFF2-40B4-BE49-F238E27FC236}">
                <a16:creationId xmlns:a16="http://schemas.microsoft.com/office/drawing/2014/main" id="{6B8A06D1-6594-4FBC-A1B5-B3E58C443506}"/>
              </a:ext>
            </a:extLst>
          </p:cNvPr>
          <p:cNvPicPr>
            <a:picLocks noChangeAspect="1" noChangeArrowheads="1"/>
          </p:cNvPicPr>
          <p:nvPr/>
        </p:nvPicPr>
        <p:blipFill>
          <a:blip r:embed="rId3" cstate="print">
            <a:lum bright="-12000" contrast="24000"/>
          </a:blip>
          <a:srcRect/>
          <a:stretch>
            <a:fillRect/>
          </a:stretch>
        </p:blipFill>
        <p:spPr bwMode="auto">
          <a:xfrm>
            <a:off x="8653806" y="4570197"/>
            <a:ext cx="3538194" cy="2216969"/>
          </a:xfrm>
          <a:prstGeom prst="rect">
            <a:avLst/>
          </a:prstGeom>
          <a:noFill/>
          <a:ln w="9525">
            <a:noFill/>
            <a:miter lim="800000"/>
            <a:headEnd/>
            <a:tailEnd/>
          </a:ln>
        </p:spPr>
      </p:pic>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6" y="1748019"/>
            <a:ext cx="8633819" cy="5032343"/>
          </a:xfrm>
          <a:prstGeom prst="rect">
            <a:avLst/>
          </a:prstGeom>
        </p:spPr>
        <p:txBody>
          <a:bodyPr vert="horz" lIns="0" tIns="45720" rIns="0" bIns="45720" rtlCol="0">
            <a:normAutofit fontScale="77500" lnSpcReduction="2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Periodization</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C1a = 800-725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C1b = 725-650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C2 = 650-600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D1 = 600-550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D2 = 550-500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D3 = 500-450 BC</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LT A = 450-370 BC</a:t>
            </a: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In Bohemia, according to tradition, the Hallstatt period itself (Ha C1-Ha D1) and the late Hallstatt period (Ha D2-Ha D3) are divided, thanks to a profound transformation of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sources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eg</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mainly ceramics).</a:t>
            </a: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Bohemia belongs to the West Hallstatt cultural circle and the eastern border runs between Bohemia and Moravia</a:t>
            </a: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whole of Bohemia first keeps the rhythm of development (nobility) in the older defined section (Ha C1-Ha D1) with western regions in Europe, but from the grade Ha D2 there is a transfer of centers to southern Bohemia, where mounds are documented .</a:t>
            </a: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Moravia and eastern, central and northwestern Bohemia are affected by the expansion of the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Vekezug</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culture from SW Slovakia (and other eastern cultures), which led to the pauperization of areas</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pic>
        <p:nvPicPr>
          <p:cNvPr id="7" name="Obrázek 6">
            <a:extLst>
              <a:ext uri="{FF2B5EF4-FFF2-40B4-BE49-F238E27FC236}">
                <a16:creationId xmlns:a16="http://schemas.microsoft.com/office/drawing/2014/main" id="{7037FC64-8A34-822C-E459-781427A98AF3}"/>
              </a:ext>
            </a:extLst>
          </p:cNvPr>
          <p:cNvPicPr>
            <a:picLocks noChangeAspect="1"/>
          </p:cNvPicPr>
          <p:nvPr/>
        </p:nvPicPr>
        <p:blipFill>
          <a:blip r:embed="rId4"/>
          <a:stretch>
            <a:fillRect/>
          </a:stretch>
        </p:blipFill>
        <p:spPr>
          <a:xfrm>
            <a:off x="9519022" y="62802"/>
            <a:ext cx="2567203" cy="4627831"/>
          </a:xfrm>
          <a:prstGeom prst="rect">
            <a:avLst/>
          </a:prstGeom>
        </p:spPr>
      </p:pic>
    </p:spTree>
    <p:extLst>
      <p:ext uri="{BB962C8B-B14F-4D97-AF65-F5344CB8AC3E}">
        <p14:creationId xmlns:p14="http://schemas.microsoft.com/office/powerpoint/2010/main" val="1518594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64619" y="93278"/>
            <a:ext cx="6176514" cy="705435"/>
          </a:xfrm>
        </p:spPr>
        <p:txBody>
          <a:bodyPr>
            <a:normAutofit fontScale="90000"/>
          </a:bodyPr>
          <a:lstStyle/>
          <a:p>
            <a:r>
              <a:rPr lang="cs-CZ" dirty="0">
                <a:solidFill>
                  <a:schemeClr val="accent1"/>
                </a:solidFill>
              </a:rPr>
              <a:t>Bylany culture</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7" y="798713"/>
            <a:ext cx="4610890" cy="5981650"/>
          </a:xfrm>
          <a:prstGeom prst="rect">
            <a:avLst/>
          </a:prstGeom>
        </p:spPr>
        <p:txBody>
          <a:bodyPr vert="horz" lIns="0" tIns="45720" rIns="0" bIns="45720" rtlCol="0">
            <a:normAutofit fontScale="850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eponymous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site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Bylany near Český Brod - chamber grave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researchers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J. L. Píč, F. Dvořák, J.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Buchtela</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introduced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name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of culture), J. Filip, D. Koutecký, M. Fridrichová, V. Čtverák, Z. Smrž, M. Trefný.</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territory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whole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of Central Bohemia,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overlap</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 Kolín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reg</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 N Rakovník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reg</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 N Polabí,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former</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area of Knovíz and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Štítáry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culture, the area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expands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 E at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expense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of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Lusatian</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culture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hillforts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homesteads</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biritual</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burial</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rite - social status of the buried, differentiation of society throughout the Hallstatt and early La Tène</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Rich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graves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 mound, grave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chambers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(stone,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wood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skeletal</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funeral rite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exceptionally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cremation</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accompanying</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persons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incandescent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meat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offerings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pig</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rich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equipment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wagons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- 4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wheel</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C1 – Ha C2),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yokes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harnesses</a:t>
            </a:r>
            <a:r>
              <a:rPr lang="cs-CZ" sz="2000" dirty="0">
                <a:solidFill>
                  <a:schemeClr val="tx1">
                    <a:lumMod val="75000"/>
                    <a:lumOff val="25000"/>
                  </a:schemeClr>
                </a:solidFill>
              </a:rPr>
              <a:t>, </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weapons, equipment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swords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spears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axes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knives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belts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jewelry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bracelets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rings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fibulae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pins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glass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beads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yellow</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with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blue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yes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r>
              <a:rPr lang="cs-CZ" sz="2000" dirty="0">
                <a:solidFill>
                  <a:schemeClr val="tx1">
                    <a:lumMod val="75000"/>
                    <a:lumOff val="25000"/>
                  </a:schemeClr>
                </a:solidFill>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toilet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sets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ceramics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toreutics</a:t>
            </a:r>
          </a:p>
        </p:txBody>
      </p:sp>
      <p:graphicFrame>
        <p:nvGraphicFramePr>
          <p:cNvPr id="4" name="Object 10">
            <a:extLst>
              <a:ext uri="{FF2B5EF4-FFF2-40B4-BE49-F238E27FC236}">
                <a16:creationId xmlns:a16="http://schemas.microsoft.com/office/drawing/2014/main" id="{F2B2ED7A-FA35-4BFA-B4BF-8E7C2F0EBD95}"/>
              </a:ext>
            </a:extLst>
          </p:cNvPr>
          <p:cNvGraphicFramePr>
            <a:graphicFrameLocks noChangeAspect="1"/>
          </p:cNvGraphicFramePr>
          <p:nvPr>
            <p:extLst>
              <p:ext uri="{D42A27DB-BD31-4B8C-83A1-F6EECF244321}">
                <p14:modId xmlns:p14="http://schemas.microsoft.com/office/powerpoint/2010/main" val="2059881728"/>
              </p:ext>
            </p:extLst>
          </p:nvPr>
        </p:nvGraphicFramePr>
        <p:xfrm>
          <a:off x="4917425" y="-1"/>
          <a:ext cx="4009451" cy="2456293"/>
        </p:xfrm>
        <a:graphic>
          <a:graphicData uri="http://schemas.openxmlformats.org/presentationml/2006/ole">
            <mc:AlternateContent xmlns:mc="http://schemas.openxmlformats.org/markup-compatibility/2006">
              <mc:Choice xmlns:v="urn:schemas-microsoft-com:vml" Requires="v">
                <p:oleObj name="Image" r:id="rId2" imgW="6168642" imgH="3779208" progId="">
                  <p:embed/>
                </p:oleObj>
              </mc:Choice>
              <mc:Fallback>
                <p:oleObj name="Image" r:id="rId2" imgW="6168642" imgH="3779208" progId="">
                  <p:embed/>
                  <p:pic>
                    <p:nvPicPr>
                      <p:cNvPr id="4"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425" y="-1"/>
                        <a:ext cx="4009451" cy="2456293"/>
                      </a:xfrm>
                      <a:prstGeom prst="rect">
                        <a:avLst/>
                      </a:prstGeom>
                      <a:noFill/>
                      <a:ln>
                        <a:noFill/>
                      </a:ln>
                      <a:effectLst/>
                    </p:spPr>
                  </p:pic>
                </p:oleObj>
              </mc:Fallback>
            </mc:AlternateContent>
          </a:graphicData>
        </a:graphic>
      </p:graphicFrame>
      <p:pic>
        <p:nvPicPr>
          <p:cNvPr id="6" name="Picture 16">
            <a:extLst>
              <a:ext uri="{FF2B5EF4-FFF2-40B4-BE49-F238E27FC236}">
                <a16:creationId xmlns:a16="http://schemas.microsoft.com/office/drawing/2014/main" id="{CD14B191-EC43-4D93-BEA1-1543500BC109}"/>
              </a:ext>
            </a:extLst>
          </p:cNvPr>
          <p:cNvPicPr>
            <a:picLocks noChangeAspect="1" noChangeArrowheads="1"/>
          </p:cNvPicPr>
          <p:nvPr/>
        </p:nvPicPr>
        <p:blipFill>
          <a:blip r:embed="rId4" cstate="print">
            <a:clrChange>
              <a:clrFrom>
                <a:srgbClr val="C3C3C3"/>
              </a:clrFrom>
              <a:clrTo>
                <a:srgbClr val="C3C3C3">
                  <a:alpha val="0"/>
                </a:srgbClr>
              </a:clrTo>
            </a:clrChange>
            <a:lum bright="12000" contrast="48000"/>
          </a:blip>
          <a:srcRect/>
          <a:stretch>
            <a:fillRect/>
          </a:stretch>
        </p:blipFill>
        <p:spPr bwMode="auto">
          <a:xfrm>
            <a:off x="8667038" y="4743308"/>
            <a:ext cx="3524962" cy="2114692"/>
          </a:xfrm>
          <a:prstGeom prst="rect">
            <a:avLst/>
          </a:prstGeom>
          <a:noFill/>
          <a:ln w="9525">
            <a:noFill/>
            <a:miter lim="800000"/>
            <a:headEnd/>
            <a:tailEnd/>
          </a:ln>
        </p:spPr>
      </p:pic>
      <p:pic>
        <p:nvPicPr>
          <p:cNvPr id="7" name="Obrázek 6">
            <a:extLst>
              <a:ext uri="{FF2B5EF4-FFF2-40B4-BE49-F238E27FC236}">
                <a16:creationId xmlns:a16="http://schemas.microsoft.com/office/drawing/2014/main" id="{EA512CF1-079B-47CB-8011-300F8A81CFB9}"/>
              </a:ext>
            </a:extLst>
          </p:cNvPr>
          <p:cNvPicPr>
            <a:picLocks noChangeAspect="1"/>
          </p:cNvPicPr>
          <p:nvPr/>
        </p:nvPicPr>
        <p:blipFill>
          <a:blip r:embed="rId5"/>
          <a:stretch>
            <a:fillRect/>
          </a:stretch>
        </p:blipFill>
        <p:spPr>
          <a:xfrm rot="16200000">
            <a:off x="8356975" y="513647"/>
            <a:ext cx="4348674" cy="3321378"/>
          </a:xfrm>
          <a:prstGeom prst="rect">
            <a:avLst/>
          </a:prstGeom>
        </p:spPr>
      </p:pic>
      <p:sp>
        <p:nvSpPr>
          <p:cNvPr id="10" name="Obdélník 9">
            <a:extLst>
              <a:ext uri="{FF2B5EF4-FFF2-40B4-BE49-F238E27FC236}">
                <a16:creationId xmlns:a16="http://schemas.microsoft.com/office/drawing/2014/main" id="{E0A6D70C-B5BA-4A42-AD5D-6AAA099936A3}"/>
              </a:ext>
            </a:extLst>
          </p:cNvPr>
          <p:cNvSpPr/>
          <p:nvPr/>
        </p:nvSpPr>
        <p:spPr>
          <a:xfrm>
            <a:off x="9286273" y="4010119"/>
            <a:ext cx="1717078" cy="338554"/>
          </a:xfrm>
          <a:prstGeom prst="rect">
            <a:avLst/>
          </a:prstGeom>
        </p:spPr>
        <p:txBody>
          <a:bodyPr wrap="square">
            <a:spAutoFit/>
          </a:bodyPr>
          <a:lstStyle/>
          <a:p>
            <a:pPr algn="r"/>
            <a:r>
              <a:rPr lang="cs-CZ"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Hradenín H24</a:t>
            </a:r>
            <a:endParaRPr lang="cs-CZ" sz="1400" dirty="0">
              <a:solidFill>
                <a:schemeClr val="tx2"/>
              </a:solidFill>
            </a:endParaRPr>
          </a:p>
        </p:txBody>
      </p:sp>
      <p:pic>
        <p:nvPicPr>
          <p:cNvPr id="12" name="Picture 2" descr="Dva hroby „knížat“ z doby halštatské v Praze-Letňanech - Akademický bulletin">
            <a:extLst>
              <a:ext uri="{FF2B5EF4-FFF2-40B4-BE49-F238E27FC236}">
                <a16:creationId xmlns:a16="http://schemas.microsoft.com/office/drawing/2014/main" id="{52866A81-5380-40B2-93D1-091C65A2DC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9280" y="2509327"/>
            <a:ext cx="3964545" cy="2456294"/>
          </a:xfrm>
          <a:prstGeom prst="rect">
            <a:avLst/>
          </a:prstGeom>
          <a:noFill/>
          <a:extLst>
            <a:ext uri="{909E8E84-426E-40DD-AFC4-6F175D3DCCD1}">
              <a14:hiddenFill xmlns:a14="http://schemas.microsoft.com/office/drawing/2010/main">
                <a:solidFill>
                  <a:srgbClr val="FFFFFF"/>
                </a:solidFill>
              </a14:hiddenFill>
            </a:ext>
          </a:extLst>
        </p:spPr>
      </p:pic>
      <p:sp>
        <p:nvSpPr>
          <p:cNvPr id="14" name="Obdélník 13">
            <a:extLst>
              <a:ext uri="{FF2B5EF4-FFF2-40B4-BE49-F238E27FC236}">
                <a16:creationId xmlns:a16="http://schemas.microsoft.com/office/drawing/2014/main" id="{B3092BED-735C-49CD-BD6C-CE8D869CF703}"/>
              </a:ext>
            </a:extLst>
          </p:cNvPr>
          <p:cNvSpPr/>
          <p:nvPr/>
        </p:nvSpPr>
        <p:spPr>
          <a:xfrm>
            <a:off x="7290466" y="2287015"/>
            <a:ext cx="2918397" cy="338554"/>
          </a:xfrm>
          <a:prstGeom prst="rect">
            <a:avLst/>
          </a:prstGeom>
        </p:spPr>
        <p:txBody>
          <a:bodyPr wrap="square">
            <a:spAutoFit/>
          </a:bodyPr>
          <a:lstStyle/>
          <a:p>
            <a:r>
              <a:rPr lang="cs-CZ"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Praha-Letňany</a:t>
            </a:r>
            <a:endParaRPr lang="cs-CZ" sz="1400" dirty="0">
              <a:solidFill>
                <a:schemeClr val="tx2"/>
              </a:solidFill>
            </a:endParaRPr>
          </a:p>
        </p:txBody>
      </p:sp>
      <p:pic>
        <p:nvPicPr>
          <p:cNvPr id="16" name="Picture 5">
            <a:extLst>
              <a:ext uri="{FF2B5EF4-FFF2-40B4-BE49-F238E27FC236}">
                <a16:creationId xmlns:a16="http://schemas.microsoft.com/office/drawing/2014/main" id="{4C113F7B-F102-4BA7-BFA6-8DAEAB510401}"/>
              </a:ext>
            </a:extLst>
          </p:cNvPr>
          <p:cNvPicPr>
            <a:picLocks noChangeAspect="1" noChangeArrowheads="1"/>
          </p:cNvPicPr>
          <p:nvPr/>
        </p:nvPicPr>
        <p:blipFill>
          <a:blip r:embed="rId7" cstate="print"/>
          <a:srcRect/>
          <a:stretch>
            <a:fillRect/>
          </a:stretch>
        </p:blipFill>
        <p:spPr bwMode="auto">
          <a:xfrm>
            <a:off x="6205169" y="5026025"/>
            <a:ext cx="2441575" cy="1831975"/>
          </a:xfrm>
          <a:prstGeom prst="rect">
            <a:avLst/>
          </a:prstGeom>
          <a:noFill/>
          <a:ln w="9525">
            <a:noFill/>
            <a:miter lim="800000"/>
            <a:headEnd/>
            <a:tailEnd/>
          </a:ln>
        </p:spPr>
      </p:pic>
      <p:pic>
        <p:nvPicPr>
          <p:cNvPr id="18" name="Picture 20" descr="koralky_kostr_hrob_Manětín">
            <a:extLst>
              <a:ext uri="{FF2B5EF4-FFF2-40B4-BE49-F238E27FC236}">
                <a16:creationId xmlns:a16="http://schemas.microsoft.com/office/drawing/2014/main" id="{CA32201B-3151-414C-B195-561732D2A951}"/>
              </a:ext>
            </a:extLst>
          </p:cNvPr>
          <p:cNvPicPr>
            <a:picLocks noChangeAspect="1" noChangeArrowheads="1"/>
          </p:cNvPicPr>
          <p:nvPr/>
        </p:nvPicPr>
        <p:blipFill>
          <a:blip r:embed="rId8" cstate="print"/>
          <a:srcRect/>
          <a:stretch>
            <a:fillRect/>
          </a:stretch>
        </p:blipFill>
        <p:spPr bwMode="auto">
          <a:xfrm>
            <a:off x="4973520" y="5018656"/>
            <a:ext cx="1231649" cy="1855077"/>
          </a:xfrm>
          <a:prstGeom prst="rect">
            <a:avLst/>
          </a:prstGeom>
          <a:noFill/>
          <a:ln w="9525">
            <a:noFill/>
            <a:miter lim="800000"/>
            <a:headEnd/>
            <a:tailEnd/>
          </a:ln>
        </p:spPr>
      </p:pic>
    </p:spTree>
    <p:extLst>
      <p:ext uri="{BB962C8B-B14F-4D97-AF65-F5344CB8AC3E}">
        <p14:creationId xmlns:p14="http://schemas.microsoft.com/office/powerpoint/2010/main" val="103312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64619" y="77637"/>
            <a:ext cx="6176514" cy="705435"/>
          </a:xfrm>
        </p:spPr>
        <p:txBody>
          <a:bodyPr>
            <a:normAutofit fontScale="90000"/>
          </a:bodyPr>
          <a:lstStyle/>
          <a:p>
            <a:r>
              <a:rPr lang="cs-CZ" dirty="0">
                <a:solidFill>
                  <a:schemeClr val="accent1"/>
                </a:solidFill>
              </a:rPr>
              <a:t>Hallstatt </a:t>
            </a:r>
            <a:r>
              <a:rPr lang="cs-CZ" dirty="0" err="1">
                <a:solidFill>
                  <a:schemeClr val="accent1"/>
                </a:solidFill>
              </a:rPr>
              <a:t>Tumuli</a:t>
            </a:r>
            <a:r>
              <a:rPr lang="cs-CZ" dirty="0">
                <a:solidFill>
                  <a:schemeClr val="accent1"/>
                </a:solidFill>
              </a:rPr>
              <a:t> culture</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7" y="783072"/>
            <a:ext cx="4961458" cy="5997291"/>
          </a:xfrm>
          <a:prstGeom prst="rect">
            <a:avLst/>
          </a:prstGeom>
        </p:spPr>
        <p:txBody>
          <a:bodyPr vert="horz" lIns="0" tIns="45720" rIns="0" bIns="45720" rtlCol="0">
            <a:normAutofit fontScale="925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researches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W - F. X. Franc, V. Šaldová, M. Chytráček</a:t>
            </a:r>
            <a:r>
              <a:rPr lang="cs-CZ" sz="2000" dirty="0">
                <a:solidFill>
                  <a:schemeClr val="tx1">
                    <a:lumMod val="75000"/>
                    <a:lumOff val="25000"/>
                  </a:schemeClr>
                </a:solidFill>
              </a:rPr>
              <a:t>; 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 B. Dubský, J. Michálek, J. Zavřel</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origin: continuity since the Bronze Age</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since the Middle </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Bronze Age</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 </a:t>
            </a:r>
            <a:r>
              <a:rPr kumimoji="0" lang="cs-CZ"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Tumuli</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cult</a:t>
            </a:r>
            <a:r>
              <a:rPr kumimoji="0" lang="cs-CZ"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ure</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85000"/>
                    <a:lumOff val="15000"/>
                  </a:schemeClr>
                </a:solidFill>
              </a:rPr>
              <a:t> </a:t>
            </a:r>
            <a:r>
              <a:rPr lang="en-US" sz="2000" dirty="0">
                <a:solidFill>
                  <a:schemeClr val="tx1">
                    <a:lumMod val="85000"/>
                    <a:lumOff val="15000"/>
                  </a:schemeClr>
                </a:solidFill>
              </a:rPr>
              <a:t>2 separate territories: </a:t>
            </a:r>
            <a:r>
              <a:rPr lang="cs-CZ" sz="2000" dirty="0">
                <a:solidFill>
                  <a:schemeClr val="tx1">
                    <a:lumMod val="85000"/>
                    <a:lumOff val="15000"/>
                  </a:schemeClr>
                </a:solidFill>
              </a:rPr>
              <a:t>W</a:t>
            </a:r>
            <a:r>
              <a:rPr lang="en-US" sz="2000" dirty="0">
                <a:solidFill>
                  <a:schemeClr val="tx1">
                    <a:lumMod val="85000"/>
                    <a:lumOff val="15000"/>
                  </a:schemeClr>
                </a:solidFill>
              </a:rPr>
              <a:t> and </a:t>
            </a:r>
            <a:r>
              <a:rPr lang="cs-CZ" sz="2000" dirty="0">
                <a:solidFill>
                  <a:schemeClr val="tx1">
                    <a:lumMod val="85000"/>
                    <a:lumOff val="15000"/>
                  </a:schemeClr>
                </a:solidFill>
              </a:rPr>
              <a:t>S</a:t>
            </a:r>
            <a:r>
              <a:rPr lang="en-US" sz="2000" dirty="0">
                <a:solidFill>
                  <a:schemeClr val="tx1">
                    <a:lumMod val="85000"/>
                    <a:lumOff val="15000"/>
                  </a:schemeClr>
                </a:solidFill>
              </a:rPr>
              <a:t> Bohemia</a:t>
            </a:r>
            <a:endParaRPr lang="cs-CZ" sz="2000" dirty="0">
              <a:solidFill>
                <a:schemeClr val="tx1">
                  <a:lumMod val="85000"/>
                  <a:lumOff val="1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West Bohemia</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center of gravity of the settlement shifted to S to climatically</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more advantageous positions (Pilsen basin, the border will not cross </a:t>
            </a:r>
            <a:r>
              <a:rPr kumimoji="0" lang="en-US"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Berounka</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South Bohemia</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settlement along the Vltava, colonization in the direction of the Z to </a:t>
            </a:r>
            <a:r>
              <a:rPr kumimoji="0" lang="en-US"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Brdy</a:t>
            </a: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Otava, </a:t>
            </a:r>
            <a:r>
              <a:rPr kumimoji="0" lang="en-US"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Lužnice</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Č.Krumlovsko</a:t>
            </a:r>
            <a:endPar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identical </a:t>
            </a:r>
            <a:r>
              <a:rPr kumimoji="0" lang="cs-CZ"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elements</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with Bavaria and the </a:t>
            </a:r>
            <a:r>
              <a:rPr kumimoji="0" lang="en-US" sz="2000" b="0" i="0" u="none" strike="noStrike" kern="1200" cap="none" spc="0" normalizeH="0" baseline="0" noProof="0" dirty="0" err="1">
                <a:ln>
                  <a:noFill/>
                </a:ln>
                <a:solidFill>
                  <a:schemeClr val="tx1">
                    <a:lumMod val="85000"/>
                    <a:lumOff val="15000"/>
                  </a:schemeClr>
                </a:solidFill>
                <a:effectLst/>
                <a:uLnTx/>
                <a:uFillTx/>
                <a:latin typeface="+mn-lt"/>
                <a:ea typeface="+mn-ea"/>
                <a:cs typeface="+mn-cs"/>
              </a:rPr>
              <a:t>Bylan</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cult. (burial, ceramics)</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9144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85000"/>
                    <a:lumOff val="15000"/>
                  </a:schemeClr>
                </a:solidFill>
              </a:rPr>
              <a:t> elit </a:t>
            </a:r>
            <a:r>
              <a:rPr lang="cs-CZ" sz="2000" dirty="0" err="1">
                <a:solidFill>
                  <a:schemeClr val="tx1">
                    <a:lumMod val="85000"/>
                    <a:lumOff val="15000"/>
                  </a:schemeClr>
                </a:solidFill>
              </a:rPr>
              <a:t>burials</a:t>
            </a:r>
            <a:r>
              <a:rPr lang="cs-CZ" sz="2000" dirty="0">
                <a:solidFill>
                  <a:schemeClr val="tx1">
                    <a:lumMod val="85000"/>
                    <a:lumOff val="15000"/>
                  </a:schemeClr>
                </a:solidFill>
              </a:rPr>
              <a:t> </a:t>
            </a:r>
            <a:r>
              <a:rPr lang="cs-CZ" sz="2000" dirty="0" err="1">
                <a:solidFill>
                  <a:schemeClr val="tx1">
                    <a:lumMod val="85000"/>
                    <a:lumOff val="15000"/>
                  </a:schemeClr>
                </a:solidFill>
              </a:rPr>
              <a:t>until</a:t>
            </a:r>
            <a:r>
              <a:rPr lang="cs-CZ" sz="2000" dirty="0">
                <a:solidFill>
                  <a:schemeClr val="tx1">
                    <a:lumMod val="85000"/>
                    <a:lumOff val="15000"/>
                  </a:schemeClr>
                </a:solidFill>
              </a:rPr>
              <a:t> the LT A period</a:t>
            </a:r>
          </a:p>
        </p:txBody>
      </p:sp>
      <p:grpSp>
        <p:nvGrpSpPr>
          <p:cNvPr id="9" name="Group 31">
            <a:extLst>
              <a:ext uri="{FF2B5EF4-FFF2-40B4-BE49-F238E27FC236}">
                <a16:creationId xmlns:a16="http://schemas.microsoft.com/office/drawing/2014/main" id="{1513A7D6-CCEA-46D0-B9B1-3AFB23A44796}"/>
              </a:ext>
            </a:extLst>
          </p:cNvPr>
          <p:cNvGrpSpPr>
            <a:grpSpLocks/>
          </p:cNvGrpSpPr>
          <p:nvPr/>
        </p:nvGrpSpPr>
        <p:grpSpPr bwMode="auto">
          <a:xfrm>
            <a:off x="5399968" y="0"/>
            <a:ext cx="4118849" cy="2634926"/>
            <a:chOff x="3440" y="581"/>
            <a:chExt cx="2029" cy="1298"/>
          </a:xfrm>
        </p:grpSpPr>
        <p:pic>
          <p:nvPicPr>
            <p:cNvPr id="10" name="Picture 11" descr="CR_prednasky_bar">
              <a:extLst>
                <a:ext uri="{FF2B5EF4-FFF2-40B4-BE49-F238E27FC236}">
                  <a16:creationId xmlns:a16="http://schemas.microsoft.com/office/drawing/2014/main" id="{1DAB38B0-0AEF-4F0B-9F6B-D9FF3746432D}"/>
                </a:ext>
              </a:extLst>
            </p:cNvPr>
            <p:cNvPicPr>
              <a:picLocks noChangeAspect="1" noChangeArrowheads="1"/>
            </p:cNvPicPr>
            <p:nvPr/>
          </p:nvPicPr>
          <p:blipFill>
            <a:blip r:embed="rId2" cstate="print"/>
            <a:srcRect/>
            <a:stretch>
              <a:fillRect/>
            </a:stretch>
          </p:blipFill>
          <p:spPr bwMode="auto">
            <a:xfrm>
              <a:off x="3440" y="581"/>
              <a:ext cx="2029" cy="1298"/>
            </a:xfrm>
            <a:prstGeom prst="rect">
              <a:avLst/>
            </a:prstGeom>
            <a:noFill/>
            <a:ln w="9525">
              <a:noFill/>
              <a:miter lim="800000"/>
              <a:headEnd/>
              <a:tailEnd/>
            </a:ln>
          </p:spPr>
        </p:pic>
        <p:sp>
          <p:nvSpPr>
            <p:cNvPr id="11" name="Oval 13">
              <a:extLst>
                <a:ext uri="{FF2B5EF4-FFF2-40B4-BE49-F238E27FC236}">
                  <a16:creationId xmlns:a16="http://schemas.microsoft.com/office/drawing/2014/main" id="{06ECD47A-DE5C-46CB-B4BC-0F964D918601}"/>
                </a:ext>
              </a:extLst>
            </p:cNvPr>
            <p:cNvSpPr>
              <a:spLocks noChangeAspect="1" noChangeArrowheads="1"/>
            </p:cNvSpPr>
            <p:nvPr/>
          </p:nvSpPr>
          <p:spPr bwMode="auto">
            <a:xfrm rot="3104741">
              <a:off x="3485" y="1169"/>
              <a:ext cx="842" cy="463"/>
            </a:xfrm>
            <a:prstGeom prst="ellipse">
              <a:avLst/>
            </a:prstGeom>
            <a:solidFill>
              <a:srgbClr val="99CC00">
                <a:alpha val="59999"/>
              </a:srgbClr>
            </a:solidFill>
            <a:ln w="25400">
              <a:solidFill>
                <a:srgbClr val="008000"/>
              </a:solidFill>
              <a:round/>
              <a:headEnd/>
              <a:tailEnd/>
            </a:ln>
          </p:spPr>
          <p:txBody>
            <a:bodyPr wrap="none" anchor="ctr"/>
            <a:lstStyle/>
            <a:p>
              <a:endParaRPr lang="cs-CZ"/>
            </a:p>
          </p:txBody>
        </p:sp>
        <p:sp>
          <p:nvSpPr>
            <p:cNvPr id="12" name="Freeform 29">
              <a:extLst>
                <a:ext uri="{FF2B5EF4-FFF2-40B4-BE49-F238E27FC236}">
                  <a16:creationId xmlns:a16="http://schemas.microsoft.com/office/drawing/2014/main" id="{AFD1E98C-BCC4-44E4-9CCA-56B7C3584AC2}"/>
                </a:ext>
              </a:extLst>
            </p:cNvPr>
            <p:cNvSpPr>
              <a:spLocks noChangeAspect="1"/>
            </p:cNvSpPr>
            <p:nvPr/>
          </p:nvSpPr>
          <p:spPr bwMode="auto">
            <a:xfrm>
              <a:off x="4170" y="682"/>
              <a:ext cx="1119" cy="934"/>
            </a:xfrm>
            <a:custGeom>
              <a:avLst/>
              <a:gdLst>
                <a:gd name="T0" fmla="*/ 0 w 2880"/>
                <a:gd name="T1" fmla="*/ 0 h 2401"/>
                <a:gd name="T2" fmla="*/ 15 w 2880"/>
                <a:gd name="T3" fmla="*/ 91 h 2401"/>
                <a:gd name="T4" fmla="*/ 68 w 2880"/>
                <a:gd name="T5" fmla="*/ 172 h 2401"/>
                <a:gd name="T6" fmla="*/ 128 w 2880"/>
                <a:gd name="T7" fmla="*/ 238 h 2401"/>
                <a:gd name="T8" fmla="*/ 237 w 2880"/>
                <a:gd name="T9" fmla="*/ 295 h 2401"/>
                <a:gd name="T10" fmla="*/ 297 w 2880"/>
                <a:gd name="T11" fmla="*/ 347 h 2401"/>
                <a:gd name="T12" fmla="*/ 395 w 2880"/>
                <a:gd name="T13" fmla="*/ 358 h 2401"/>
                <a:gd name="T14" fmla="*/ 435 w 2880"/>
                <a:gd name="T15" fmla="*/ 363 h 2401"/>
                <a:gd name="T16" fmla="*/ 0 60000 65536"/>
                <a:gd name="T17" fmla="*/ 0 60000 65536"/>
                <a:gd name="T18" fmla="*/ 0 60000 65536"/>
                <a:gd name="T19" fmla="*/ 0 60000 65536"/>
                <a:gd name="T20" fmla="*/ 0 60000 65536"/>
                <a:gd name="T21" fmla="*/ 0 60000 65536"/>
                <a:gd name="T22" fmla="*/ 0 60000 65536"/>
                <a:gd name="T23" fmla="*/ 0 60000 65536"/>
                <a:gd name="T24" fmla="*/ 0 w 2880"/>
                <a:gd name="T25" fmla="*/ 0 h 2401"/>
                <a:gd name="T26" fmla="*/ 2880 w 2880"/>
                <a:gd name="T27" fmla="*/ 2401 h 240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80" h="2401">
                  <a:moveTo>
                    <a:pt x="0" y="0"/>
                  </a:moveTo>
                  <a:cubicBezTo>
                    <a:pt x="11" y="206"/>
                    <a:pt x="22" y="413"/>
                    <a:pt x="97" y="602"/>
                  </a:cubicBezTo>
                  <a:cubicBezTo>
                    <a:pt x="172" y="791"/>
                    <a:pt x="327" y="972"/>
                    <a:pt x="452" y="1134"/>
                  </a:cubicBezTo>
                  <a:cubicBezTo>
                    <a:pt x="577" y="1296"/>
                    <a:pt x="664" y="1441"/>
                    <a:pt x="850" y="1577"/>
                  </a:cubicBezTo>
                  <a:cubicBezTo>
                    <a:pt x="1036" y="1713"/>
                    <a:pt x="1382" y="1829"/>
                    <a:pt x="1568" y="1949"/>
                  </a:cubicBezTo>
                  <a:cubicBezTo>
                    <a:pt x="1754" y="2069"/>
                    <a:pt x="1793" y="2226"/>
                    <a:pt x="1967" y="2295"/>
                  </a:cubicBezTo>
                  <a:cubicBezTo>
                    <a:pt x="2141" y="2364"/>
                    <a:pt x="2462" y="2348"/>
                    <a:pt x="2614" y="2366"/>
                  </a:cubicBezTo>
                  <a:cubicBezTo>
                    <a:pt x="2766" y="2384"/>
                    <a:pt x="2833" y="2395"/>
                    <a:pt x="2880" y="2401"/>
                  </a:cubicBezTo>
                </a:path>
              </a:pathLst>
            </a:custGeom>
            <a:noFill/>
            <a:ln w="31750">
              <a:solidFill>
                <a:schemeClr val="tx1"/>
              </a:solidFill>
              <a:round/>
              <a:headEnd/>
              <a:tailEnd/>
            </a:ln>
          </p:spPr>
          <p:txBody>
            <a:bodyPr/>
            <a:lstStyle/>
            <a:p>
              <a:endParaRPr lang="cs-CZ"/>
            </a:p>
          </p:txBody>
        </p:sp>
      </p:grpSp>
      <p:sp>
        <p:nvSpPr>
          <p:cNvPr id="13" name="Line 32">
            <a:extLst>
              <a:ext uri="{FF2B5EF4-FFF2-40B4-BE49-F238E27FC236}">
                <a16:creationId xmlns:a16="http://schemas.microsoft.com/office/drawing/2014/main" id="{5045358E-D450-4F4E-9C01-AFAF45BC41C6}"/>
              </a:ext>
            </a:extLst>
          </p:cNvPr>
          <p:cNvSpPr>
            <a:spLocks noChangeShapeType="1"/>
          </p:cNvSpPr>
          <p:nvPr/>
        </p:nvSpPr>
        <p:spPr bwMode="auto">
          <a:xfrm flipH="1">
            <a:off x="5908256" y="1271162"/>
            <a:ext cx="797787" cy="708467"/>
          </a:xfrm>
          <a:prstGeom prst="line">
            <a:avLst/>
          </a:prstGeom>
          <a:noFill/>
          <a:ln w="31750">
            <a:solidFill>
              <a:srgbClr val="008000"/>
            </a:solidFill>
            <a:round/>
            <a:headEnd/>
            <a:tailEnd/>
          </a:ln>
        </p:spPr>
        <p:txBody>
          <a:bodyPr/>
          <a:lstStyle/>
          <a:p>
            <a:endParaRPr lang="cs-CZ"/>
          </a:p>
        </p:txBody>
      </p:sp>
      <p:sp>
        <p:nvSpPr>
          <p:cNvPr id="14" name="Line 37">
            <a:extLst>
              <a:ext uri="{FF2B5EF4-FFF2-40B4-BE49-F238E27FC236}">
                <a16:creationId xmlns:a16="http://schemas.microsoft.com/office/drawing/2014/main" id="{50D7E87B-0EDD-4D0E-8762-D484D35A8BD0}"/>
              </a:ext>
            </a:extLst>
          </p:cNvPr>
          <p:cNvSpPr>
            <a:spLocks noChangeShapeType="1"/>
          </p:cNvSpPr>
          <p:nvPr/>
        </p:nvSpPr>
        <p:spPr bwMode="auto">
          <a:xfrm flipH="1">
            <a:off x="4306982" y="1488507"/>
            <a:ext cx="1584771" cy="1368072"/>
          </a:xfrm>
          <a:prstGeom prst="line">
            <a:avLst/>
          </a:prstGeom>
          <a:noFill/>
          <a:ln w="19050">
            <a:solidFill>
              <a:srgbClr val="008000"/>
            </a:solidFill>
            <a:round/>
            <a:headEnd/>
            <a:tailEnd type="triangle" w="med" len="med"/>
          </a:ln>
        </p:spPr>
        <p:txBody>
          <a:bodyPr/>
          <a:lstStyle/>
          <a:p>
            <a:endParaRPr lang="cs-CZ"/>
          </a:p>
        </p:txBody>
      </p:sp>
      <p:sp>
        <p:nvSpPr>
          <p:cNvPr id="15" name="Line 38">
            <a:extLst>
              <a:ext uri="{FF2B5EF4-FFF2-40B4-BE49-F238E27FC236}">
                <a16:creationId xmlns:a16="http://schemas.microsoft.com/office/drawing/2014/main" id="{6CD406B2-DFB3-4FA5-8ED8-EACF26841AE3}"/>
              </a:ext>
            </a:extLst>
          </p:cNvPr>
          <p:cNvSpPr>
            <a:spLocks noChangeShapeType="1"/>
          </p:cNvSpPr>
          <p:nvPr/>
        </p:nvSpPr>
        <p:spPr bwMode="auto">
          <a:xfrm flipH="1">
            <a:off x="4933031" y="1979629"/>
            <a:ext cx="1467769" cy="2652222"/>
          </a:xfrm>
          <a:prstGeom prst="line">
            <a:avLst/>
          </a:prstGeom>
          <a:noFill/>
          <a:ln w="19050">
            <a:solidFill>
              <a:srgbClr val="008000"/>
            </a:solidFill>
            <a:round/>
            <a:headEnd/>
            <a:tailEnd type="triangle" w="med" len="med"/>
          </a:ln>
        </p:spPr>
        <p:txBody>
          <a:bodyPr/>
          <a:lstStyle/>
          <a:p>
            <a:endParaRPr lang="cs-CZ"/>
          </a:p>
        </p:txBody>
      </p:sp>
      <p:pic>
        <p:nvPicPr>
          <p:cNvPr id="6" name="Picture 18">
            <a:extLst>
              <a:ext uri="{FF2B5EF4-FFF2-40B4-BE49-F238E27FC236}">
                <a16:creationId xmlns:a16="http://schemas.microsoft.com/office/drawing/2014/main" id="{308666AB-651D-4B72-9692-97DC4CD2BC8F}"/>
              </a:ext>
            </a:extLst>
          </p:cNvPr>
          <p:cNvPicPr>
            <a:picLocks noChangeAspect="1" noChangeArrowheads="1"/>
          </p:cNvPicPr>
          <p:nvPr/>
        </p:nvPicPr>
        <p:blipFill>
          <a:blip r:embed="rId3" cstate="print">
            <a:lum bright="18000" contrast="30000"/>
          </a:blip>
          <a:srcRect/>
          <a:stretch>
            <a:fillRect/>
          </a:stretch>
        </p:blipFill>
        <p:spPr bwMode="auto">
          <a:xfrm>
            <a:off x="9582578" y="25238"/>
            <a:ext cx="2609422" cy="2256049"/>
          </a:xfrm>
          <a:prstGeom prst="rect">
            <a:avLst/>
          </a:prstGeom>
          <a:noFill/>
          <a:ln w="9525">
            <a:solidFill>
              <a:srgbClr val="99CC00"/>
            </a:solidFill>
            <a:miter lim="800000"/>
            <a:headEnd/>
            <a:tailEnd/>
          </a:ln>
        </p:spPr>
      </p:pic>
      <p:sp>
        <p:nvSpPr>
          <p:cNvPr id="7" name="TextovéPole 6">
            <a:extLst>
              <a:ext uri="{FF2B5EF4-FFF2-40B4-BE49-F238E27FC236}">
                <a16:creationId xmlns:a16="http://schemas.microsoft.com/office/drawing/2014/main" id="{B2BDA002-AF5D-4700-AC7D-1AF2F43137F1}"/>
              </a:ext>
            </a:extLst>
          </p:cNvPr>
          <p:cNvSpPr txBox="1"/>
          <p:nvPr/>
        </p:nvSpPr>
        <p:spPr>
          <a:xfrm>
            <a:off x="9771750" y="2281287"/>
            <a:ext cx="2414900" cy="923330"/>
          </a:xfrm>
          <a:prstGeom prst="rect">
            <a:avLst/>
          </a:prstGeom>
          <a:noFill/>
        </p:spPr>
        <p:txBody>
          <a:bodyPr wrap="square" rtlCol="0">
            <a:spAutoFit/>
          </a:bodyPr>
          <a:lstStyle/>
          <a:p>
            <a:pPr algn="r"/>
            <a:r>
              <a:rPr lang="cs-CZ" dirty="0" err="1"/>
              <a:t>Burkovák</a:t>
            </a:r>
            <a:r>
              <a:rPr lang="cs-CZ" dirty="0"/>
              <a:t> u </a:t>
            </a:r>
            <a:r>
              <a:rPr lang="cs-CZ" dirty="0" err="1"/>
              <a:t>Nemějic</a:t>
            </a:r>
            <a:r>
              <a:rPr lang="cs-CZ" dirty="0"/>
              <a:t> – </a:t>
            </a:r>
            <a:r>
              <a:rPr lang="cs-CZ" dirty="0" err="1"/>
              <a:t>venetian</a:t>
            </a:r>
            <a:r>
              <a:rPr lang="cs-CZ" dirty="0"/>
              <a:t> type sanctuary</a:t>
            </a:r>
          </a:p>
        </p:txBody>
      </p:sp>
      <p:pic>
        <p:nvPicPr>
          <p:cNvPr id="17" name="Picture 4">
            <a:extLst>
              <a:ext uri="{FF2B5EF4-FFF2-40B4-BE49-F238E27FC236}">
                <a16:creationId xmlns:a16="http://schemas.microsoft.com/office/drawing/2014/main" id="{D4F9A0DD-321B-4450-B6DE-E137CD6395E7}"/>
              </a:ext>
            </a:extLst>
          </p:cNvPr>
          <p:cNvPicPr>
            <a:picLocks noChangeAspect="1" noChangeArrowheads="1"/>
          </p:cNvPicPr>
          <p:nvPr/>
        </p:nvPicPr>
        <p:blipFill>
          <a:blip r:embed="rId4" cstate="print">
            <a:lum bright="18000" contrast="18000"/>
          </a:blip>
          <a:srcRect/>
          <a:stretch>
            <a:fillRect/>
          </a:stretch>
        </p:blipFill>
        <p:spPr bwMode="auto">
          <a:xfrm>
            <a:off x="8933862" y="3254375"/>
            <a:ext cx="3252788" cy="3603625"/>
          </a:xfrm>
          <a:prstGeom prst="rect">
            <a:avLst/>
          </a:prstGeom>
          <a:noFill/>
          <a:ln w="9525">
            <a:noFill/>
            <a:miter lim="800000"/>
            <a:headEnd/>
            <a:tailEnd/>
          </a:ln>
        </p:spPr>
      </p:pic>
      <p:sp>
        <p:nvSpPr>
          <p:cNvPr id="27" name="TextovéPole 26">
            <a:extLst>
              <a:ext uri="{FF2B5EF4-FFF2-40B4-BE49-F238E27FC236}">
                <a16:creationId xmlns:a16="http://schemas.microsoft.com/office/drawing/2014/main" id="{9DB5D6C8-E9FC-4D65-9811-761A9D2B19A4}"/>
              </a:ext>
            </a:extLst>
          </p:cNvPr>
          <p:cNvSpPr txBox="1"/>
          <p:nvPr/>
        </p:nvSpPr>
        <p:spPr>
          <a:xfrm>
            <a:off x="5235770" y="5934670"/>
            <a:ext cx="3621926" cy="923330"/>
          </a:xfrm>
          <a:prstGeom prst="rect">
            <a:avLst/>
          </a:prstGeom>
          <a:noFill/>
        </p:spPr>
        <p:txBody>
          <a:bodyPr wrap="square">
            <a:spAutoFit/>
          </a:bodyPr>
          <a:lstStyle/>
          <a:p>
            <a:pPr algn="r"/>
            <a:r>
              <a:rPr lang="en-US" dirty="0"/>
              <a:t>bronze turbans - W element</a:t>
            </a:r>
          </a:p>
          <a:p>
            <a:pPr algn="r"/>
            <a:r>
              <a:rPr lang="en-US" dirty="0"/>
              <a:t>  massive hollow tin bronze circles with engraved decoration</a:t>
            </a:r>
            <a:endParaRPr lang="cs-CZ" dirty="0"/>
          </a:p>
        </p:txBody>
      </p:sp>
      <p:sp>
        <p:nvSpPr>
          <p:cNvPr id="21" name="Obdélník 20">
            <a:extLst>
              <a:ext uri="{FF2B5EF4-FFF2-40B4-BE49-F238E27FC236}">
                <a16:creationId xmlns:a16="http://schemas.microsoft.com/office/drawing/2014/main" id="{685EAFB0-881B-4F82-8E39-D92B00130B5F}"/>
              </a:ext>
            </a:extLst>
          </p:cNvPr>
          <p:cNvSpPr/>
          <p:nvPr/>
        </p:nvSpPr>
        <p:spPr>
          <a:xfrm>
            <a:off x="8726499" y="2660711"/>
            <a:ext cx="1425466" cy="584775"/>
          </a:xfrm>
          <a:prstGeom prst="rect">
            <a:avLst/>
          </a:prstGeom>
        </p:spPr>
        <p:txBody>
          <a:bodyPr wrap="square">
            <a:spAutoFit/>
          </a:bodyPr>
          <a:lstStyle/>
          <a:p>
            <a:r>
              <a:rPr lang="cs-CZ" sz="1600" b="1" dirty="0" err="1">
                <a:solidFill>
                  <a:schemeClr val="tx2"/>
                </a:solidFill>
                <a:latin typeface="Times New Roman" panose="02020603050405020304" pitchFamily="18" charset="0"/>
                <a:ea typeface="Calibri" panose="020F0502020204030204" pitchFamily="34" charset="0"/>
                <a:cs typeface="Times New Roman" panose="02020603050405020304" pitchFamily="18" charset="0"/>
              </a:rPr>
              <a:t>Hanov</a:t>
            </a:r>
            <a:r>
              <a:rPr lang="cs-CZ" sz="1600" b="1" dirty="0">
                <a:solidFill>
                  <a:schemeClr val="tx2"/>
                </a:solidFill>
                <a:latin typeface="Times New Roman" panose="02020603050405020304" pitchFamily="18" charset="0"/>
                <a:ea typeface="Calibri" panose="020F0502020204030204" pitchFamily="34" charset="0"/>
                <a:cs typeface="Times New Roman" panose="02020603050405020304" pitchFamily="18" charset="0"/>
              </a:rPr>
              <a:t> – wagon grave</a:t>
            </a:r>
            <a:endParaRPr lang="cs-CZ" sz="1400" dirty="0">
              <a:solidFill>
                <a:schemeClr val="tx2"/>
              </a:solidFill>
            </a:endParaRPr>
          </a:p>
        </p:txBody>
      </p:sp>
      <p:pic>
        <p:nvPicPr>
          <p:cNvPr id="23" name="Obrázek 22">
            <a:extLst>
              <a:ext uri="{FF2B5EF4-FFF2-40B4-BE49-F238E27FC236}">
                <a16:creationId xmlns:a16="http://schemas.microsoft.com/office/drawing/2014/main" id="{0F283704-0DBA-4AA9-BFCA-CB8F7E3405F5}"/>
              </a:ext>
            </a:extLst>
          </p:cNvPr>
          <p:cNvPicPr>
            <a:picLocks noChangeAspect="1"/>
          </p:cNvPicPr>
          <p:nvPr/>
        </p:nvPicPr>
        <p:blipFill>
          <a:blip r:embed="rId5"/>
          <a:stretch>
            <a:fillRect/>
          </a:stretch>
        </p:blipFill>
        <p:spPr>
          <a:xfrm>
            <a:off x="6307149" y="2658070"/>
            <a:ext cx="2419350" cy="3276600"/>
          </a:xfrm>
          <a:prstGeom prst="rect">
            <a:avLst/>
          </a:prstGeom>
        </p:spPr>
      </p:pic>
    </p:spTree>
    <p:extLst>
      <p:ext uri="{BB962C8B-B14F-4D97-AF65-F5344CB8AC3E}">
        <p14:creationId xmlns:p14="http://schemas.microsoft.com/office/powerpoint/2010/main" val="306881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64619" y="77637"/>
            <a:ext cx="6176514" cy="705435"/>
          </a:xfrm>
        </p:spPr>
        <p:txBody>
          <a:bodyPr>
            <a:normAutofit fontScale="90000"/>
          </a:bodyPr>
          <a:lstStyle/>
          <a:p>
            <a:r>
              <a:rPr lang="cs-CZ" dirty="0">
                <a:solidFill>
                  <a:schemeClr val="accent1"/>
                </a:solidFill>
              </a:rPr>
              <a:t>Hallstatt </a:t>
            </a:r>
            <a:r>
              <a:rPr lang="cs-CZ" dirty="0" err="1">
                <a:solidFill>
                  <a:schemeClr val="accent1"/>
                </a:solidFill>
              </a:rPr>
              <a:t>Tumuli</a:t>
            </a:r>
            <a:r>
              <a:rPr lang="cs-CZ" dirty="0">
                <a:solidFill>
                  <a:schemeClr val="accent1"/>
                </a:solidFill>
              </a:rPr>
              <a:t> culture</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85577" y="783072"/>
            <a:ext cx="4961458" cy="5997291"/>
          </a:xfrm>
          <a:prstGeom prst="rect">
            <a:avLst/>
          </a:prstGeom>
        </p:spPr>
        <p:txBody>
          <a:bodyPr vert="horz" lIns="0" tIns="45720" rIns="0" bIns="45720" rtlCol="0">
            <a:normAutofit fontScale="925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mostly mound burial grounds (plowed)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flat - </a:t>
            </a:r>
            <a:r>
              <a:rPr lang="en-US" sz="2000" dirty="0" err="1">
                <a:solidFill>
                  <a:schemeClr val="tx1">
                    <a:lumMod val="75000"/>
                    <a:lumOff val="25000"/>
                  </a:schemeClr>
                </a:solidFill>
              </a:rPr>
              <a:t>Nynice</a:t>
            </a:r>
            <a:r>
              <a:rPr lang="en-US" sz="2000" dirty="0">
                <a:solidFill>
                  <a:schemeClr val="tx1">
                    <a:lumMod val="75000"/>
                    <a:lumOff val="25000"/>
                  </a:schemeClr>
                </a:solidFill>
              </a:rPr>
              <a:t>, </a:t>
            </a:r>
            <a:r>
              <a:rPr lang="en-US" sz="2000" dirty="0" err="1">
                <a:solidFill>
                  <a:schemeClr val="tx1">
                    <a:lumMod val="75000"/>
                    <a:lumOff val="25000"/>
                  </a:schemeClr>
                </a:solidFill>
              </a:rPr>
              <a:t>Manětín-Hrádek</a:t>
            </a:r>
            <a:r>
              <a:rPr lang="en-US" sz="2000" dirty="0">
                <a:solidFill>
                  <a:schemeClr val="tx1">
                    <a:lumMod val="75000"/>
                    <a:lumOff val="25000"/>
                  </a:schemeClr>
                </a:solidFill>
              </a:rPr>
              <a:t>, </a:t>
            </a:r>
            <a:r>
              <a:rPr lang="en-US" sz="2000" dirty="0" err="1">
                <a:solidFill>
                  <a:schemeClr val="tx1">
                    <a:lumMod val="75000"/>
                    <a:lumOff val="25000"/>
                  </a:schemeClr>
                </a:solidFill>
              </a:rPr>
              <a:t>Plzeň-Radčice</a:t>
            </a:r>
            <a:endParaRPr lang="en-US"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a:t>
            </a:r>
            <a:r>
              <a:rPr lang="en-US" sz="2000" dirty="0" err="1">
                <a:solidFill>
                  <a:schemeClr val="tx1">
                    <a:lumMod val="75000"/>
                    <a:lumOff val="25000"/>
                  </a:schemeClr>
                </a:solidFill>
              </a:rPr>
              <a:t>biritual</a:t>
            </a:r>
            <a:r>
              <a:rPr lang="en-US" sz="2000" dirty="0">
                <a:solidFill>
                  <a:schemeClr val="tx1">
                    <a:lumMod val="75000"/>
                    <a:lumOff val="25000"/>
                  </a:schemeClr>
                </a:solidFill>
              </a:rPr>
              <a:t> burials in </a:t>
            </a:r>
            <a:r>
              <a:rPr lang="cs-CZ" sz="2000" dirty="0">
                <a:solidFill>
                  <a:schemeClr val="tx1">
                    <a:lumMod val="75000"/>
                    <a:lumOff val="25000"/>
                  </a:schemeClr>
                </a:solidFill>
              </a:rPr>
              <a:t>W</a:t>
            </a:r>
            <a:r>
              <a:rPr lang="en-US" sz="2000" dirty="0">
                <a:solidFill>
                  <a:schemeClr val="tx1">
                    <a:lumMod val="75000"/>
                    <a:lumOff val="25000"/>
                  </a:schemeClr>
                </a:solidFill>
              </a:rPr>
              <a:t> and </a:t>
            </a:r>
            <a:r>
              <a:rPr lang="cs-CZ" sz="2000" dirty="0">
                <a:solidFill>
                  <a:schemeClr val="tx1">
                    <a:lumMod val="75000"/>
                    <a:lumOff val="25000"/>
                  </a:schemeClr>
                </a:solidFill>
              </a:rPr>
              <a:t>S</a:t>
            </a:r>
            <a:r>
              <a:rPr lang="en-US" sz="2000" dirty="0">
                <a:solidFill>
                  <a:schemeClr val="tx1">
                    <a:lumMod val="75000"/>
                    <a:lumOff val="25000"/>
                  </a:schemeClr>
                </a:solidFill>
              </a:rPr>
              <a:t> Bohemia, cremation predominates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adding additional burials to old mounds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the beginnings of large continuous burial grounds in LT A - </a:t>
            </a:r>
            <a:r>
              <a:rPr lang="en-US" sz="2000" dirty="0" err="1">
                <a:solidFill>
                  <a:schemeClr val="tx1">
                    <a:lumMod val="75000"/>
                    <a:lumOff val="25000"/>
                  </a:schemeClr>
                </a:solidFill>
              </a:rPr>
              <a:t>Nynice</a:t>
            </a:r>
            <a:r>
              <a:rPr lang="en-US" sz="2000" dirty="0">
                <a:solidFill>
                  <a:schemeClr val="tx1">
                    <a:lumMod val="75000"/>
                    <a:lumOff val="25000"/>
                  </a:schemeClr>
                </a:solidFill>
              </a:rPr>
              <a:t>, </a:t>
            </a:r>
            <a:r>
              <a:rPr lang="en-US" sz="2000" dirty="0" err="1">
                <a:solidFill>
                  <a:schemeClr val="tx1">
                    <a:lumMod val="75000"/>
                    <a:lumOff val="25000"/>
                  </a:schemeClr>
                </a:solidFill>
              </a:rPr>
              <a:t>Manětín-Hrádek</a:t>
            </a:r>
            <a:endParaRPr lang="en-US"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grave modification:</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stone wreath (tradition from </a:t>
            </a:r>
            <a:r>
              <a:rPr lang="cs-CZ" sz="2000" dirty="0">
                <a:solidFill>
                  <a:schemeClr val="tx1">
                    <a:lumMod val="75000"/>
                    <a:lumOff val="25000"/>
                  </a:schemeClr>
                </a:solidFill>
              </a:rPr>
              <a:t>BA</a:t>
            </a:r>
            <a:r>
              <a:rPr lang="en-US" sz="2000" dirty="0">
                <a:solidFill>
                  <a:schemeClr val="tx1">
                    <a:lumMod val="75000"/>
                    <a:lumOff val="25000"/>
                  </a:schemeClr>
                </a:solidFill>
              </a:rPr>
              <a: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traces of the chamber </a:t>
            </a:r>
            <a:endParaRPr lang="cs-CZ"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75000"/>
                    <a:lumOff val="25000"/>
                  </a:schemeClr>
                </a:solidFill>
              </a:rPr>
              <a:t> </a:t>
            </a:r>
            <a:r>
              <a:rPr lang="en-US" sz="2000" dirty="0">
                <a:solidFill>
                  <a:schemeClr val="tx1">
                    <a:lumMod val="75000"/>
                    <a:lumOff val="25000"/>
                  </a:schemeClr>
                </a:solidFill>
              </a:rPr>
              <a:t>fireplace inside (</a:t>
            </a:r>
            <a:r>
              <a:rPr lang="cs-CZ" sz="2000" dirty="0" err="1">
                <a:solidFill>
                  <a:schemeClr val="tx1">
                    <a:lumMod val="75000"/>
                    <a:lumOff val="25000"/>
                  </a:schemeClr>
                </a:solidFill>
              </a:rPr>
              <a:t>cremation</a:t>
            </a:r>
            <a:r>
              <a:rPr lang="cs-CZ" sz="2000" dirty="0">
                <a:solidFill>
                  <a:schemeClr val="tx1">
                    <a:lumMod val="75000"/>
                    <a:lumOff val="25000"/>
                  </a:schemeClr>
                </a:solidFill>
              </a:rPr>
              <a:t> place?</a:t>
            </a:r>
            <a:r>
              <a:rPr lang="en-US" sz="2000" dirty="0">
                <a:solidFill>
                  <a:schemeClr val="tx1">
                    <a:lumMod val="75000"/>
                    <a:lumOff val="25000"/>
                  </a:schemeClr>
                </a:solidFill>
              </a:rPr>
              <a: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 </a:t>
            </a:r>
            <a:r>
              <a:rPr lang="cs-CZ" sz="2000" dirty="0" err="1">
                <a:solidFill>
                  <a:schemeClr val="tx1">
                    <a:lumMod val="75000"/>
                    <a:lumOff val="25000"/>
                  </a:schemeClr>
                </a:solidFill>
              </a:rPr>
              <a:t>burials</a:t>
            </a:r>
            <a:r>
              <a:rPr lang="en-US" sz="2000" dirty="0">
                <a:solidFill>
                  <a:schemeClr val="tx1">
                    <a:lumMod val="75000"/>
                    <a:lumOff val="25000"/>
                  </a:schemeClr>
                </a:solidFill>
              </a:rPr>
              <a:t> - </a:t>
            </a:r>
            <a:r>
              <a:rPr lang="cs-CZ" sz="2000" dirty="0" err="1">
                <a:solidFill>
                  <a:schemeClr val="tx1">
                    <a:lumMod val="75000"/>
                    <a:lumOff val="25000"/>
                  </a:schemeClr>
                </a:solidFill>
              </a:rPr>
              <a:t>urns</a:t>
            </a:r>
            <a:r>
              <a:rPr lang="en-US" sz="2000" dirty="0">
                <a:solidFill>
                  <a:schemeClr val="tx1">
                    <a:lumMod val="75000"/>
                    <a:lumOff val="25000"/>
                  </a:schemeClr>
                </a:solidFill>
              </a:rPr>
              <a:t> or in a hole or in a backfill</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err="1">
                <a:solidFill>
                  <a:schemeClr val="tx1">
                    <a:lumMod val="75000"/>
                    <a:lumOff val="25000"/>
                  </a:schemeClr>
                </a:solidFill>
              </a:rPr>
              <a:t>offerings</a:t>
            </a:r>
            <a:r>
              <a:rPr lang="en-US" sz="2000" dirty="0">
                <a:solidFill>
                  <a:schemeClr val="tx1">
                    <a:lumMod val="75000"/>
                    <a:lumOff val="25000"/>
                  </a:schemeClr>
                </a:solidFill>
              </a:rPr>
              <a:t>:</a:t>
            </a:r>
            <a:r>
              <a:rPr lang="cs-CZ" sz="2000" dirty="0">
                <a:solidFill>
                  <a:schemeClr val="tx1">
                    <a:lumMod val="75000"/>
                    <a:lumOff val="25000"/>
                  </a:schemeClr>
                </a:solidFill>
              </a:rPr>
              <a:t> </a:t>
            </a:r>
            <a:r>
              <a:rPr lang="cs-CZ" sz="2000" dirty="0" err="1">
                <a:solidFill>
                  <a:schemeClr val="tx1">
                    <a:lumMod val="75000"/>
                    <a:lumOff val="25000"/>
                  </a:schemeClr>
                </a:solidFill>
              </a:rPr>
              <a:t>meat</a:t>
            </a:r>
            <a:r>
              <a:rPr lang="cs-CZ" sz="2000" dirty="0">
                <a:solidFill>
                  <a:schemeClr val="tx1">
                    <a:lumMod val="75000"/>
                    <a:lumOff val="25000"/>
                  </a:schemeClr>
                </a:solidFill>
              </a:rPr>
              <a:t>, </a:t>
            </a:r>
            <a:r>
              <a:rPr lang="en-US" sz="2000" dirty="0">
                <a:solidFill>
                  <a:schemeClr val="tx1">
                    <a:lumMod val="75000"/>
                    <a:lumOff val="25000"/>
                  </a:schemeClr>
                </a:solidFill>
              </a:rPr>
              <a:t>weapons, jewelry</a:t>
            </a:r>
            <a:r>
              <a:rPr lang="cs-CZ" sz="2000" dirty="0">
                <a:solidFill>
                  <a:schemeClr val="tx1">
                    <a:lumMod val="75000"/>
                    <a:lumOff val="25000"/>
                  </a:schemeClr>
                </a:solidFill>
              </a:rPr>
              <a:t>,</a:t>
            </a:r>
            <a:r>
              <a:rPr lang="en-US" sz="2000" dirty="0">
                <a:solidFill>
                  <a:schemeClr val="tx1">
                    <a:lumMod val="75000"/>
                    <a:lumOff val="25000"/>
                  </a:schemeClr>
                </a:solidFill>
              </a:rPr>
              <a:t> ceramics (along the </a:t>
            </a:r>
            <a:r>
              <a:rPr lang="cs-CZ" sz="2000" dirty="0">
                <a:solidFill>
                  <a:schemeClr val="tx1">
                    <a:lumMod val="75000"/>
                    <a:lumOff val="25000"/>
                  </a:schemeClr>
                </a:solidFill>
              </a:rPr>
              <a:t>E</a:t>
            </a:r>
            <a:r>
              <a:rPr lang="en-US" sz="2000" dirty="0">
                <a:solidFill>
                  <a:schemeClr val="tx1">
                    <a:lumMod val="75000"/>
                    <a:lumOff val="25000"/>
                  </a:schemeClr>
                </a:solidFill>
              </a:rPr>
              <a:t> wall), </a:t>
            </a:r>
            <a:r>
              <a:rPr lang="cs-CZ" sz="2000" dirty="0" err="1">
                <a:solidFill>
                  <a:schemeClr val="tx1">
                    <a:lumMod val="75000"/>
                    <a:lumOff val="25000"/>
                  </a:schemeClr>
                </a:solidFill>
              </a:rPr>
              <a:t>figurines</a:t>
            </a:r>
            <a:r>
              <a:rPr lang="en-US" sz="2000" dirty="0">
                <a:solidFill>
                  <a:schemeClr val="tx1">
                    <a:lumMod val="75000"/>
                    <a:lumOff val="25000"/>
                  </a:schemeClr>
                </a:solidFill>
              </a:rPr>
              <a:t>, </a:t>
            </a:r>
            <a:r>
              <a:rPr lang="cs-CZ" sz="2000" dirty="0" err="1">
                <a:solidFill>
                  <a:schemeClr val="tx1">
                    <a:lumMod val="75000"/>
                    <a:lumOff val="25000"/>
                  </a:schemeClr>
                </a:solidFill>
              </a:rPr>
              <a:t>rattles</a:t>
            </a:r>
            <a:endParaRPr lang="cs-CZ"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Hánov</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Lékařova Lhota, Protivín, Rovná near Strakonice, Plzeň – Radčice, Manětín – Hrádek,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Nynice</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pic>
        <p:nvPicPr>
          <p:cNvPr id="4" name="Obrázek 3" descr="Obsah obrázku paluba, lavice, vsedě, muž&#10;&#10;Popis byl vytvořen automaticky">
            <a:extLst>
              <a:ext uri="{FF2B5EF4-FFF2-40B4-BE49-F238E27FC236}">
                <a16:creationId xmlns:a16="http://schemas.microsoft.com/office/drawing/2014/main" id="{328E693C-5AF0-4563-B6FB-CD5415812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3328" y="0"/>
            <a:ext cx="3628671" cy="5043340"/>
          </a:xfrm>
          <a:prstGeom prst="rect">
            <a:avLst/>
          </a:prstGeom>
        </p:spPr>
      </p:pic>
      <p:pic>
        <p:nvPicPr>
          <p:cNvPr id="7" name="Obrázek 6" descr="Obsah obrázku stůl, vsedě, skupina, velké&#10;&#10;Popis byl vytvořen automaticky">
            <a:extLst>
              <a:ext uri="{FF2B5EF4-FFF2-40B4-BE49-F238E27FC236}">
                <a16:creationId xmlns:a16="http://schemas.microsoft.com/office/drawing/2014/main" id="{1BB70FEB-A4BA-4C12-87FB-63D4483A85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5717" y="0"/>
            <a:ext cx="3357671" cy="4647414"/>
          </a:xfrm>
          <a:prstGeom prst="rect">
            <a:avLst/>
          </a:prstGeom>
        </p:spPr>
      </p:pic>
      <p:pic>
        <p:nvPicPr>
          <p:cNvPr id="8" name="Picture 12">
            <a:extLst>
              <a:ext uri="{FF2B5EF4-FFF2-40B4-BE49-F238E27FC236}">
                <a16:creationId xmlns:a16="http://schemas.microsoft.com/office/drawing/2014/main" id="{108D0BAD-B107-4C4F-A973-9AB1DBADA4BA}"/>
              </a:ext>
            </a:extLst>
          </p:cNvPr>
          <p:cNvPicPr>
            <a:picLocks noChangeAspect="1" noChangeArrowheads="1"/>
          </p:cNvPicPr>
          <p:nvPr/>
        </p:nvPicPr>
        <p:blipFill>
          <a:blip r:embed="rId4" cstate="print">
            <a:lum contrast="6000"/>
          </a:blip>
          <a:srcRect/>
          <a:stretch>
            <a:fillRect/>
          </a:stretch>
        </p:blipFill>
        <p:spPr bwMode="auto">
          <a:xfrm>
            <a:off x="10482743" y="3685880"/>
            <a:ext cx="1709256" cy="3172120"/>
          </a:xfrm>
          <a:prstGeom prst="rect">
            <a:avLst/>
          </a:prstGeom>
          <a:noFill/>
          <a:ln w="9525">
            <a:noFill/>
            <a:miter lim="800000"/>
            <a:headEnd/>
            <a:tailEnd/>
          </a:ln>
        </p:spPr>
      </p:pic>
      <p:pic>
        <p:nvPicPr>
          <p:cNvPr id="18" name="Picture 10" descr="nausnice_Hradiste_u_Pisku">
            <a:extLst>
              <a:ext uri="{FF2B5EF4-FFF2-40B4-BE49-F238E27FC236}">
                <a16:creationId xmlns:a16="http://schemas.microsoft.com/office/drawing/2014/main" id="{B1FE6BA6-5017-4513-8F78-536526F35A20}"/>
              </a:ext>
            </a:extLst>
          </p:cNvPr>
          <p:cNvPicPr>
            <a:picLocks noChangeAspect="1" noChangeArrowheads="1"/>
          </p:cNvPicPr>
          <p:nvPr/>
        </p:nvPicPr>
        <p:blipFill>
          <a:blip r:embed="rId5" cstate="print">
            <a:lum contrast="30000"/>
          </a:blip>
          <a:srcRect/>
          <a:stretch>
            <a:fillRect/>
          </a:stretch>
        </p:blipFill>
        <p:spPr bwMode="auto">
          <a:xfrm>
            <a:off x="8573387" y="3685881"/>
            <a:ext cx="1909355" cy="1510624"/>
          </a:xfrm>
          <a:prstGeom prst="rect">
            <a:avLst/>
          </a:prstGeom>
          <a:noFill/>
          <a:ln w="9525">
            <a:noFill/>
            <a:miter lim="800000"/>
            <a:headEnd/>
            <a:tailEnd/>
          </a:ln>
        </p:spPr>
      </p:pic>
      <p:pic>
        <p:nvPicPr>
          <p:cNvPr id="20" name="Picture 12">
            <a:extLst>
              <a:ext uri="{FF2B5EF4-FFF2-40B4-BE49-F238E27FC236}">
                <a16:creationId xmlns:a16="http://schemas.microsoft.com/office/drawing/2014/main" id="{5B371B47-236F-406D-B30E-BDCB79712643}"/>
              </a:ext>
            </a:extLst>
          </p:cNvPr>
          <p:cNvPicPr>
            <a:picLocks noChangeAspect="1" noChangeArrowheads="1"/>
          </p:cNvPicPr>
          <p:nvPr/>
        </p:nvPicPr>
        <p:blipFill>
          <a:blip r:embed="rId6" cstate="print"/>
          <a:srcRect/>
          <a:stretch>
            <a:fillRect/>
          </a:stretch>
        </p:blipFill>
        <p:spPr bwMode="auto">
          <a:xfrm>
            <a:off x="8117288" y="5196505"/>
            <a:ext cx="2140021" cy="1649948"/>
          </a:xfrm>
          <a:prstGeom prst="rect">
            <a:avLst/>
          </a:prstGeom>
          <a:noFill/>
          <a:ln w="9525">
            <a:noFill/>
            <a:miter lim="800000"/>
            <a:headEnd/>
            <a:tailEnd/>
          </a:ln>
        </p:spPr>
      </p:pic>
      <p:pic>
        <p:nvPicPr>
          <p:cNvPr id="24" name="Obrázek 23" descr="Obsah obrázku box, různé, stůl, podepsat&#10;&#10;Popis byl vytvořen automaticky">
            <a:extLst>
              <a:ext uri="{FF2B5EF4-FFF2-40B4-BE49-F238E27FC236}">
                <a16:creationId xmlns:a16="http://schemas.microsoft.com/office/drawing/2014/main" id="{BA9B8F7B-D339-4FFA-9D8F-8F36BDCD8AD3}"/>
              </a:ext>
            </a:extLst>
          </p:cNvPr>
          <p:cNvPicPr>
            <a:picLocks noChangeAspect="1"/>
          </p:cNvPicPr>
          <p:nvPr/>
        </p:nvPicPr>
        <p:blipFill rotWithShape="1">
          <a:blip r:embed="rId7">
            <a:extLst>
              <a:ext uri="{28A0092B-C50C-407E-A947-70E740481C1C}">
                <a14:useLocalDpi xmlns:a14="http://schemas.microsoft.com/office/drawing/2010/main" val="0"/>
              </a:ext>
            </a:extLst>
          </a:blip>
          <a:srcRect t="-22575" b="22575"/>
          <a:stretch/>
        </p:blipFill>
        <p:spPr>
          <a:xfrm>
            <a:off x="5147035" y="3017352"/>
            <a:ext cx="2744820" cy="3840648"/>
          </a:xfrm>
          <a:prstGeom prst="rect">
            <a:avLst/>
          </a:prstGeom>
        </p:spPr>
      </p:pic>
    </p:spTree>
    <p:extLst>
      <p:ext uri="{BB962C8B-B14F-4D97-AF65-F5344CB8AC3E}">
        <p14:creationId xmlns:p14="http://schemas.microsoft.com/office/powerpoint/2010/main" val="98873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Zástupný obsah 5" descr="Obsah obrázku mapa, atlas, text&#10;&#10;Popis byl vytvořen automaticky">
            <a:extLst>
              <a:ext uri="{FF2B5EF4-FFF2-40B4-BE49-F238E27FC236}">
                <a16:creationId xmlns:a16="http://schemas.microsoft.com/office/drawing/2014/main" id="{23FF54D6-201D-DF4B-CAB8-6B50B44AD2B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833355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Fenomén Býčí skála a Prostějovsko - Prostějov">
            <a:extLst>
              <a:ext uri="{FF2B5EF4-FFF2-40B4-BE49-F238E27FC236}">
                <a16:creationId xmlns:a16="http://schemas.microsoft.com/office/drawing/2014/main" id="{77B675DF-065C-49E5-9171-759431C3B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7903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76045" y="208965"/>
            <a:ext cx="11395493" cy="705435"/>
          </a:xfrm>
        </p:spPr>
        <p:txBody>
          <a:bodyPr>
            <a:normAutofit fontScale="90000"/>
          </a:bodyPr>
          <a:lstStyle/>
          <a:p>
            <a:pPr algn="ctr"/>
            <a:r>
              <a:rPr lang="cs-CZ" b="1" dirty="0">
                <a:solidFill>
                  <a:schemeClr val="bg1"/>
                </a:solidFill>
              </a:rPr>
              <a:t>East Hallstatt Culture</a:t>
            </a:r>
          </a:p>
        </p:txBody>
      </p:sp>
    </p:spTree>
    <p:extLst>
      <p:ext uri="{BB962C8B-B14F-4D97-AF65-F5344CB8AC3E}">
        <p14:creationId xmlns:p14="http://schemas.microsoft.com/office/powerpoint/2010/main" val="361612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41540" y="431321"/>
            <a:ext cx="2915729" cy="1164566"/>
          </a:xfrm>
        </p:spPr>
        <p:txBody>
          <a:bodyPr>
            <a:normAutofit fontScale="90000"/>
          </a:bodyPr>
          <a:lstStyle/>
          <a:p>
            <a:r>
              <a:rPr lang="en-US" sz="4000" dirty="0">
                <a:solidFill>
                  <a:schemeClr val="accent1"/>
                </a:solidFill>
              </a:rPr>
              <a:t>Hallstatt cultures in Central Europe</a:t>
            </a:r>
            <a:endParaRPr lang="cs-CZ" sz="40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301926" y="1595887"/>
            <a:ext cx="2838090" cy="5115464"/>
          </a:xfrm>
        </p:spPr>
        <p:txBody>
          <a:bodyPr>
            <a:normAutofit/>
          </a:bodyPr>
          <a:lstStyle/>
          <a:p>
            <a:pPr>
              <a:buFont typeface="Arial" pitchFamily="34" charset="0"/>
              <a:buChar char="•"/>
            </a:pPr>
            <a:r>
              <a:rPr lang="cs-CZ" dirty="0" err="1"/>
              <a:t>West</a:t>
            </a:r>
            <a:r>
              <a:rPr lang="cs-CZ" dirty="0"/>
              <a:t> Hallstatt culture - In France, Baden-</a:t>
            </a:r>
            <a:r>
              <a:rPr lang="cs-CZ" dirty="0" err="1"/>
              <a:t>Württemberg</a:t>
            </a:r>
            <a:r>
              <a:rPr lang="cs-CZ" dirty="0"/>
              <a:t>, </a:t>
            </a:r>
            <a:r>
              <a:rPr lang="cs-CZ" dirty="0" err="1"/>
              <a:t>Switzerland</a:t>
            </a:r>
            <a:r>
              <a:rPr lang="cs-CZ" dirty="0"/>
              <a:t>, </a:t>
            </a:r>
            <a:r>
              <a:rPr lang="cs-CZ" dirty="0" err="1"/>
              <a:t>Bavaria</a:t>
            </a:r>
            <a:r>
              <a:rPr lang="cs-CZ" dirty="0"/>
              <a:t>, </a:t>
            </a:r>
            <a:r>
              <a:rPr lang="cs-CZ" dirty="0" err="1"/>
              <a:t>Upper</a:t>
            </a:r>
            <a:r>
              <a:rPr lang="cs-CZ" dirty="0"/>
              <a:t> </a:t>
            </a:r>
            <a:r>
              <a:rPr lang="cs-CZ" dirty="0" err="1"/>
              <a:t>Austria</a:t>
            </a:r>
            <a:r>
              <a:rPr lang="cs-CZ" dirty="0"/>
              <a:t>, Central, </a:t>
            </a:r>
            <a:r>
              <a:rPr lang="cs-CZ" dirty="0" err="1"/>
              <a:t>West</a:t>
            </a:r>
            <a:r>
              <a:rPr lang="cs-CZ" dirty="0"/>
              <a:t> and </a:t>
            </a:r>
            <a:r>
              <a:rPr lang="cs-CZ" dirty="0" err="1"/>
              <a:t>South</a:t>
            </a:r>
            <a:r>
              <a:rPr lang="cs-CZ" dirty="0"/>
              <a:t> Bohemia</a:t>
            </a:r>
          </a:p>
          <a:p>
            <a:pPr>
              <a:buFont typeface="Arial" pitchFamily="34" charset="0"/>
              <a:buChar char="•"/>
            </a:pPr>
            <a:r>
              <a:rPr lang="cs-CZ" dirty="0"/>
              <a:t>  East Hallstatt culture - </a:t>
            </a:r>
            <a:r>
              <a:rPr lang="cs-CZ" dirty="0" err="1"/>
              <a:t>Slovenia</a:t>
            </a:r>
            <a:r>
              <a:rPr lang="cs-CZ" dirty="0"/>
              <a:t>, </a:t>
            </a:r>
            <a:r>
              <a:rPr lang="cs-CZ" dirty="0" err="1"/>
              <a:t>Styria</a:t>
            </a:r>
            <a:r>
              <a:rPr lang="cs-CZ" dirty="0"/>
              <a:t>, </a:t>
            </a:r>
            <a:r>
              <a:rPr lang="cs-CZ" dirty="0" err="1"/>
              <a:t>Carinthia</a:t>
            </a:r>
            <a:r>
              <a:rPr lang="cs-CZ" dirty="0"/>
              <a:t>, </a:t>
            </a:r>
            <a:r>
              <a:rPr lang="cs-CZ" dirty="0" err="1"/>
              <a:t>Hungary</a:t>
            </a:r>
            <a:r>
              <a:rPr lang="cs-CZ" dirty="0"/>
              <a:t>, Burgenland, SW Slovakia, </a:t>
            </a:r>
            <a:r>
              <a:rPr lang="cs-CZ" dirty="0" err="1"/>
              <a:t>Lower</a:t>
            </a:r>
            <a:r>
              <a:rPr lang="cs-CZ" dirty="0"/>
              <a:t> </a:t>
            </a:r>
            <a:r>
              <a:rPr lang="cs-CZ" dirty="0" err="1"/>
              <a:t>Austria</a:t>
            </a:r>
            <a:r>
              <a:rPr lang="cs-CZ" dirty="0"/>
              <a:t>, Moravia, </a:t>
            </a:r>
            <a:r>
              <a:rPr lang="cs-CZ" dirty="0" err="1"/>
              <a:t>Polish</a:t>
            </a:r>
            <a:r>
              <a:rPr lang="cs-CZ" dirty="0"/>
              <a:t> Silesia</a:t>
            </a:r>
          </a:p>
          <a:p>
            <a:pPr>
              <a:buFont typeface="Arial" pitchFamily="34" charset="0"/>
              <a:buChar char="•"/>
            </a:pPr>
            <a:r>
              <a:rPr lang="cs-CZ" dirty="0"/>
              <a:t>  </a:t>
            </a:r>
            <a:r>
              <a:rPr lang="cs-CZ" dirty="0" err="1"/>
              <a:t>neighboring</a:t>
            </a:r>
            <a:r>
              <a:rPr lang="cs-CZ" dirty="0"/>
              <a:t> </a:t>
            </a:r>
            <a:r>
              <a:rPr lang="cs-CZ" dirty="0" err="1"/>
              <a:t>regions</a:t>
            </a:r>
            <a:r>
              <a:rPr lang="cs-CZ" dirty="0"/>
              <a:t> - to S </a:t>
            </a:r>
            <a:r>
              <a:rPr lang="cs-CZ" dirty="0" err="1"/>
              <a:t>Este</a:t>
            </a:r>
            <a:r>
              <a:rPr lang="cs-CZ" dirty="0"/>
              <a:t> culture, to E </a:t>
            </a:r>
            <a:r>
              <a:rPr lang="cs-CZ" dirty="0" err="1"/>
              <a:t>Vekezug</a:t>
            </a:r>
            <a:r>
              <a:rPr lang="cs-CZ" dirty="0"/>
              <a:t> culture, to N </a:t>
            </a:r>
            <a:r>
              <a:rPr lang="cs-CZ" dirty="0" err="1"/>
              <a:t>Lusatian</a:t>
            </a:r>
            <a:r>
              <a:rPr lang="cs-CZ" dirty="0"/>
              <a:t> culture in the Iron Age</a:t>
            </a:r>
          </a:p>
        </p:txBody>
      </p:sp>
      <p:pic>
        <p:nvPicPr>
          <p:cNvPr id="5" name="Obrázek 4" descr="obr. 41.jpg"/>
          <p:cNvPicPr>
            <a:picLocks noChangeAspect="1"/>
          </p:cNvPicPr>
          <p:nvPr/>
        </p:nvPicPr>
        <p:blipFill>
          <a:blip r:embed="rId2" cstate="print"/>
          <a:stretch>
            <a:fillRect/>
          </a:stretch>
        </p:blipFill>
        <p:spPr>
          <a:xfrm>
            <a:off x="3169795" y="0"/>
            <a:ext cx="9022205" cy="6858000"/>
          </a:xfrm>
          <a:prstGeom prst="rect">
            <a:avLst/>
          </a:prstGeom>
        </p:spPr>
      </p:pic>
    </p:spTree>
    <p:extLst>
      <p:ext uri="{BB962C8B-B14F-4D97-AF65-F5344CB8AC3E}">
        <p14:creationId xmlns:p14="http://schemas.microsoft.com/office/powerpoint/2010/main" val="219562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32913" y="103517"/>
            <a:ext cx="3838755" cy="1140821"/>
          </a:xfrm>
        </p:spPr>
        <p:txBody>
          <a:bodyPr>
            <a:normAutofit/>
          </a:bodyPr>
          <a:lstStyle/>
          <a:p>
            <a:r>
              <a:rPr lang="en-US" sz="4000" dirty="0">
                <a:solidFill>
                  <a:schemeClr val="accent1"/>
                </a:solidFill>
              </a:rPr>
              <a:t>Groups of East Hallstatt culture</a:t>
            </a:r>
            <a:endParaRPr lang="cs-CZ" sz="4000"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122548" y="1347855"/>
            <a:ext cx="3914613" cy="5363496"/>
          </a:xfrm>
        </p:spPr>
        <p:txBody>
          <a:bodyPr>
            <a:normAutofit/>
          </a:bodyPr>
          <a:lstStyle/>
          <a:p>
            <a:pPr>
              <a:buFont typeface="Arial" pitchFamily="34" charset="0"/>
              <a:buChar char="•"/>
            </a:pPr>
            <a:r>
              <a:rPr lang="cs-CZ" dirty="0"/>
              <a:t> </a:t>
            </a:r>
            <a:r>
              <a:rPr lang="cs-CZ" dirty="0" err="1"/>
              <a:t>Slovenia</a:t>
            </a:r>
            <a:endParaRPr lang="cs-CZ" dirty="0"/>
          </a:p>
          <a:p>
            <a:pPr>
              <a:buFont typeface="Arial" pitchFamily="34" charset="0"/>
              <a:buChar char="•"/>
            </a:pPr>
            <a:r>
              <a:rPr lang="cs-CZ" dirty="0"/>
              <a:t> </a:t>
            </a:r>
            <a:r>
              <a:rPr lang="cs-CZ" dirty="0" err="1"/>
              <a:t>Sulmtal</a:t>
            </a:r>
            <a:r>
              <a:rPr lang="cs-CZ" dirty="0"/>
              <a:t> Group (A, </a:t>
            </a:r>
            <a:r>
              <a:rPr lang="cs-CZ" dirty="0" err="1"/>
              <a:t>Styria</a:t>
            </a:r>
            <a:r>
              <a:rPr lang="cs-CZ" dirty="0"/>
              <a:t>)</a:t>
            </a:r>
          </a:p>
          <a:p>
            <a:pPr>
              <a:buFont typeface="Arial" pitchFamily="34" charset="0"/>
              <a:buChar char="•"/>
            </a:pPr>
            <a:r>
              <a:rPr lang="cs-CZ" dirty="0"/>
              <a:t> Frög Group (A, </a:t>
            </a:r>
            <a:r>
              <a:rPr lang="cs-CZ" dirty="0" err="1"/>
              <a:t>Carinthia</a:t>
            </a:r>
            <a:r>
              <a:rPr lang="cs-CZ" dirty="0"/>
              <a:t>)</a:t>
            </a:r>
          </a:p>
          <a:p>
            <a:pPr>
              <a:buFont typeface="Arial" pitchFamily="34" charset="0"/>
              <a:buChar char="•"/>
            </a:pPr>
            <a:r>
              <a:rPr lang="cs-CZ" dirty="0"/>
              <a:t> </a:t>
            </a:r>
            <a:r>
              <a:rPr lang="cs-CZ" dirty="0" err="1"/>
              <a:t>Southwest</a:t>
            </a:r>
            <a:r>
              <a:rPr lang="cs-CZ" dirty="0"/>
              <a:t> </a:t>
            </a:r>
            <a:r>
              <a:rPr lang="cs-CZ" dirty="0" err="1"/>
              <a:t>Pannonian</a:t>
            </a:r>
            <a:r>
              <a:rPr lang="cs-CZ" dirty="0"/>
              <a:t> Group (SW H)</a:t>
            </a:r>
          </a:p>
          <a:p>
            <a:pPr>
              <a:buFont typeface="Arial" pitchFamily="34" charset="0"/>
              <a:buChar char="•"/>
            </a:pPr>
            <a:r>
              <a:rPr lang="cs-CZ" dirty="0"/>
              <a:t> </a:t>
            </a:r>
            <a:r>
              <a:rPr lang="cs-CZ" dirty="0" err="1"/>
              <a:t>Northeast</a:t>
            </a:r>
            <a:r>
              <a:rPr lang="cs-CZ" dirty="0"/>
              <a:t> </a:t>
            </a:r>
            <a:r>
              <a:rPr lang="cs-CZ" dirty="0" err="1"/>
              <a:t>Pannonian</a:t>
            </a:r>
            <a:r>
              <a:rPr lang="cs-CZ" dirty="0"/>
              <a:t> Group (NW H)</a:t>
            </a:r>
          </a:p>
          <a:p>
            <a:pPr>
              <a:buFont typeface="Arial" pitchFamily="34" charset="0"/>
              <a:buChar char="•"/>
            </a:pPr>
            <a:r>
              <a:rPr lang="cs-CZ" dirty="0"/>
              <a:t>  Kalenderberg Group (</a:t>
            </a:r>
            <a:r>
              <a:rPr lang="cs-CZ" dirty="0" err="1"/>
              <a:t>Lower</a:t>
            </a:r>
            <a:r>
              <a:rPr lang="cs-CZ" dirty="0"/>
              <a:t> </a:t>
            </a:r>
            <a:r>
              <a:rPr lang="cs-CZ" dirty="0" err="1"/>
              <a:t>Austria</a:t>
            </a:r>
            <a:r>
              <a:rPr lang="cs-CZ" dirty="0"/>
              <a:t>, SW Slovakia)</a:t>
            </a:r>
          </a:p>
          <a:p>
            <a:pPr>
              <a:buFont typeface="Arial" pitchFamily="34" charset="0"/>
              <a:buChar char="•"/>
            </a:pPr>
            <a:r>
              <a:rPr lang="cs-CZ" dirty="0"/>
              <a:t> Horákov Group (Moravia)</a:t>
            </a:r>
          </a:p>
          <a:p>
            <a:pPr>
              <a:buFont typeface="Arial" pitchFamily="34" charset="0"/>
              <a:buChar char="•"/>
            </a:pPr>
            <a:r>
              <a:rPr lang="cs-CZ" dirty="0"/>
              <a:t> </a:t>
            </a:r>
            <a:r>
              <a:rPr lang="cs-CZ" dirty="0" err="1"/>
              <a:t>Plateněnice</a:t>
            </a:r>
            <a:r>
              <a:rPr lang="cs-CZ" dirty="0"/>
              <a:t> Group (Moravia and NW Slovakia, V Bohemia)</a:t>
            </a:r>
          </a:p>
          <a:p>
            <a:pPr>
              <a:buFont typeface="Arial" pitchFamily="34" charset="0"/>
              <a:buChar char="•"/>
            </a:pPr>
            <a:r>
              <a:rPr lang="cs-CZ" dirty="0"/>
              <a:t> </a:t>
            </a:r>
            <a:r>
              <a:rPr lang="cs-CZ" dirty="0" err="1"/>
              <a:t>Northeastern</a:t>
            </a:r>
            <a:r>
              <a:rPr lang="cs-CZ" dirty="0"/>
              <a:t> Group (</a:t>
            </a:r>
            <a:r>
              <a:rPr lang="cs-CZ" dirty="0" err="1"/>
              <a:t>Polish</a:t>
            </a:r>
            <a:r>
              <a:rPr lang="cs-CZ" dirty="0"/>
              <a:t> Silesia)</a:t>
            </a:r>
          </a:p>
          <a:p>
            <a:pPr>
              <a:buFont typeface="Arial" pitchFamily="34" charset="0"/>
              <a:buChar char="•"/>
            </a:pPr>
            <a:r>
              <a:rPr lang="cs-CZ" dirty="0"/>
              <a:t> the Vekerzug culture </a:t>
            </a:r>
            <a:r>
              <a:rPr lang="cs-CZ" dirty="0" err="1"/>
              <a:t>is</a:t>
            </a:r>
            <a:r>
              <a:rPr lang="cs-CZ" dirty="0"/>
              <a:t> independent</a:t>
            </a:r>
          </a:p>
        </p:txBody>
      </p:sp>
      <p:pic>
        <p:nvPicPr>
          <p:cNvPr id="4" name="Obrázek 3" descr="Obsah obrázku text, mapa&#10;&#10;Popis byl vytvořen automaticky">
            <a:extLst>
              <a:ext uri="{FF2B5EF4-FFF2-40B4-BE49-F238E27FC236}">
                <a16:creationId xmlns:a16="http://schemas.microsoft.com/office/drawing/2014/main" id="{F10C040E-EBA5-4CA8-94D9-215F0FBA01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18" y="0"/>
            <a:ext cx="8157882" cy="6858000"/>
          </a:xfrm>
          <a:prstGeom prst="rect">
            <a:avLst/>
          </a:prstGeom>
        </p:spPr>
      </p:pic>
    </p:spTree>
    <p:extLst>
      <p:ext uri="{BB962C8B-B14F-4D97-AF65-F5344CB8AC3E}">
        <p14:creationId xmlns:p14="http://schemas.microsoft.com/office/powerpoint/2010/main" val="2273259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07034" y="62325"/>
            <a:ext cx="11984965" cy="705435"/>
          </a:xfrm>
        </p:spPr>
        <p:txBody>
          <a:bodyPr>
            <a:normAutofit fontScale="90000"/>
          </a:bodyPr>
          <a:lstStyle/>
          <a:p>
            <a:r>
              <a:rPr lang="cs-CZ" i="1" dirty="0">
                <a:solidFill>
                  <a:schemeClr val="accent1"/>
                </a:solidFill>
              </a:rPr>
              <a:t>East Hallstatt Culture – basic </a:t>
            </a:r>
            <a:r>
              <a:rPr lang="cs-CZ" i="1" dirty="0" err="1">
                <a:solidFill>
                  <a:schemeClr val="accent1"/>
                </a:solidFill>
              </a:rPr>
              <a:t>knowledge</a:t>
            </a:r>
            <a:endParaRPr lang="cs-CZ" i="1"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66135" y="837623"/>
            <a:ext cx="12125863" cy="5805578"/>
          </a:xfrm>
          <a:prstGeom prst="rect">
            <a:avLst/>
          </a:prstGeom>
        </p:spPr>
        <p:txBody>
          <a:bodyPr vert="horz" lIns="0" tIns="45720" rIns="0" bIns="45720" rtlCol="0">
            <a:normAutofit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basic division of Hallstatt Europe is into the </a:t>
            </a:r>
            <a:r>
              <a:rPr kumimoji="0" lang="en-US" sz="2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West Hallstatt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and </a:t>
            </a:r>
            <a:r>
              <a:rPr kumimoji="0" lang="en-US" sz="2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East Hallstatt cultural circles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arises from late bronze cultures with the contribution of a significant intervention in the east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Cimmerian</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intervention" in the Carpathian Basin and "influences" from the Mediterranean</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equestrian equipment was adopted, which was reflected in the graves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burials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with four-wheeled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wagons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riding equipment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chamber graves, noble layer</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from the end of the 7th century BC establishing important contacts with the Mediterranean</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acceleration of development in the </a:t>
            </a:r>
            <a:r>
              <a:rPr kumimoji="0" lang="en-US" sz="2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6th century BC</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 significant influx of Etruscan and Greek imports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the end of the 7th century. BC "Scythian intervention", the destruction of the cultures of the East Hallstatt cultural circle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now</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strongly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discussed</a:t>
            </a:r>
            <a:endPar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transfer of activities - cultural development - to the West Hallstatt cultural circle, further from the Carpathian Basin</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period of Greek colonization in the Mediterranean and the Black Sea - imports, cultural influences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 time of maximum cultural expansion of the Etruscans and other Italian nations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birth of early La Tène culture in Central Europe and the beginning of infiltration and expansion into the Mediterranean</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Tree>
    <p:extLst>
      <p:ext uri="{BB962C8B-B14F-4D97-AF65-F5344CB8AC3E}">
        <p14:creationId xmlns:p14="http://schemas.microsoft.com/office/powerpoint/2010/main" val="204359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07034" y="62325"/>
            <a:ext cx="11984965" cy="705435"/>
          </a:xfrm>
        </p:spPr>
        <p:txBody>
          <a:bodyPr>
            <a:normAutofit fontScale="90000"/>
          </a:bodyPr>
          <a:lstStyle/>
          <a:p>
            <a:r>
              <a:rPr lang="cs-CZ" i="1" dirty="0" err="1">
                <a:solidFill>
                  <a:schemeClr val="accent1"/>
                </a:solidFill>
              </a:rPr>
              <a:t>Slovenia</a:t>
            </a:r>
            <a:r>
              <a:rPr lang="cs-CZ" i="1" dirty="0">
                <a:solidFill>
                  <a:schemeClr val="accent1"/>
                </a:solidFill>
              </a:rPr>
              <a:t> - </a:t>
            </a:r>
            <a:r>
              <a:rPr lang="cs-CZ" i="1" dirty="0" err="1">
                <a:solidFill>
                  <a:schemeClr val="accent1"/>
                </a:solidFill>
              </a:rPr>
              <a:t>clan</a:t>
            </a:r>
            <a:r>
              <a:rPr lang="cs-CZ" i="1" dirty="0">
                <a:solidFill>
                  <a:schemeClr val="accent1"/>
                </a:solidFill>
              </a:rPr>
              <a:t> </a:t>
            </a:r>
            <a:r>
              <a:rPr lang="cs-CZ" i="1" dirty="0" err="1">
                <a:solidFill>
                  <a:schemeClr val="accent1"/>
                </a:solidFill>
              </a:rPr>
              <a:t>mounds</a:t>
            </a:r>
            <a:endParaRPr lang="cs-CZ" i="1"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66136" y="837623"/>
            <a:ext cx="6029864" cy="5805578"/>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southernmost part of East Hallstatt culture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connection to Italy - here the Venetians (Este culture), to Illyria towards the Balkans, to Istria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Nesactium</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(influenced by the Greeks), links to the Carpathian Basin (Vekerzug culture)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large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mounds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like Stična, there are clan mounds without a central grave nearby, many graves around it, mounds were covered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large number of sites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 lot of luxury</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affects the north</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amount of amber</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center site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probably Venetian </a:t>
            </a:r>
            <a:b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b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ethnicity</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pic>
        <p:nvPicPr>
          <p:cNvPr id="7" name="Obrázek 6" descr="Ha_skupnosti_m.jpg"/>
          <p:cNvPicPr>
            <a:picLocks noChangeAspect="1"/>
          </p:cNvPicPr>
          <p:nvPr/>
        </p:nvPicPr>
        <p:blipFill>
          <a:blip r:embed="rId2" cstate="print"/>
          <a:stretch>
            <a:fillRect/>
          </a:stretch>
        </p:blipFill>
        <p:spPr>
          <a:xfrm>
            <a:off x="6365710" y="3226279"/>
            <a:ext cx="5826290" cy="3631721"/>
          </a:xfrm>
          <a:prstGeom prst="rect">
            <a:avLst/>
          </a:prstGeom>
        </p:spPr>
      </p:pic>
      <p:pic>
        <p:nvPicPr>
          <p:cNvPr id="9" name="Obrázek 8" descr="Iron_Age_Italy.png"/>
          <p:cNvPicPr>
            <a:picLocks noChangeAspect="1"/>
          </p:cNvPicPr>
          <p:nvPr/>
        </p:nvPicPr>
        <p:blipFill>
          <a:blip r:embed="rId3" cstate="print"/>
          <a:stretch>
            <a:fillRect/>
          </a:stretch>
        </p:blipFill>
        <p:spPr>
          <a:xfrm>
            <a:off x="9537233" y="0"/>
            <a:ext cx="2654767" cy="3226279"/>
          </a:xfrm>
          <a:prstGeom prst="rect">
            <a:avLst/>
          </a:prstGeom>
        </p:spPr>
      </p:pic>
      <p:pic>
        <p:nvPicPr>
          <p:cNvPr id="10" name="Obrázek 9" descr="Ground-plan-of-barrow-48-at-Sticna-with-typical-graves-of-four-chronological-phases.ppm.png"/>
          <p:cNvPicPr>
            <a:picLocks noChangeAspect="1"/>
          </p:cNvPicPr>
          <p:nvPr/>
        </p:nvPicPr>
        <p:blipFill>
          <a:blip r:embed="rId4" cstate="print"/>
          <a:stretch>
            <a:fillRect/>
          </a:stretch>
        </p:blipFill>
        <p:spPr>
          <a:xfrm>
            <a:off x="6262778" y="0"/>
            <a:ext cx="3257359" cy="3425975"/>
          </a:xfrm>
          <a:prstGeom prst="rect">
            <a:avLst/>
          </a:prstGeom>
        </p:spPr>
      </p:pic>
      <p:pic>
        <p:nvPicPr>
          <p:cNvPr id="11" name="Obrázek 10" descr="images.jpg"/>
          <p:cNvPicPr>
            <a:picLocks noChangeAspect="1"/>
          </p:cNvPicPr>
          <p:nvPr/>
        </p:nvPicPr>
        <p:blipFill>
          <a:blip r:embed="rId5" cstate="print"/>
          <a:stretch>
            <a:fillRect/>
          </a:stretch>
        </p:blipFill>
        <p:spPr>
          <a:xfrm>
            <a:off x="2475780" y="6016253"/>
            <a:ext cx="3856009" cy="841748"/>
          </a:xfrm>
          <a:prstGeom prst="rect">
            <a:avLst/>
          </a:prstGeom>
        </p:spPr>
      </p:pic>
      <p:pic>
        <p:nvPicPr>
          <p:cNvPr id="12" name="Obrázek 11" descr="3bogatnakit.jpg"/>
          <p:cNvPicPr>
            <a:picLocks noChangeAspect="1"/>
          </p:cNvPicPr>
          <p:nvPr/>
        </p:nvPicPr>
        <p:blipFill>
          <a:blip r:embed="rId6" cstate="print"/>
          <a:stretch>
            <a:fillRect/>
          </a:stretch>
        </p:blipFill>
        <p:spPr>
          <a:xfrm>
            <a:off x="4343067" y="3443663"/>
            <a:ext cx="1965660" cy="2551695"/>
          </a:xfrm>
          <a:prstGeom prst="rect">
            <a:avLst/>
          </a:prstGeom>
        </p:spPr>
      </p:pic>
      <p:pic>
        <p:nvPicPr>
          <p:cNvPr id="13" name="Obrázek 12" descr="Museum_für_Vor-_und_Frühgeschichte_Berlin_012.jpg"/>
          <p:cNvPicPr>
            <a:picLocks noChangeAspect="1"/>
          </p:cNvPicPr>
          <p:nvPr/>
        </p:nvPicPr>
        <p:blipFill>
          <a:blip r:embed="rId7" cstate="print"/>
          <a:stretch>
            <a:fillRect/>
          </a:stretch>
        </p:blipFill>
        <p:spPr>
          <a:xfrm>
            <a:off x="2527541" y="3450565"/>
            <a:ext cx="1734338" cy="2588001"/>
          </a:xfrm>
          <a:prstGeom prst="rect">
            <a:avLst/>
          </a:prstGeom>
        </p:spPr>
      </p:pic>
    </p:spTree>
    <p:extLst>
      <p:ext uri="{BB962C8B-B14F-4D97-AF65-F5344CB8AC3E}">
        <p14:creationId xmlns:p14="http://schemas.microsoft.com/office/powerpoint/2010/main" val="1770089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62325"/>
            <a:ext cx="12191999" cy="705435"/>
          </a:xfrm>
        </p:spPr>
        <p:txBody>
          <a:bodyPr>
            <a:normAutofit fontScale="90000"/>
          </a:bodyPr>
          <a:lstStyle/>
          <a:p>
            <a:r>
              <a:rPr lang="cs-CZ" dirty="0">
                <a:solidFill>
                  <a:schemeClr val="accent1"/>
                </a:solidFill>
              </a:rPr>
              <a:t>Kalenderberg culture - </a:t>
            </a:r>
            <a:r>
              <a:rPr lang="cs-CZ" dirty="0" err="1">
                <a:solidFill>
                  <a:schemeClr val="accent1"/>
                </a:solidFill>
              </a:rPr>
              <a:t>Austria</a:t>
            </a:r>
            <a:endParaRPr lang="cs-CZ"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232914" y="836762"/>
            <a:ext cx="4046855" cy="5891842"/>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It is a territory that connects to</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s</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ettlement</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 South Moravia</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Culturally related to settlement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n SW Slovakia</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In the west it ends between the Lower and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Upper Austria (West Ha</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llstatt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Cultur</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It borders the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Sulmtal</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group</a:t>
            </a:r>
            <a:r>
              <a:rPr lang="cs-CZ" sz="2000" dirty="0">
                <a:solidFill>
                  <a:schemeClr val="tx1">
                    <a:lumMod val="75000"/>
                    <a:lumOff val="25000"/>
                  </a:schemeClr>
                </a:solidFill>
              </a:rPr>
              <a:t> and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North Pannonian</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group</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indent="-91440" defTabSz="914400">
              <a:lnSpc>
                <a:spcPct val="90000"/>
              </a:lnSpc>
              <a:spcBef>
                <a:spcPts val="1200"/>
              </a:spcBef>
              <a:spcAft>
                <a:spcPts val="200"/>
              </a:spcAft>
              <a:buClr>
                <a:schemeClr val="accent1"/>
              </a:buClr>
              <a:buSzPct val="100000"/>
              <a:buFont typeface="Arial" pitchFamily="34" charset="0"/>
              <a:buChar char="•"/>
            </a:pPr>
            <a:r>
              <a:rPr lang="cs-CZ" sz="2000" dirty="0"/>
              <a:t> Central hillfort Sopron-Burgstall</a:t>
            </a:r>
          </a:p>
          <a:p>
            <a:pPr marL="91440" lvl="0" indent="-91440" defTabSz="914400">
              <a:lnSpc>
                <a:spcPct val="90000"/>
              </a:lnSpc>
              <a:spcBef>
                <a:spcPts val="1200"/>
              </a:spcBef>
              <a:spcAft>
                <a:spcPts val="200"/>
              </a:spcAft>
              <a:buClr>
                <a:schemeClr val="accent1"/>
              </a:buClr>
              <a:buSzPct val="100000"/>
              <a:buFont typeface="Arial" pitchFamily="34" charset="0"/>
              <a:buChar char="•"/>
            </a:pP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pic>
        <p:nvPicPr>
          <p:cNvPr id="3" name="Obrázek 2">
            <a:extLst>
              <a:ext uri="{FF2B5EF4-FFF2-40B4-BE49-F238E27FC236}">
                <a16:creationId xmlns:a16="http://schemas.microsoft.com/office/drawing/2014/main" id="{6322B79E-B961-458D-8F30-4A11A26F0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0526" y="767760"/>
            <a:ext cx="2095924" cy="3177692"/>
          </a:xfrm>
          <a:prstGeom prst="rect">
            <a:avLst/>
          </a:prstGeom>
        </p:spPr>
      </p:pic>
      <p:sp>
        <p:nvSpPr>
          <p:cNvPr id="17" name="TextovéPole 16">
            <a:extLst>
              <a:ext uri="{FF2B5EF4-FFF2-40B4-BE49-F238E27FC236}">
                <a16:creationId xmlns:a16="http://schemas.microsoft.com/office/drawing/2014/main" id="{9F7FB167-B3D4-4101-A1A7-203B0DD8C06B}"/>
              </a:ext>
            </a:extLst>
          </p:cNvPr>
          <p:cNvSpPr txBox="1"/>
          <p:nvPr/>
        </p:nvSpPr>
        <p:spPr>
          <a:xfrm>
            <a:off x="6954903" y="3419607"/>
            <a:ext cx="1287532" cy="369332"/>
          </a:xfrm>
          <a:prstGeom prst="rect">
            <a:avLst/>
          </a:prstGeom>
          <a:noFill/>
        </p:spPr>
        <p:txBody>
          <a:bodyPr wrap="none" rtlCol="0">
            <a:spAutoFit/>
          </a:bodyPr>
          <a:lstStyle/>
          <a:p>
            <a:r>
              <a:rPr lang="cs-CZ" dirty="0"/>
              <a:t>mondidoly</a:t>
            </a:r>
          </a:p>
        </p:txBody>
      </p:sp>
      <p:sp>
        <p:nvSpPr>
          <p:cNvPr id="21" name="TextovéPole 20">
            <a:extLst>
              <a:ext uri="{FF2B5EF4-FFF2-40B4-BE49-F238E27FC236}">
                <a16:creationId xmlns:a16="http://schemas.microsoft.com/office/drawing/2014/main" id="{91908A0F-F178-427E-99E8-7F4CD0F8D791}"/>
              </a:ext>
            </a:extLst>
          </p:cNvPr>
          <p:cNvSpPr txBox="1"/>
          <p:nvPr/>
        </p:nvSpPr>
        <p:spPr>
          <a:xfrm>
            <a:off x="2070609" y="6463976"/>
            <a:ext cx="3484591" cy="369332"/>
          </a:xfrm>
          <a:prstGeom prst="rect">
            <a:avLst/>
          </a:prstGeom>
          <a:noFill/>
        </p:spPr>
        <p:txBody>
          <a:bodyPr wrap="square" rtlCol="0">
            <a:spAutoFit/>
          </a:bodyPr>
          <a:lstStyle/>
          <a:p>
            <a:pPr algn="r"/>
            <a:r>
              <a:rPr lang="cs-CZ" dirty="0"/>
              <a:t>Situla from Kuffarn, </a:t>
            </a:r>
            <a:r>
              <a:rPr lang="cs-CZ" dirty="0" err="1"/>
              <a:t>Traisenthal</a:t>
            </a:r>
            <a:endParaRPr lang="cs-CZ" dirty="0"/>
          </a:p>
        </p:txBody>
      </p:sp>
      <p:pic>
        <p:nvPicPr>
          <p:cNvPr id="23" name="Obrázek 22">
            <a:extLst>
              <a:ext uri="{FF2B5EF4-FFF2-40B4-BE49-F238E27FC236}">
                <a16:creationId xmlns:a16="http://schemas.microsoft.com/office/drawing/2014/main" id="{5BF8704F-F4A7-40BC-9BFC-7430B54833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6078" y="0"/>
            <a:ext cx="5366316" cy="4081626"/>
          </a:xfrm>
          <a:prstGeom prst="rect">
            <a:avLst/>
          </a:prstGeom>
        </p:spPr>
      </p:pic>
      <p:sp>
        <p:nvSpPr>
          <p:cNvPr id="25" name="TextovéPole 24">
            <a:extLst>
              <a:ext uri="{FF2B5EF4-FFF2-40B4-BE49-F238E27FC236}">
                <a16:creationId xmlns:a16="http://schemas.microsoft.com/office/drawing/2014/main" id="{615A5CB4-502D-4C51-B628-010ABC9EB736}"/>
              </a:ext>
            </a:extLst>
          </p:cNvPr>
          <p:cNvSpPr txBox="1"/>
          <p:nvPr/>
        </p:nvSpPr>
        <p:spPr>
          <a:xfrm>
            <a:off x="8371260" y="3429000"/>
            <a:ext cx="3545651" cy="369332"/>
          </a:xfrm>
          <a:prstGeom prst="rect">
            <a:avLst/>
          </a:prstGeom>
          <a:noFill/>
        </p:spPr>
        <p:txBody>
          <a:bodyPr wrap="none" rtlCol="0">
            <a:spAutoFit/>
          </a:bodyPr>
          <a:lstStyle/>
          <a:p>
            <a:r>
              <a:rPr lang="cs-CZ" dirty="0"/>
              <a:t>Big </a:t>
            </a:r>
            <a:r>
              <a:rPr lang="cs-CZ" dirty="0" err="1"/>
              <a:t>mounds</a:t>
            </a:r>
            <a:r>
              <a:rPr lang="cs-CZ" dirty="0"/>
              <a:t> near the </a:t>
            </a:r>
            <a:r>
              <a:rPr lang="cs-CZ" dirty="0" err="1"/>
              <a:t>central</a:t>
            </a:r>
            <a:r>
              <a:rPr lang="cs-CZ" dirty="0"/>
              <a:t> hillfort</a:t>
            </a:r>
          </a:p>
        </p:txBody>
      </p:sp>
      <p:pic>
        <p:nvPicPr>
          <p:cNvPr id="4" name="Obrázek 3">
            <a:extLst>
              <a:ext uri="{FF2B5EF4-FFF2-40B4-BE49-F238E27FC236}">
                <a16:creationId xmlns:a16="http://schemas.microsoft.com/office/drawing/2014/main" id="{5A6E12DE-E9B8-4FEC-A7CF-9C2723D174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73420" y="3789541"/>
            <a:ext cx="4518580" cy="3076646"/>
          </a:xfrm>
          <a:prstGeom prst="rect">
            <a:avLst/>
          </a:prstGeom>
        </p:spPr>
      </p:pic>
      <p:sp>
        <p:nvSpPr>
          <p:cNvPr id="13" name="TextovéPole 12"/>
          <p:cNvSpPr txBox="1"/>
          <p:nvPr/>
        </p:nvSpPr>
        <p:spPr>
          <a:xfrm>
            <a:off x="7693123" y="3763226"/>
            <a:ext cx="1099019" cy="369332"/>
          </a:xfrm>
          <a:prstGeom prst="rect">
            <a:avLst/>
          </a:prstGeom>
          <a:noFill/>
        </p:spPr>
        <p:txBody>
          <a:bodyPr wrap="none" rtlCol="0">
            <a:spAutoFit/>
          </a:bodyPr>
          <a:lstStyle/>
          <a:p>
            <a:r>
              <a:rPr lang="cs-CZ" dirty="0" err="1">
                <a:solidFill>
                  <a:schemeClr val="bg1"/>
                </a:solidFill>
              </a:rPr>
              <a:t>Kröllkogel</a:t>
            </a:r>
            <a:endParaRPr lang="cs-CZ" dirty="0">
              <a:solidFill>
                <a:schemeClr val="bg1"/>
              </a:solidFill>
            </a:endParaRPr>
          </a:p>
        </p:txBody>
      </p:sp>
      <p:pic>
        <p:nvPicPr>
          <p:cNvPr id="19" name="Obrázek 18">
            <a:extLst>
              <a:ext uri="{FF2B5EF4-FFF2-40B4-BE49-F238E27FC236}">
                <a16:creationId xmlns:a16="http://schemas.microsoft.com/office/drawing/2014/main" id="{A548D178-B10F-451C-8736-7D527194AC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2728" y="3781355"/>
            <a:ext cx="2050518" cy="3076646"/>
          </a:xfrm>
          <a:prstGeom prst="rect">
            <a:avLst/>
          </a:prstGeom>
        </p:spPr>
      </p:pic>
      <p:pic>
        <p:nvPicPr>
          <p:cNvPr id="29" name="Obrázek 28">
            <a:extLst>
              <a:ext uri="{FF2B5EF4-FFF2-40B4-BE49-F238E27FC236}">
                <a16:creationId xmlns:a16="http://schemas.microsoft.com/office/drawing/2014/main" id="{7E81A161-78F2-4391-B4DC-A9C8272515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914" y="4546125"/>
            <a:ext cx="5262792" cy="1836349"/>
          </a:xfrm>
          <a:prstGeom prst="rect">
            <a:avLst/>
          </a:prstGeom>
        </p:spPr>
      </p:pic>
      <p:sp>
        <p:nvSpPr>
          <p:cNvPr id="31" name="TextovéPole 30">
            <a:extLst>
              <a:ext uri="{FF2B5EF4-FFF2-40B4-BE49-F238E27FC236}">
                <a16:creationId xmlns:a16="http://schemas.microsoft.com/office/drawing/2014/main" id="{016A8532-8916-459E-A488-AE76DBB200B2}"/>
              </a:ext>
            </a:extLst>
          </p:cNvPr>
          <p:cNvSpPr txBox="1"/>
          <p:nvPr/>
        </p:nvSpPr>
        <p:spPr>
          <a:xfrm>
            <a:off x="193037" y="6417370"/>
            <a:ext cx="1120307" cy="369332"/>
          </a:xfrm>
          <a:prstGeom prst="rect">
            <a:avLst/>
          </a:prstGeom>
          <a:noFill/>
        </p:spPr>
        <p:txBody>
          <a:bodyPr wrap="none" rtlCol="0">
            <a:spAutoFit/>
          </a:bodyPr>
          <a:lstStyle/>
          <a:p>
            <a:r>
              <a:rPr lang="cs-CZ" dirty="0" err="1"/>
              <a:t>Gro</a:t>
            </a:r>
            <a:r>
              <a:rPr lang="el-GR" dirty="0"/>
              <a:t>β</a:t>
            </a:r>
            <a:r>
              <a:rPr lang="cs-CZ" dirty="0" err="1"/>
              <a:t>mugl</a:t>
            </a:r>
            <a:endParaRPr lang="cs-CZ" dirty="0"/>
          </a:p>
        </p:txBody>
      </p:sp>
    </p:spTree>
    <p:extLst>
      <p:ext uri="{BB962C8B-B14F-4D97-AF65-F5344CB8AC3E}">
        <p14:creationId xmlns:p14="http://schemas.microsoft.com/office/powerpoint/2010/main" val="2622252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62325"/>
            <a:ext cx="12191999" cy="705435"/>
          </a:xfrm>
        </p:spPr>
        <p:txBody>
          <a:bodyPr>
            <a:normAutofit fontScale="90000"/>
          </a:bodyPr>
          <a:lstStyle/>
          <a:p>
            <a:r>
              <a:rPr lang="cs-CZ" dirty="0">
                <a:solidFill>
                  <a:schemeClr val="accent1"/>
                </a:solidFill>
              </a:rPr>
              <a:t>Kalenderberg culture - SK</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232914" y="836761"/>
            <a:ext cx="5703811" cy="6009427"/>
          </a:xfrm>
          <a:prstGeom prst="rect">
            <a:avLst/>
          </a:prstGeom>
        </p:spPr>
        <p:txBody>
          <a:bodyPr vert="horz" lIns="0" tIns="45720" rIns="0" bIns="45720" rtlCol="0">
            <a:normAutofit fontScale="925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75000"/>
                    <a:lumOff val="25000"/>
                  </a:schemeClr>
                </a:solidFill>
              </a:rPr>
              <a:t> </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in SW Slovakia, W and E of the Váh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river</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 the 6th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century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BC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latest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Ha D2)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alternated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with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Vekerzug culture</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1" i="0" u="none" strike="noStrike" kern="1200" cap="none" spc="0" normalizeH="0" baseline="0" noProof="0" dirty="0">
                <a:ln>
                  <a:noFill/>
                </a:ln>
                <a:solidFill>
                  <a:schemeClr val="tx1">
                    <a:lumMod val="75000"/>
                    <a:lumOff val="25000"/>
                  </a:schemeClr>
                </a:solidFill>
                <a:effectLst/>
                <a:uLnTx/>
                <a:uFillTx/>
                <a:latin typeface="+mn-lt"/>
                <a:ea typeface="+mn-ea"/>
                <a:cs typeface="+mn-cs"/>
              </a:rPr>
              <a:t>Nová </a:t>
            </a:r>
            <a:r>
              <a:rPr kumimoji="0" lang="cs-CZ" sz="2000" b="1"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Košariská</a:t>
            </a:r>
            <a:endParaRPr lang="cs-CZ" sz="2000" b="1" dirty="0">
              <a:solidFill>
                <a:schemeClr val="tx1">
                  <a:lumMod val="75000"/>
                  <a:lumOff val="25000"/>
                </a:schemeClr>
              </a:solidFill>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important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mound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today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Dunajská Lužná) -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name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is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distinguished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on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basis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of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keramographic</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manifestations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on the mound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magnificent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funeral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ceramics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5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stages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from Ha C1-Ha D1. </a:t>
            </a: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research 1960-1967</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5 mounds, burial continuity</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they had a diameter of 17-60 m</a:t>
            </a:r>
            <a:r>
              <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original height 1.5-4.6 m</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very few metal objects, no buckles</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found mainly magnificent ritual vessels, with black painting, plastic applications, vessels on openwork legs, with bull applications, vessel with three legs. 20-80 pcs in the grave</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a:p>
            <a:pPr marL="548640" lvl="1"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85000"/>
                    <a:lumOff val="15000"/>
                  </a:schemeClr>
                </a:solidFill>
                <a:effectLst/>
                <a:uLnTx/>
                <a:uFillTx/>
                <a:latin typeface="+mn-lt"/>
                <a:ea typeface="+mn-ea"/>
                <a:cs typeface="+mn-cs"/>
              </a:rPr>
              <a:t>ceramics made only for burial</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sp>
        <p:nvSpPr>
          <p:cNvPr id="17" name="TextovéPole 16">
            <a:extLst>
              <a:ext uri="{FF2B5EF4-FFF2-40B4-BE49-F238E27FC236}">
                <a16:creationId xmlns:a16="http://schemas.microsoft.com/office/drawing/2014/main" id="{9F7FB167-B3D4-4101-A1A7-203B0DD8C06B}"/>
              </a:ext>
            </a:extLst>
          </p:cNvPr>
          <p:cNvSpPr txBox="1"/>
          <p:nvPr/>
        </p:nvSpPr>
        <p:spPr>
          <a:xfrm>
            <a:off x="3703857" y="3510636"/>
            <a:ext cx="1287532" cy="369332"/>
          </a:xfrm>
          <a:prstGeom prst="rect">
            <a:avLst/>
          </a:prstGeom>
          <a:noFill/>
        </p:spPr>
        <p:txBody>
          <a:bodyPr wrap="none" rtlCol="0">
            <a:spAutoFit/>
          </a:bodyPr>
          <a:lstStyle/>
          <a:p>
            <a:r>
              <a:rPr lang="cs-CZ" dirty="0"/>
              <a:t>mondidoly</a:t>
            </a:r>
          </a:p>
        </p:txBody>
      </p:sp>
      <p:pic>
        <p:nvPicPr>
          <p:cNvPr id="6" name="Obrázek 5" descr="5497795804_df8f84b3b1_b.jpg">
            <a:extLst>
              <a:ext uri="{FF2B5EF4-FFF2-40B4-BE49-F238E27FC236}">
                <a16:creationId xmlns:a16="http://schemas.microsoft.com/office/drawing/2014/main" id="{92BC9B10-7982-42B4-BEA1-8A137A0FC0C4}"/>
              </a:ext>
            </a:extLst>
          </p:cNvPr>
          <p:cNvPicPr>
            <a:picLocks noChangeAspect="1"/>
          </p:cNvPicPr>
          <p:nvPr/>
        </p:nvPicPr>
        <p:blipFill>
          <a:blip r:embed="rId2" cstate="print"/>
          <a:stretch>
            <a:fillRect/>
          </a:stretch>
        </p:blipFill>
        <p:spPr>
          <a:xfrm>
            <a:off x="6022632" y="169682"/>
            <a:ext cx="2819142" cy="2114356"/>
          </a:xfrm>
          <a:prstGeom prst="rect">
            <a:avLst/>
          </a:prstGeom>
        </p:spPr>
      </p:pic>
      <p:pic>
        <p:nvPicPr>
          <p:cNvPr id="10" name="Obrázek 9" descr="IMG_20170307_0009.jpg">
            <a:extLst>
              <a:ext uri="{FF2B5EF4-FFF2-40B4-BE49-F238E27FC236}">
                <a16:creationId xmlns:a16="http://schemas.microsoft.com/office/drawing/2014/main" id="{0627D137-8BC4-4B77-941F-5BB05872D64B}"/>
              </a:ext>
            </a:extLst>
          </p:cNvPr>
          <p:cNvPicPr>
            <a:picLocks noChangeAspect="1"/>
          </p:cNvPicPr>
          <p:nvPr/>
        </p:nvPicPr>
        <p:blipFill>
          <a:blip r:embed="rId3" cstate="print"/>
          <a:stretch>
            <a:fillRect/>
          </a:stretch>
        </p:blipFill>
        <p:spPr>
          <a:xfrm>
            <a:off x="6118372" y="2429118"/>
            <a:ext cx="2798696" cy="4428882"/>
          </a:xfrm>
          <a:prstGeom prst="rect">
            <a:avLst/>
          </a:prstGeom>
        </p:spPr>
      </p:pic>
      <p:pic>
        <p:nvPicPr>
          <p:cNvPr id="11" name="Obrázek 10" descr="IMG_20170307_0010.jpg">
            <a:extLst>
              <a:ext uri="{FF2B5EF4-FFF2-40B4-BE49-F238E27FC236}">
                <a16:creationId xmlns:a16="http://schemas.microsoft.com/office/drawing/2014/main" id="{CE1F3232-11B3-4A48-B6E8-DA4AE4922621}"/>
              </a:ext>
            </a:extLst>
          </p:cNvPr>
          <p:cNvPicPr>
            <a:picLocks noChangeAspect="1"/>
          </p:cNvPicPr>
          <p:nvPr/>
        </p:nvPicPr>
        <p:blipFill>
          <a:blip r:embed="rId4" cstate="print"/>
          <a:stretch>
            <a:fillRect/>
          </a:stretch>
        </p:blipFill>
        <p:spPr>
          <a:xfrm>
            <a:off x="8927682" y="0"/>
            <a:ext cx="3244204" cy="6858000"/>
          </a:xfrm>
          <a:prstGeom prst="rect">
            <a:avLst/>
          </a:prstGeom>
        </p:spPr>
      </p:pic>
    </p:spTree>
    <p:extLst>
      <p:ext uri="{BB962C8B-B14F-4D97-AF65-F5344CB8AC3E}">
        <p14:creationId xmlns:p14="http://schemas.microsoft.com/office/powerpoint/2010/main" val="240758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544060"/>
            <a:ext cx="6391647" cy="705435"/>
          </a:xfrm>
        </p:spPr>
        <p:txBody>
          <a:bodyPr>
            <a:normAutofit fontScale="90000"/>
          </a:bodyPr>
          <a:lstStyle/>
          <a:p>
            <a:r>
              <a:rPr lang="cs-CZ" dirty="0">
                <a:solidFill>
                  <a:schemeClr val="accent1"/>
                </a:solidFill>
              </a:rPr>
              <a:t>Kalenderberg culture – Molpír near Smolenice</a:t>
            </a: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41402" y="1178350"/>
            <a:ext cx="5031522" cy="5550253"/>
          </a:xfrm>
          <a:prstGeom prst="rect">
            <a:avLst/>
          </a:prstGeom>
        </p:spPr>
        <p:txBody>
          <a:bodyPr vert="horz" lIns="0" tIns="45720" rIns="0" bIns="45720" rtlCol="0">
            <a:normAutofit fontScale="850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central fortified settlement </a:t>
            </a:r>
            <a:endParaRPr lang="cs-CZ"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12-14 ha, Little Carpathians, road to Moravia</a:t>
            </a:r>
            <a:endParaRPr lang="cs-CZ" sz="2000" dirty="0">
              <a:solidFill>
                <a:schemeClr val="tx1">
                  <a:lumMod val="75000"/>
                  <a:lumOff val="25000"/>
                </a:schemeClr>
              </a:solidFill>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75000"/>
                    <a:lumOff val="25000"/>
                  </a:schemeClr>
                </a:solidFill>
              </a:rPr>
              <a:t> </a:t>
            </a:r>
            <a:r>
              <a:rPr lang="en-US" sz="2000" dirty="0">
                <a:solidFill>
                  <a:schemeClr val="tx1">
                    <a:lumMod val="75000"/>
                    <a:lumOff val="25000"/>
                  </a:schemeClr>
                </a:solidFill>
              </a:rPr>
              <a:t>acropolis and two fortifications (courtyard)</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fortified by a stone wall, a wood-stone-clay chamber wall adjoined the wall (height 2.5 m)</a:t>
            </a:r>
            <a:r>
              <a:rPr lang="cs-CZ" sz="2000" dirty="0">
                <a:solidFill>
                  <a:schemeClr val="tx1">
                    <a:lumMod val="75000"/>
                    <a:lumOff val="25000"/>
                  </a:schemeClr>
                </a:solidFill>
              </a:rPr>
              <a:t>, </a:t>
            </a:r>
            <a:r>
              <a:rPr lang="en-US" sz="2000" dirty="0">
                <a:solidFill>
                  <a:schemeClr val="tx1">
                    <a:lumMod val="75000"/>
                    <a:lumOff val="25000"/>
                  </a:schemeClr>
                </a:solidFill>
              </a:rPr>
              <a:t>a wide gate with towers on the sides led to the acropolis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wall to the acropolis another tower (bastion)</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the houses on the acropolis adjoined the wall from the outside, they were also on the terraces in the acropolis, creating a system of streets, 48 ​​houses were examined, a cistern was found, a sacrifice </a:t>
            </a:r>
            <a:r>
              <a:rPr lang="cs-CZ" sz="2000" dirty="0">
                <a:solidFill>
                  <a:schemeClr val="tx1">
                    <a:lumMod val="75000"/>
                    <a:lumOff val="25000"/>
                  </a:schemeClr>
                </a:solidFill>
              </a:rPr>
              <a:t>place </a:t>
            </a:r>
            <a:r>
              <a:rPr lang="en-US" sz="2000" dirty="0">
                <a:solidFill>
                  <a:schemeClr val="tx1">
                    <a:lumMod val="75000"/>
                    <a:lumOff val="25000"/>
                  </a:schemeClr>
                </a:solidFill>
              </a:rPr>
              <a:t>carved in rock (20 x 6 m) - remains of children's skeletons, moon-shaped idols, terrace</a:t>
            </a:r>
            <a:r>
              <a:rPr lang="cs-CZ" sz="2000" dirty="0">
                <a:solidFill>
                  <a:schemeClr val="tx1">
                    <a:lumMod val="75000"/>
                    <a:lumOff val="25000"/>
                  </a:schemeClr>
                </a:solidFill>
              </a:rPr>
              <a:t>s,</a:t>
            </a:r>
            <a:r>
              <a:rPr lang="en-US" sz="2000" dirty="0">
                <a:solidFill>
                  <a:schemeClr val="tx1">
                    <a:lumMod val="75000"/>
                    <a:lumOff val="25000"/>
                  </a:schemeClr>
                </a:solidFill>
              </a:rPr>
              <a:t> central building - three-winged, documented production of bronze and iron objects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en-US" sz="2000" dirty="0">
                <a:solidFill>
                  <a:schemeClr val="tx1">
                    <a:lumMod val="75000"/>
                    <a:lumOff val="25000"/>
                  </a:schemeClr>
                </a:solidFill>
              </a:rPr>
              <a:t>thousands of metal, glass objects and tens of thousands of pieces of ceramics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lang="cs-CZ" sz="2000" dirty="0">
                <a:solidFill>
                  <a:schemeClr val="tx1">
                    <a:lumMod val="75000"/>
                    <a:lumOff val="25000"/>
                  </a:schemeClr>
                </a:solidFill>
              </a:rPr>
              <a:t> </a:t>
            </a:r>
            <a:r>
              <a:rPr lang="en-US" sz="2000" dirty="0">
                <a:solidFill>
                  <a:schemeClr val="tx1">
                    <a:lumMod val="75000"/>
                    <a:lumOff val="25000"/>
                  </a:schemeClr>
                </a:solidFill>
              </a:rPr>
              <a:t>forcibly destroyed, bronze "Scythian" arrows (even in the gate, here dead people and also in houses, they lay in ashes)</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sp>
        <p:nvSpPr>
          <p:cNvPr id="13" name="TextovéPole 12"/>
          <p:cNvSpPr txBox="1"/>
          <p:nvPr/>
        </p:nvSpPr>
        <p:spPr>
          <a:xfrm>
            <a:off x="7693123" y="3763226"/>
            <a:ext cx="1099019" cy="369332"/>
          </a:xfrm>
          <a:prstGeom prst="rect">
            <a:avLst/>
          </a:prstGeom>
          <a:noFill/>
        </p:spPr>
        <p:txBody>
          <a:bodyPr wrap="none" rtlCol="0">
            <a:spAutoFit/>
          </a:bodyPr>
          <a:lstStyle/>
          <a:p>
            <a:r>
              <a:rPr lang="cs-CZ" dirty="0" err="1">
                <a:solidFill>
                  <a:schemeClr val="bg1"/>
                </a:solidFill>
              </a:rPr>
              <a:t>Kröllkogel</a:t>
            </a:r>
            <a:endParaRPr lang="cs-CZ" dirty="0">
              <a:solidFill>
                <a:schemeClr val="bg1"/>
              </a:solidFill>
            </a:endParaRPr>
          </a:p>
        </p:txBody>
      </p:sp>
      <p:pic>
        <p:nvPicPr>
          <p:cNvPr id="14" name="Zástupný symbol pro obsah 5" descr="3.jpg">
            <a:extLst>
              <a:ext uri="{FF2B5EF4-FFF2-40B4-BE49-F238E27FC236}">
                <a16:creationId xmlns:a16="http://schemas.microsoft.com/office/drawing/2014/main" id="{84421690-0069-4470-B526-A42DF9C4BB32}"/>
              </a:ext>
            </a:extLst>
          </p:cNvPr>
          <p:cNvPicPr>
            <a:picLocks noGrp="1" noChangeAspect="1"/>
          </p:cNvPicPr>
          <p:nvPr>
            <p:ph sz="quarter" idx="1"/>
          </p:nvPr>
        </p:nvPicPr>
        <p:blipFill>
          <a:blip r:embed="rId2" cstate="print"/>
          <a:stretch>
            <a:fillRect/>
          </a:stretch>
        </p:blipFill>
        <p:spPr>
          <a:xfrm>
            <a:off x="5250730" y="35563"/>
            <a:ext cx="6863464" cy="4852982"/>
          </a:xfrm>
        </p:spPr>
      </p:pic>
      <p:pic>
        <p:nvPicPr>
          <p:cNvPr id="3" name="Obrázek 2" descr="93ef07ec7e.jpg">
            <a:extLst>
              <a:ext uri="{FF2B5EF4-FFF2-40B4-BE49-F238E27FC236}">
                <a16:creationId xmlns:a16="http://schemas.microsoft.com/office/drawing/2014/main" id="{C679AD3A-3B12-4CD1-A98D-88D8E191A0A2}"/>
              </a:ext>
            </a:extLst>
          </p:cNvPr>
          <p:cNvPicPr>
            <a:picLocks noChangeAspect="1"/>
          </p:cNvPicPr>
          <p:nvPr/>
        </p:nvPicPr>
        <p:blipFill>
          <a:blip r:embed="rId3" cstate="print"/>
          <a:stretch>
            <a:fillRect/>
          </a:stretch>
        </p:blipFill>
        <p:spPr>
          <a:xfrm>
            <a:off x="9099258" y="4837408"/>
            <a:ext cx="3092742" cy="2020592"/>
          </a:xfrm>
          <a:prstGeom prst="rect">
            <a:avLst/>
          </a:prstGeom>
        </p:spPr>
      </p:pic>
      <p:pic>
        <p:nvPicPr>
          <p:cNvPr id="4" name="Obrázek 3" descr="2e0d73ad416d019cfedbbdf587885aaf.jpg">
            <a:extLst>
              <a:ext uri="{FF2B5EF4-FFF2-40B4-BE49-F238E27FC236}">
                <a16:creationId xmlns:a16="http://schemas.microsoft.com/office/drawing/2014/main" id="{9D20D9A7-BE86-4FB6-A6CE-2E44C204D413}"/>
              </a:ext>
            </a:extLst>
          </p:cNvPr>
          <p:cNvPicPr>
            <a:picLocks noChangeAspect="1"/>
          </p:cNvPicPr>
          <p:nvPr/>
        </p:nvPicPr>
        <p:blipFill>
          <a:blip r:embed="rId4" cstate="print"/>
          <a:stretch>
            <a:fillRect/>
          </a:stretch>
        </p:blipFill>
        <p:spPr>
          <a:xfrm>
            <a:off x="5747265" y="4837408"/>
            <a:ext cx="2543625" cy="2026793"/>
          </a:xfrm>
          <a:prstGeom prst="rect">
            <a:avLst/>
          </a:prstGeom>
        </p:spPr>
      </p:pic>
    </p:spTree>
    <p:extLst>
      <p:ext uri="{BB962C8B-B14F-4D97-AF65-F5344CB8AC3E}">
        <p14:creationId xmlns:p14="http://schemas.microsoft.com/office/powerpoint/2010/main" val="75457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533665"/>
            <a:ext cx="12191999" cy="705435"/>
          </a:xfrm>
        </p:spPr>
        <p:txBody>
          <a:bodyPr>
            <a:normAutofit fontScale="90000"/>
          </a:bodyPr>
          <a:lstStyle/>
          <a:p>
            <a:r>
              <a:rPr lang="en-US" dirty="0" err="1">
                <a:solidFill>
                  <a:schemeClr val="accent1"/>
                </a:solidFill>
              </a:rPr>
              <a:t>Sumtal</a:t>
            </a:r>
            <a:r>
              <a:rPr lang="en-US" dirty="0">
                <a:solidFill>
                  <a:schemeClr val="accent1"/>
                </a:solidFill>
              </a:rPr>
              <a:t> Group - Styria</a:t>
            </a:r>
            <a:br>
              <a:rPr lang="en-US" dirty="0">
                <a:solidFill>
                  <a:schemeClr val="accent1"/>
                </a:solidFill>
              </a:rPr>
            </a:br>
            <a:r>
              <a:rPr lang="en-US" dirty="0" err="1">
                <a:solidFill>
                  <a:schemeClr val="accent1"/>
                </a:solidFill>
              </a:rPr>
              <a:t>Frög</a:t>
            </a:r>
            <a:r>
              <a:rPr lang="cs-CZ" dirty="0">
                <a:solidFill>
                  <a:schemeClr val="accent1"/>
                </a:solidFill>
              </a:rPr>
              <a:t> </a:t>
            </a:r>
            <a:r>
              <a:rPr lang="en-US" dirty="0">
                <a:solidFill>
                  <a:schemeClr val="accent1"/>
                </a:solidFill>
              </a:rPr>
              <a:t>Group</a:t>
            </a:r>
            <a:r>
              <a:rPr lang="cs-CZ" dirty="0">
                <a:solidFill>
                  <a:schemeClr val="accent1"/>
                </a:solidFill>
              </a:rPr>
              <a:t> </a:t>
            </a:r>
            <a:r>
              <a:rPr lang="en-US" dirty="0">
                <a:solidFill>
                  <a:schemeClr val="accent1"/>
                </a:solidFill>
              </a:rPr>
              <a:t>-</a:t>
            </a:r>
            <a:r>
              <a:rPr lang="cs-CZ" dirty="0">
                <a:solidFill>
                  <a:schemeClr val="accent1"/>
                </a:solidFill>
              </a:rPr>
              <a:t> </a:t>
            </a:r>
            <a:r>
              <a:rPr lang="en-US" dirty="0">
                <a:solidFill>
                  <a:schemeClr val="accent1"/>
                </a:solidFill>
              </a:rPr>
              <a:t>Carinthia </a:t>
            </a:r>
            <a:endParaRPr lang="cs-CZ"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03695" y="1239100"/>
            <a:ext cx="5753719" cy="5489503"/>
          </a:xfrm>
          <a:prstGeom prst="rect">
            <a:avLst/>
          </a:prstGeom>
        </p:spPr>
        <p:txBody>
          <a:bodyPr vert="horz" lIns="0" tIns="45720" rIns="0" bIns="45720" rtlCol="0">
            <a:normAutofit/>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Eponymous burial ground of the Frög culture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researched around 1884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archaeology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in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napkins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lang="cs-CZ" sz="2000" dirty="0">
                <a:solidFill>
                  <a:schemeClr val="tx1">
                    <a:lumMod val="75000"/>
                    <a:lumOff val="25000"/>
                  </a:schemeClr>
                </a:solidFill>
              </a:rPr>
              <a:t>End of </a:t>
            </a:r>
            <a:r>
              <a:rPr lang="cs-CZ" sz="2000" dirty="0" err="1">
                <a:solidFill>
                  <a:schemeClr val="tx1">
                    <a:lumMod val="75000"/>
                    <a:lumOff val="25000"/>
                  </a:schemeClr>
                </a:solidFill>
              </a:rPr>
              <a:t>burrials</a:t>
            </a:r>
            <a:r>
              <a:rPr lang="cs-CZ" sz="2000" dirty="0">
                <a:solidFill>
                  <a:schemeClr val="tx1">
                    <a:lumMod val="75000"/>
                    <a:lumOff val="25000"/>
                  </a:schemeClr>
                </a:solidFill>
              </a:rPr>
              <a:t> </a:t>
            </a:r>
            <a:r>
              <a:rPr lang="en-US" sz="2000" dirty="0">
                <a:solidFill>
                  <a:schemeClr val="tx1">
                    <a:lumMod val="75000"/>
                    <a:lumOff val="25000"/>
                  </a:schemeClr>
                </a:solidFill>
              </a:rPr>
              <a:t>in Frög around 550 BC</a:t>
            </a:r>
            <a:endParaRPr lang="cs-CZ" sz="2000" dirty="0">
              <a:solidFill>
                <a:schemeClr val="tx1">
                  <a:lumMod val="75000"/>
                  <a:lumOff val="25000"/>
                </a:schemeClr>
              </a:solidFill>
            </a:endParaRPr>
          </a:p>
          <a:p>
            <a:pPr marL="9144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Little contact with the northwestern circuit with swords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painted ceramics and amber</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Frög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site</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served as an important long-distance station in the network of stops at </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Amber</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road</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to the north. Italian imports were transported north </a:t>
            </a:r>
            <a:r>
              <a:rPr lang="en-US" sz="2000" dirty="0">
                <a:solidFill>
                  <a:schemeClr val="tx1">
                    <a:lumMod val="75000"/>
                    <a:lumOff val="25000"/>
                  </a:schemeClr>
                </a:solidFill>
              </a:rPr>
              <a:t>to </a:t>
            </a:r>
            <a:r>
              <a:rPr lang="cs-CZ" sz="2000" dirty="0">
                <a:solidFill>
                  <a:schemeClr val="tx1">
                    <a:lumMod val="75000"/>
                    <a:lumOff val="25000"/>
                  </a:schemeClr>
                </a:solidFill>
              </a:rPr>
              <a:t>t</a:t>
            </a:r>
            <a:r>
              <a:rPr lang="en-US" sz="2000" dirty="0" err="1">
                <a:solidFill>
                  <a:schemeClr val="tx1">
                    <a:lumMod val="75000"/>
                    <a:lumOff val="25000"/>
                  </a:schemeClr>
                </a:solidFill>
              </a:rPr>
              <a:t>hrough</a:t>
            </a:r>
            <a:r>
              <a:rPr lang="cs-CZ" sz="2000" dirty="0">
                <a:solidFill>
                  <a:schemeClr val="tx1">
                    <a:lumMod val="75000"/>
                    <a:lumOff val="25000"/>
                  </a:schemeClr>
                </a:solidFill>
              </a:rPr>
              <a:t> </a:t>
            </a:r>
            <a:r>
              <a:rPr lang="en-US" sz="2000" dirty="0">
                <a:solidFill>
                  <a:schemeClr val="tx1">
                    <a:lumMod val="75000"/>
                    <a:lumOff val="25000"/>
                  </a:schemeClr>
                </a:solidFill>
              </a:rPr>
              <a:t>out the Eastern Alps</a:t>
            </a:r>
            <a:endPar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Human and animal sacrifices from this period in the shaft cave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Durezza</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near Villach</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End identical with Kleinklein - </a:t>
            </a:r>
            <a:r>
              <a:rPr kumimoji="0" lang="en-US"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Kröll-Schmiedkogel</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Strettweg</a:t>
            </a:r>
          </a:p>
        </p:txBody>
      </p:sp>
      <p:sp>
        <p:nvSpPr>
          <p:cNvPr id="31" name="TextovéPole 30">
            <a:extLst>
              <a:ext uri="{FF2B5EF4-FFF2-40B4-BE49-F238E27FC236}">
                <a16:creationId xmlns:a16="http://schemas.microsoft.com/office/drawing/2014/main" id="{016A8532-8916-459E-A488-AE76DBB200B2}"/>
              </a:ext>
            </a:extLst>
          </p:cNvPr>
          <p:cNvSpPr txBox="1"/>
          <p:nvPr/>
        </p:nvSpPr>
        <p:spPr>
          <a:xfrm>
            <a:off x="7456949" y="6488668"/>
            <a:ext cx="1892378" cy="369332"/>
          </a:xfrm>
          <a:prstGeom prst="rect">
            <a:avLst/>
          </a:prstGeom>
          <a:noFill/>
        </p:spPr>
        <p:txBody>
          <a:bodyPr wrap="none" rtlCol="0">
            <a:spAutoFit/>
          </a:bodyPr>
          <a:lstStyle/>
          <a:p>
            <a:r>
              <a:rPr lang="cs-CZ" dirty="0" err="1"/>
              <a:t>Durezza</a:t>
            </a:r>
            <a:r>
              <a:rPr lang="cs-CZ" dirty="0"/>
              <a:t> bei </a:t>
            </a:r>
            <a:r>
              <a:rPr lang="cs-CZ" dirty="0" err="1"/>
              <a:t>Vilach</a:t>
            </a:r>
            <a:endParaRPr lang="cs-CZ" dirty="0"/>
          </a:p>
        </p:txBody>
      </p:sp>
      <p:pic>
        <p:nvPicPr>
          <p:cNvPr id="6" name="Obrázek 5">
            <a:extLst>
              <a:ext uri="{FF2B5EF4-FFF2-40B4-BE49-F238E27FC236}">
                <a16:creationId xmlns:a16="http://schemas.microsoft.com/office/drawing/2014/main" id="{0FBAAB01-E63B-434A-AB16-C7276ABA0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7257899" y="-1380561"/>
            <a:ext cx="3553540" cy="6314661"/>
          </a:xfrm>
          <a:prstGeom prst="rect">
            <a:avLst/>
          </a:prstGeom>
        </p:spPr>
      </p:pic>
      <p:sp>
        <p:nvSpPr>
          <p:cNvPr id="7" name="Ovál 6">
            <a:extLst>
              <a:ext uri="{FF2B5EF4-FFF2-40B4-BE49-F238E27FC236}">
                <a16:creationId xmlns:a16="http://schemas.microsoft.com/office/drawing/2014/main" id="{D2674E87-A0E1-40AA-B39B-DF8D6DDAE016}"/>
              </a:ext>
            </a:extLst>
          </p:cNvPr>
          <p:cNvSpPr/>
          <p:nvPr/>
        </p:nvSpPr>
        <p:spPr>
          <a:xfrm>
            <a:off x="9662475" y="1498862"/>
            <a:ext cx="1609764" cy="1517715"/>
          </a:xfrm>
          <a:prstGeom prst="ellipse">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Ovál 8">
            <a:extLst>
              <a:ext uri="{FF2B5EF4-FFF2-40B4-BE49-F238E27FC236}">
                <a16:creationId xmlns:a16="http://schemas.microsoft.com/office/drawing/2014/main" id="{85043EDF-3B3E-414F-A3C7-717EACEBB11B}"/>
              </a:ext>
            </a:extLst>
          </p:cNvPr>
          <p:cNvSpPr/>
          <p:nvPr/>
        </p:nvSpPr>
        <p:spPr>
          <a:xfrm>
            <a:off x="7783833" y="2204774"/>
            <a:ext cx="1801228" cy="811803"/>
          </a:xfrm>
          <a:prstGeom prst="ellipse">
            <a:avLst/>
          </a:prstGeom>
          <a:solidFill>
            <a:srgbClr val="00B0F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cs-CZ" b="1" dirty="0"/>
              <a:t>Frög</a:t>
            </a:r>
          </a:p>
        </p:txBody>
      </p:sp>
      <p:sp>
        <p:nvSpPr>
          <p:cNvPr id="10" name="TextovéPole 9">
            <a:extLst>
              <a:ext uri="{FF2B5EF4-FFF2-40B4-BE49-F238E27FC236}">
                <a16:creationId xmlns:a16="http://schemas.microsoft.com/office/drawing/2014/main" id="{3233038E-D9ED-4D88-AE56-B740727F7599}"/>
              </a:ext>
            </a:extLst>
          </p:cNvPr>
          <p:cNvSpPr txBox="1"/>
          <p:nvPr/>
        </p:nvSpPr>
        <p:spPr>
          <a:xfrm>
            <a:off x="10038180" y="2076317"/>
            <a:ext cx="1046699" cy="369332"/>
          </a:xfrm>
          <a:prstGeom prst="rect">
            <a:avLst/>
          </a:prstGeom>
          <a:noFill/>
        </p:spPr>
        <p:txBody>
          <a:bodyPr wrap="square" rtlCol="0">
            <a:spAutoFit/>
          </a:bodyPr>
          <a:lstStyle/>
          <a:p>
            <a:r>
              <a:rPr lang="cs-CZ" b="1" dirty="0" err="1">
                <a:solidFill>
                  <a:schemeClr val="bg1"/>
                </a:solidFill>
              </a:rPr>
              <a:t>Sulmtal</a:t>
            </a:r>
            <a:endParaRPr lang="cs-CZ" b="1" dirty="0">
              <a:solidFill>
                <a:schemeClr val="bg1"/>
              </a:solidFill>
            </a:endParaRPr>
          </a:p>
        </p:txBody>
      </p:sp>
      <p:pic>
        <p:nvPicPr>
          <p:cNvPr id="11" name="Obrázek 10">
            <a:extLst>
              <a:ext uri="{FF2B5EF4-FFF2-40B4-BE49-F238E27FC236}">
                <a16:creationId xmlns:a16="http://schemas.microsoft.com/office/drawing/2014/main" id="{8518C899-5A41-4846-9340-28B7E23A1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9328" y="3372062"/>
            <a:ext cx="2842671" cy="3485938"/>
          </a:xfrm>
          <a:prstGeom prst="rect">
            <a:avLst/>
          </a:prstGeom>
        </p:spPr>
      </p:pic>
      <p:pic>
        <p:nvPicPr>
          <p:cNvPr id="12" name="Obrázek 11">
            <a:extLst>
              <a:ext uri="{FF2B5EF4-FFF2-40B4-BE49-F238E27FC236}">
                <a16:creationId xmlns:a16="http://schemas.microsoft.com/office/drawing/2014/main" id="{54A10D14-296A-48CF-BE84-ED10EC2FF1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57740" y="3372061"/>
            <a:ext cx="3519419" cy="2420113"/>
          </a:xfrm>
          <a:prstGeom prst="rect">
            <a:avLst/>
          </a:prstGeom>
        </p:spPr>
      </p:pic>
      <p:sp>
        <p:nvSpPr>
          <p:cNvPr id="14" name="TextovéPole 13">
            <a:extLst>
              <a:ext uri="{FF2B5EF4-FFF2-40B4-BE49-F238E27FC236}">
                <a16:creationId xmlns:a16="http://schemas.microsoft.com/office/drawing/2014/main" id="{4A89B2A2-EBC7-42BB-BAFA-7FBBA223358D}"/>
              </a:ext>
            </a:extLst>
          </p:cNvPr>
          <p:cNvSpPr txBox="1"/>
          <p:nvPr/>
        </p:nvSpPr>
        <p:spPr>
          <a:xfrm>
            <a:off x="5934828" y="5824492"/>
            <a:ext cx="2892970" cy="646331"/>
          </a:xfrm>
          <a:prstGeom prst="rect">
            <a:avLst/>
          </a:prstGeom>
          <a:noFill/>
        </p:spPr>
        <p:txBody>
          <a:bodyPr wrap="square" rtlCol="0">
            <a:spAutoFit/>
          </a:bodyPr>
          <a:lstStyle/>
          <a:p>
            <a:r>
              <a:rPr lang="cs-CZ" dirty="0" err="1"/>
              <a:t>Cult</a:t>
            </a:r>
            <a:r>
              <a:rPr lang="cs-CZ" dirty="0"/>
              <a:t> wagon made from lead, Frög bei </a:t>
            </a:r>
            <a:r>
              <a:rPr lang="cs-CZ" dirty="0" err="1"/>
              <a:t>Rossegg</a:t>
            </a:r>
            <a:endParaRPr lang="cs-CZ" dirty="0"/>
          </a:p>
        </p:txBody>
      </p:sp>
    </p:spTree>
    <p:extLst>
      <p:ext uri="{BB962C8B-B14F-4D97-AF65-F5344CB8AC3E}">
        <p14:creationId xmlns:p14="http://schemas.microsoft.com/office/powerpoint/2010/main" val="2533936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Obrázek 6" descr="Burgstallkogel_settlement_and_necropolis.png"/>
          <p:cNvPicPr>
            <a:picLocks noChangeAspect="1"/>
          </p:cNvPicPr>
          <p:nvPr/>
        </p:nvPicPr>
        <p:blipFill>
          <a:blip r:embed="rId2" cstate="print"/>
          <a:stretch>
            <a:fillRect/>
          </a:stretch>
        </p:blipFill>
        <p:spPr>
          <a:xfrm>
            <a:off x="3259625" y="3573298"/>
            <a:ext cx="5904513" cy="3094921"/>
          </a:xfrm>
          <a:prstGeom prst="rect">
            <a:avLst/>
          </a:prstGeom>
        </p:spPr>
      </p:pic>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62325"/>
            <a:ext cx="12191999" cy="705435"/>
          </a:xfrm>
        </p:spPr>
        <p:txBody>
          <a:bodyPr>
            <a:normAutofit fontScale="90000"/>
          </a:bodyPr>
          <a:lstStyle/>
          <a:p>
            <a:r>
              <a:rPr lang="en-US" i="1" dirty="0">
                <a:solidFill>
                  <a:schemeClr val="accent1"/>
                </a:solidFill>
              </a:rPr>
              <a:t>Kleinklein - the largest mound</a:t>
            </a:r>
            <a:r>
              <a:rPr lang="cs-CZ" i="1" dirty="0">
                <a:solidFill>
                  <a:schemeClr val="accent1"/>
                </a:solidFill>
              </a:rPr>
              <a:t>s</a:t>
            </a:r>
            <a:r>
              <a:rPr lang="en-US" i="1" dirty="0">
                <a:solidFill>
                  <a:schemeClr val="accent1"/>
                </a:solidFill>
              </a:rPr>
              <a:t> of East Hallstatt culture</a:t>
            </a:r>
            <a:endParaRPr lang="cs-CZ" i="1"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232914" y="836762"/>
            <a:ext cx="3148641" cy="5891842"/>
          </a:xfrm>
          <a:prstGeom prst="rect">
            <a:avLst/>
          </a:prstGeom>
        </p:spPr>
        <p:txBody>
          <a:bodyPr vert="horz" lIns="0" tIns="45720" rIns="0" bIns="45720" rtlCol="0">
            <a:normAutofit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largest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mound of East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Halstat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culture, in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Styria</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Sulmtal</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group</a:t>
            </a:r>
            <a:endPar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endParaRP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about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2000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mounds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originally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today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700,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close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hillfort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unexplored</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Two</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noble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mounds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on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edge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Pommerkogel</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Kröllkogel</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with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luxury</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equipment - the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richest</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graves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of East Hallstatt culture, Ha C2 and Ha D1</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stone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tombs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with</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dromos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entrance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many toreutics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cleans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buckets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ladles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cups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amphorae</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armor</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helmets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skewers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mask</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hands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weapons -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spears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axes</a:t>
            </a:r>
            <a:r>
              <a:rPr kumimoji="0" lang="cs-CZ"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horse </a:t>
            </a:r>
            <a:r>
              <a:rPr kumimoji="0" lang="cs-CZ" sz="2000" b="0" i="0" u="none" strike="noStrike" kern="1200" cap="none" spc="0" normalizeH="0" baseline="0" noProof="0" dirty="0" err="1">
                <a:ln>
                  <a:noFill/>
                </a:ln>
                <a:solidFill>
                  <a:schemeClr val="tx1">
                    <a:lumMod val="75000"/>
                    <a:lumOff val="25000"/>
                  </a:schemeClr>
                </a:solidFill>
                <a:effectLst/>
                <a:uLnTx/>
                <a:uFillTx/>
                <a:latin typeface="+mn-lt"/>
                <a:ea typeface="+mn-ea"/>
                <a:cs typeface="+mn-cs"/>
              </a:rPr>
              <a:t>harness</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pic>
        <p:nvPicPr>
          <p:cNvPr id="6" name="Obrázek 5" descr="Kleinklein2.jpg"/>
          <p:cNvPicPr>
            <a:picLocks noChangeAspect="1"/>
          </p:cNvPicPr>
          <p:nvPr/>
        </p:nvPicPr>
        <p:blipFill>
          <a:blip r:embed="rId3" cstate="print"/>
          <a:stretch>
            <a:fillRect/>
          </a:stretch>
        </p:blipFill>
        <p:spPr>
          <a:xfrm>
            <a:off x="7897626" y="672860"/>
            <a:ext cx="4294374" cy="2458529"/>
          </a:xfrm>
          <a:prstGeom prst="rect">
            <a:avLst/>
          </a:prstGeom>
        </p:spPr>
      </p:pic>
      <p:pic>
        <p:nvPicPr>
          <p:cNvPr id="9" name="Obrázek 8" descr="Plan-of-burial-chamber-in-barrow-Kroellkogel-in-Kleinklein-after-Egg-and-Kramer-2005.png"/>
          <p:cNvPicPr>
            <a:picLocks noChangeAspect="1"/>
          </p:cNvPicPr>
          <p:nvPr/>
        </p:nvPicPr>
        <p:blipFill>
          <a:blip r:embed="rId4" cstate="print"/>
          <a:stretch>
            <a:fillRect/>
          </a:stretch>
        </p:blipFill>
        <p:spPr>
          <a:xfrm>
            <a:off x="3283343" y="690114"/>
            <a:ext cx="4454553" cy="2463200"/>
          </a:xfrm>
          <a:prstGeom prst="rect">
            <a:avLst/>
          </a:prstGeom>
        </p:spPr>
      </p:pic>
      <p:pic>
        <p:nvPicPr>
          <p:cNvPr id="10" name="Obrázek 9" descr="abb5_zisten.jpg"/>
          <p:cNvPicPr>
            <a:picLocks noChangeAspect="1"/>
          </p:cNvPicPr>
          <p:nvPr/>
        </p:nvPicPr>
        <p:blipFill>
          <a:blip r:embed="rId5" cstate="print"/>
          <a:stretch>
            <a:fillRect/>
          </a:stretch>
        </p:blipFill>
        <p:spPr>
          <a:xfrm>
            <a:off x="9364235" y="3165397"/>
            <a:ext cx="2827765" cy="1769851"/>
          </a:xfrm>
          <a:prstGeom prst="rect">
            <a:avLst/>
          </a:prstGeom>
        </p:spPr>
      </p:pic>
      <p:pic>
        <p:nvPicPr>
          <p:cNvPr id="11" name="Obrázek 10" descr="ag_ah_21_maske.jpg"/>
          <p:cNvPicPr>
            <a:picLocks noChangeAspect="1"/>
          </p:cNvPicPr>
          <p:nvPr/>
        </p:nvPicPr>
        <p:blipFill>
          <a:blip r:embed="rId6" cstate="print"/>
          <a:stretch>
            <a:fillRect/>
          </a:stretch>
        </p:blipFill>
        <p:spPr>
          <a:xfrm>
            <a:off x="8187441" y="3122762"/>
            <a:ext cx="1163594" cy="1406106"/>
          </a:xfrm>
          <a:prstGeom prst="rect">
            <a:avLst/>
          </a:prstGeom>
        </p:spPr>
      </p:pic>
      <p:pic>
        <p:nvPicPr>
          <p:cNvPr id="12" name="Obrázek 11" descr="Glockenpanzer_aus_Bronze,_Kleinklein_bei_Großklein,_Hallstattzeit,_7.-6._Jh._v._Chr.jpg"/>
          <p:cNvPicPr>
            <a:picLocks noChangeAspect="1"/>
          </p:cNvPicPr>
          <p:nvPr/>
        </p:nvPicPr>
        <p:blipFill>
          <a:blip r:embed="rId7" cstate="print"/>
          <a:stretch>
            <a:fillRect/>
          </a:stretch>
        </p:blipFill>
        <p:spPr>
          <a:xfrm>
            <a:off x="9328488" y="5006030"/>
            <a:ext cx="2863512" cy="1851970"/>
          </a:xfrm>
          <a:prstGeom prst="rect">
            <a:avLst/>
          </a:prstGeom>
        </p:spPr>
      </p:pic>
      <p:sp>
        <p:nvSpPr>
          <p:cNvPr id="13" name="TextovéPole 12"/>
          <p:cNvSpPr txBox="1"/>
          <p:nvPr/>
        </p:nvSpPr>
        <p:spPr>
          <a:xfrm>
            <a:off x="3519577" y="2441275"/>
            <a:ext cx="1099019" cy="369332"/>
          </a:xfrm>
          <a:prstGeom prst="rect">
            <a:avLst/>
          </a:prstGeom>
          <a:noFill/>
        </p:spPr>
        <p:txBody>
          <a:bodyPr wrap="none" rtlCol="0">
            <a:spAutoFit/>
          </a:bodyPr>
          <a:lstStyle/>
          <a:p>
            <a:r>
              <a:rPr lang="cs-CZ"/>
              <a:t>Kröllkogel</a:t>
            </a:r>
          </a:p>
        </p:txBody>
      </p:sp>
    </p:spTree>
    <p:extLst>
      <p:ext uri="{BB962C8B-B14F-4D97-AF65-F5344CB8AC3E}">
        <p14:creationId xmlns:p14="http://schemas.microsoft.com/office/powerpoint/2010/main" val="1734901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Zástupný obsah 5" descr="Obsah obrázku mapa, text, atlas, Svět&#10;&#10;Popis byl vytvořen automaticky">
            <a:extLst>
              <a:ext uri="{FF2B5EF4-FFF2-40B4-BE49-F238E27FC236}">
                <a16:creationId xmlns:a16="http://schemas.microsoft.com/office/drawing/2014/main" id="{04533B69-4A72-62CD-9822-F6473D53CD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77399"/>
          </a:xfrm>
        </p:spPr>
      </p:pic>
    </p:spTree>
    <p:extLst>
      <p:ext uri="{BB962C8B-B14F-4D97-AF65-F5344CB8AC3E}">
        <p14:creationId xmlns:p14="http://schemas.microsoft.com/office/powerpoint/2010/main" val="233256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29396" y="0"/>
            <a:ext cx="11881448" cy="705435"/>
          </a:xfrm>
        </p:spPr>
        <p:txBody>
          <a:bodyPr>
            <a:normAutofit fontScale="90000"/>
          </a:bodyPr>
          <a:lstStyle/>
          <a:p>
            <a:r>
              <a:rPr lang="en-US" i="1" dirty="0">
                <a:solidFill>
                  <a:schemeClr val="accent1"/>
                </a:solidFill>
              </a:rPr>
              <a:t>Strettweg - a grave with </a:t>
            </a:r>
            <a:r>
              <a:rPr lang="cs-CZ" i="1" dirty="0" err="1">
                <a:solidFill>
                  <a:schemeClr val="accent1"/>
                </a:solidFill>
              </a:rPr>
              <a:t>cult</a:t>
            </a:r>
            <a:r>
              <a:rPr lang="cs-CZ" i="1" dirty="0">
                <a:solidFill>
                  <a:schemeClr val="accent1"/>
                </a:solidFill>
              </a:rPr>
              <a:t> </a:t>
            </a:r>
            <a:r>
              <a:rPr lang="cs-CZ" i="1" dirty="0" err="1">
                <a:solidFill>
                  <a:schemeClr val="accent1"/>
                </a:solidFill>
              </a:rPr>
              <a:t>chariot</a:t>
            </a:r>
            <a:endParaRPr lang="cs-CZ" i="1" dirty="0">
              <a:solidFill>
                <a:schemeClr val="accent1"/>
              </a:solidFill>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pic>
        <p:nvPicPr>
          <p:cNvPr id="14" name="Obrázek 13" descr="web-Strettweg-Kultwagengrab-Steingrabkammer.jpg"/>
          <p:cNvPicPr>
            <a:picLocks noChangeAspect="1"/>
          </p:cNvPicPr>
          <p:nvPr/>
        </p:nvPicPr>
        <p:blipFill>
          <a:blip r:embed="rId2" cstate="print"/>
          <a:stretch>
            <a:fillRect/>
          </a:stretch>
        </p:blipFill>
        <p:spPr>
          <a:xfrm>
            <a:off x="8160589" y="4156954"/>
            <a:ext cx="4031410" cy="2701045"/>
          </a:xfrm>
          <a:prstGeom prst="rect">
            <a:avLst/>
          </a:prstGeom>
        </p:spPr>
      </p:pic>
      <p:sp>
        <p:nvSpPr>
          <p:cNvPr id="16" name="Zástupný obsah 2">
            <a:extLst>
              <a:ext uri="{FF2B5EF4-FFF2-40B4-BE49-F238E27FC236}">
                <a16:creationId xmlns:a16="http://schemas.microsoft.com/office/drawing/2014/main" id="{1E715B4F-D773-4DFF-9595-A519BC4624B3}"/>
              </a:ext>
            </a:extLst>
          </p:cNvPr>
          <p:cNvSpPr>
            <a:spLocks noGrp="1"/>
          </p:cNvSpPr>
          <p:nvPr>
            <p:ph idx="1"/>
          </p:nvPr>
        </p:nvSpPr>
        <p:spPr>
          <a:xfrm>
            <a:off x="155275" y="724617"/>
            <a:ext cx="6090249" cy="6133383"/>
          </a:xfrm>
        </p:spPr>
        <p:txBody>
          <a:bodyPr>
            <a:normAutofit/>
          </a:bodyPr>
          <a:lstStyle/>
          <a:p>
            <a:pPr>
              <a:buFont typeface="Arial" pitchFamily="34" charset="0"/>
              <a:buChar char="•"/>
            </a:pPr>
            <a:r>
              <a:rPr lang="cs-CZ" dirty="0"/>
              <a:t> </a:t>
            </a:r>
            <a:r>
              <a:rPr lang="en-US" dirty="0"/>
              <a:t>Monumental stone grave chamber with a dromos entrance, revised in 2012, mound 35 m in diameter, chamber measuring 11 x 11 m.</a:t>
            </a:r>
          </a:p>
          <a:p>
            <a:pPr>
              <a:buFont typeface="Arial" pitchFamily="34" charset="0"/>
              <a:buChar char="•"/>
            </a:pPr>
            <a:r>
              <a:rPr lang="en-US" dirty="0"/>
              <a:t> In 1851 and 1852, the tomb of a woman with a cult cart was opened, in addition to which more than 2,500 pieces of amber and many glass beads were found. Furthermore, numerous gold jewelry, such as beads, buckles, decorated sheets, pendants, </a:t>
            </a:r>
            <a:r>
              <a:rPr lang="cs-CZ" dirty="0"/>
              <a:t>torques</a:t>
            </a:r>
            <a:r>
              <a:rPr lang="en-US" dirty="0"/>
              <a:t>.</a:t>
            </a:r>
          </a:p>
          <a:p>
            <a:pPr>
              <a:buFont typeface="Arial" pitchFamily="34" charset="0"/>
              <a:buChar char="•"/>
            </a:pPr>
            <a:r>
              <a:rPr lang="en-US" dirty="0"/>
              <a:t> The tomb corresponds to a princess and priestess identical with Etruscan funerals and Western Balkan funerals.</a:t>
            </a:r>
          </a:p>
          <a:p>
            <a:pPr>
              <a:buFont typeface="Arial" pitchFamily="34" charset="0"/>
              <a:buChar char="•"/>
            </a:pPr>
            <a:r>
              <a:rPr lang="en-US" dirty="0"/>
              <a:t> More than 7,000 items came from the grave, which were collected in 2012.</a:t>
            </a:r>
          </a:p>
          <a:p>
            <a:pPr>
              <a:buFont typeface="Arial" pitchFamily="34" charset="0"/>
              <a:buChar char="•"/>
            </a:pPr>
            <a:r>
              <a:rPr lang="en-US" dirty="0"/>
              <a:t> More people were buried in the grave - a woman, a girl and two men.</a:t>
            </a:r>
          </a:p>
          <a:p>
            <a:pPr>
              <a:buFont typeface="Arial" pitchFamily="34" charset="0"/>
              <a:buChar char="•"/>
            </a:pPr>
            <a:r>
              <a:rPr lang="en-US" dirty="0"/>
              <a:t> The grave contained a horse harness for 4 riders and 2 draft horses, parts of 1 four-wheeled chariot, bronze vessels, pottery, </a:t>
            </a:r>
            <a:r>
              <a:rPr lang="cs-CZ" dirty="0" err="1"/>
              <a:t>spits</a:t>
            </a:r>
            <a:r>
              <a:rPr lang="en-US" dirty="0"/>
              <a:t> and weapons.</a:t>
            </a:r>
            <a:endParaRPr lang="de-DE" dirty="0"/>
          </a:p>
        </p:txBody>
      </p:sp>
      <p:pic>
        <p:nvPicPr>
          <p:cNvPr id="17" name="Obrázek 16" descr="Bernsteinperlenketten-532x1030.jpg"/>
          <p:cNvPicPr>
            <a:picLocks noChangeAspect="1"/>
          </p:cNvPicPr>
          <p:nvPr/>
        </p:nvPicPr>
        <p:blipFill>
          <a:blip r:embed="rId3" cstate="print"/>
          <a:stretch>
            <a:fillRect/>
          </a:stretch>
        </p:blipFill>
        <p:spPr>
          <a:xfrm>
            <a:off x="6297282" y="3200747"/>
            <a:ext cx="1888989" cy="3657253"/>
          </a:xfrm>
          <a:prstGeom prst="rect">
            <a:avLst/>
          </a:prstGeom>
        </p:spPr>
      </p:pic>
      <p:pic>
        <p:nvPicPr>
          <p:cNvPr id="18" name="Obrázek 17" descr="Strettweg_occl_high.jpg"/>
          <p:cNvPicPr>
            <a:picLocks noChangeAspect="1"/>
          </p:cNvPicPr>
          <p:nvPr/>
        </p:nvPicPr>
        <p:blipFill>
          <a:blip r:embed="rId4" cstate="print"/>
          <a:stretch>
            <a:fillRect/>
          </a:stretch>
        </p:blipFill>
        <p:spPr>
          <a:xfrm>
            <a:off x="6271402" y="878455"/>
            <a:ext cx="2354113" cy="2354113"/>
          </a:xfrm>
          <a:prstGeom prst="rect">
            <a:avLst/>
          </a:prstGeom>
        </p:spPr>
      </p:pic>
      <p:pic>
        <p:nvPicPr>
          <p:cNvPr id="15" name="Obrázek 14" descr="CtCeo_8WcAA6uJW.jpg"/>
          <p:cNvPicPr>
            <a:picLocks noChangeAspect="1"/>
          </p:cNvPicPr>
          <p:nvPr/>
        </p:nvPicPr>
        <p:blipFill>
          <a:blip r:embed="rId5" cstate="print"/>
          <a:stretch>
            <a:fillRect/>
          </a:stretch>
        </p:blipFill>
        <p:spPr>
          <a:xfrm>
            <a:off x="8160590" y="0"/>
            <a:ext cx="4031410" cy="4505277"/>
          </a:xfrm>
          <a:prstGeom prst="rect">
            <a:avLst/>
          </a:prstGeom>
        </p:spPr>
      </p:pic>
      <p:sp>
        <p:nvSpPr>
          <p:cNvPr id="19" name="TextovéPole 18"/>
          <p:cNvSpPr txBox="1"/>
          <p:nvPr/>
        </p:nvSpPr>
        <p:spPr>
          <a:xfrm>
            <a:off x="8367623" y="1725284"/>
            <a:ext cx="914738" cy="369332"/>
          </a:xfrm>
          <a:prstGeom prst="rect">
            <a:avLst/>
          </a:prstGeom>
          <a:noFill/>
        </p:spPr>
        <p:txBody>
          <a:bodyPr wrap="none" rtlCol="0">
            <a:spAutoFit/>
          </a:bodyPr>
          <a:lstStyle/>
          <a:p>
            <a:r>
              <a:rPr lang="cs-CZ">
                <a:solidFill>
                  <a:schemeClr val="bg1"/>
                </a:solidFill>
              </a:rPr>
              <a:t>Artemis</a:t>
            </a:r>
          </a:p>
        </p:txBody>
      </p:sp>
    </p:spTree>
    <p:extLst>
      <p:ext uri="{BB962C8B-B14F-4D97-AF65-F5344CB8AC3E}">
        <p14:creationId xmlns:p14="http://schemas.microsoft.com/office/powerpoint/2010/main" val="388719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18161" y="0"/>
            <a:ext cx="12173840" cy="1250839"/>
          </a:xfrm>
        </p:spPr>
        <p:txBody>
          <a:bodyPr>
            <a:normAutofit/>
          </a:bodyPr>
          <a:lstStyle/>
          <a:p>
            <a:r>
              <a:rPr lang="en-US" sz="4000" dirty="0">
                <a:solidFill>
                  <a:schemeClr val="accent1"/>
                </a:solidFill>
              </a:rPr>
              <a:t>Situ</a:t>
            </a:r>
            <a:r>
              <a:rPr lang="cs-CZ" sz="4000" dirty="0">
                <a:solidFill>
                  <a:schemeClr val="accent1"/>
                </a:solidFill>
              </a:rPr>
              <a:t>l</a:t>
            </a:r>
            <a:r>
              <a:rPr lang="en-US" sz="4000" dirty="0">
                <a:solidFill>
                  <a:schemeClr val="accent1"/>
                </a:solidFill>
              </a:rPr>
              <a:t>a</a:t>
            </a:r>
            <a:r>
              <a:rPr lang="cs-CZ" sz="4000" dirty="0">
                <a:solidFill>
                  <a:schemeClr val="accent1"/>
                </a:solidFill>
              </a:rPr>
              <a:t>e</a:t>
            </a:r>
            <a:r>
              <a:rPr lang="en-US" sz="4000" dirty="0">
                <a:solidFill>
                  <a:schemeClr val="accent1"/>
                </a:solidFill>
              </a:rPr>
              <a:t> art - an independent manifestation of East Hallstatt culture</a:t>
            </a:r>
            <a:endParaRPr lang="cs-CZ" sz="4000" dirty="0">
              <a:solidFill>
                <a:schemeClr val="accent1"/>
              </a:solidFill>
            </a:endParaRPr>
          </a:p>
        </p:txBody>
      </p:sp>
      <p:sp>
        <p:nvSpPr>
          <p:cNvPr id="5" name="Zástupný obsah 2">
            <a:extLst>
              <a:ext uri="{FF2B5EF4-FFF2-40B4-BE49-F238E27FC236}">
                <a16:creationId xmlns:a16="http://schemas.microsoft.com/office/drawing/2014/main" id="{1E715B4F-D773-4DFF-9595-A519BC4624B3}"/>
              </a:ext>
            </a:extLst>
          </p:cNvPr>
          <p:cNvSpPr txBox="1">
            <a:spLocks/>
          </p:cNvSpPr>
          <p:nvPr/>
        </p:nvSpPr>
        <p:spPr>
          <a:xfrm>
            <a:off x="163903" y="1250830"/>
            <a:ext cx="2812210" cy="5607170"/>
          </a:xfrm>
          <a:prstGeom prst="rect">
            <a:avLst/>
          </a:prstGeom>
        </p:spPr>
        <p:txBody>
          <a:bodyPr vert="horz" lIns="0" tIns="45720" rIns="0" bIns="45720" rtlCol="0">
            <a:normAutofit fontScale="92500" lnSpcReduction="10000"/>
          </a:bodyPr>
          <a:lstStyle/>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figural, zoomorphic and plant motifs on metal </a:t>
            </a:r>
            <a:r>
              <a:rPr lang="cs-CZ" sz="2000" dirty="0" err="1">
                <a:solidFill>
                  <a:schemeClr val="tx1">
                    <a:lumMod val="75000"/>
                    <a:lumOff val="25000"/>
                  </a:schemeClr>
                </a:solidFill>
              </a:rPr>
              <a:t>vessels</a:t>
            </a: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and other metal products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a specific artistic style derived from Asian art - Urartu, Assyria, gradually influenced Greece and northern Italy</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from the 2nd half of the 7th century. to LT A (450 to 370 BC)</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differs from other areas</a:t>
            </a:r>
          </a:p>
          <a:p>
            <a:pPr marL="91440" lvl="0" indent="-91440" defTabSz="914400">
              <a:lnSpc>
                <a:spcPct val="90000"/>
              </a:lnSpc>
              <a:spcBef>
                <a:spcPts val="1200"/>
              </a:spcBef>
              <a:spcAft>
                <a:spcPts val="200"/>
              </a:spcAft>
              <a:buClr>
                <a:schemeClr val="accent1"/>
              </a:buClr>
              <a:buSzPct val="100000"/>
              <a:buFont typeface="Arial" pitchFamily="34" charset="0"/>
              <a:buChar char="•"/>
            </a:pPr>
            <a:r>
              <a:rPr kumimoji="0" lang="en-US" sz="2000" b="0" i="0" u="none" strike="noStrike" kern="1200" cap="none" spc="0" normalizeH="0" baseline="0" noProof="0" dirty="0">
                <a:ln>
                  <a:noFill/>
                </a:ln>
                <a:solidFill>
                  <a:schemeClr val="tx1">
                    <a:lumMod val="75000"/>
                    <a:lumOff val="25000"/>
                  </a:schemeClr>
                </a:solidFill>
                <a:effectLst/>
                <a:uLnTx/>
                <a:uFillTx/>
                <a:latin typeface="+mn-lt"/>
                <a:ea typeface="+mn-ea"/>
                <a:cs typeface="+mn-cs"/>
              </a:rPr>
              <a:t>  represents the lifestyle of elites - religious ceremonies, festivities, sacrifice, hunting, military march, fight, wrestling, plowing, sex, supernatural animals, etc.</a:t>
            </a:r>
            <a:endParaRPr kumimoji="0" lang="cs-CZ" sz="2000" b="0" i="0" u="none" strike="noStrike" kern="1200" cap="none" spc="0" normalizeH="0" baseline="0" noProof="0" dirty="0">
              <a:ln>
                <a:noFill/>
              </a:ln>
              <a:solidFill>
                <a:schemeClr val="tx1">
                  <a:lumMod val="85000"/>
                  <a:lumOff val="15000"/>
                </a:schemeClr>
              </a:solidFill>
              <a:effectLst/>
              <a:uLnTx/>
              <a:uFillTx/>
              <a:latin typeface="+mn-lt"/>
              <a:ea typeface="+mn-ea"/>
              <a:cs typeface="+mn-cs"/>
            </a:endParaRPr>
          </a:p>
        </p:txBody>
      </p:sp>
      <p:sp>
        <p:nvSpPr>
          <p:cNvPr id="8" name="TextovéPole 7"/>
          <p:cNvSpPr txBox="1"/>
          <p:nvPr/>
        </p:nvSpPr>
        <p:spPr>
          <a:xfrm>
            <a:off x="10420489" y="4546125"/>
            <a:ext cx="1771511" cy="369332"/>
          </a:xfrm>
          <a:prstGeom prst="rect">
            <a:avLst/>
          </a:prstGeom>
          <a:noFill/>
        </p:spPr>
        <p:txBody>
          <a:bodyPr wrap="square" rtlCol="0">
            <a:spAutoFit/>
          </a:bodyPr>
          <a:lstStyle/>
          <a:p>
            <a:r>
              <a:rPr lang="cs-CZ">
                <a:solidFill>
                  <a:schemeClr val="bg1"/>
                </a:solidFill>
              </a:rPr>
              <a:t>centrální komora</a:t>
            </a:r>
          </a:p>
        </p:txBody>
      </p:sp>
      <p:pic>
        <p:nvPicPr>
          <p:cNvPr id="9" name="Obrázek 8" descr="Situla-della-Certosa-In-the-upper-part-there-is-a-military-parade-after-Bosi-2004.png"/>
          <p:cNvPicPr>
            <a:picLocks noChangeAspect="1"/>
          </p:cNvPicPr>
          <p:nvPr/>
        </p:nvPicPr>
        <p:blipFill>
          <a:blip r:embed="rId2" cstate="print"/>
          <a:stretch>
            <a:fillRect/>
          </a:stretch>
        </p:blipFill>
        <p:spPr>
          <a:xfrm>
            <a:off x="5446682" y="3809659"/>
            <a:ext cx="6745318" cy="2936197"/>
          </a:xfrm>
          <a:prstGeom prst="rect">
            <a:avLst/>
          </a:prstGeom>
        </p:spPr>
      </p:pic>
      <p:pic>
        <p:nvPicPr>
          <p:cNvPr id="10" name="Obrázek 9" descr="sit_kuff_g.jpg"/>
          <p:cNvPicPr>
            <a:picLocks noChangeAspect="1"/>
          </p:cNvPicPr>
          <p:nvPr/>
        </p:nvPicPr>
        <p:blipFill>
          <a:blip r:embed="rId3" cstate="print"/>
          <a:stretch>
            <a:fillRect/>
          </a:stretch>
        </p:blipFill>
        <p:spPr>
          <a:xfrm>
            <a:off x="9686200" y="698740"/>
            <a:ext cx="2487640" cy="2843017"/>
          </a:xfrm>
          <a:prstGeom prst="rect">
            <a:avLst/>
          </a:prstGeom>
        </p:spPr>
      </p:pic>
      <p:pic>
        <p:nvPicPr>
          <p:cNvPr id="11" name="Obrázek 10" descr="situla-f7b528ab-c69b-47a1-9ba4-6aed545f6c2-resize-750.jpeg"/>
          <p:cNvPicPr>
            <a:picLocks noChangeAspect="1"/>
          </p:cNvPicPr>
          <p:nvPr/>
        </p:nvPicPr>
        <p:blipFill>
          <a:blip r:embed="rId4" cstate="print"/>
          <a:stretch>
            <a:fillRect/>
          </a:stretch>
        </p:blipFill>
        <p:spPr>
          <a:xfrm>
            <a:off x="7623543" y="718923"/>
            <a:ext cx="2227810" cy="2826534"/>
          </a:xfrm>
          <a:prstGeom prst="rect">
            <a:avLst/>
          </a:prstGeom>
        </p:spPr>
      </p:pic>
      <p:pic>
        <p:nvPicPr>
          <p:cNvPr id="13" name="Obrázek 12" descr="felsi_20a.jpg"/>
          <p:cNvPicPr>
            <a:picLocks noChangeAspect="1"/>
          </p:cNvPicPr>
          <p:nvPr/>
        </p:nvPicPr>
        <p:blipFill>
          <a:blip r:embed="rId5" cstate="print"/>
          <a:stretch>
            <a:fillRect/>
          </a:stretch>
        </p:blipFill>
        <p:spPr>
          <a:xfrm>
            <a:off x="5356098" y="724304"/>
            <a:ext cx="2269639" cy="2830194"/>
          </a:xfrm>
          <a:prstGeom prst="rect">
            <a:avLst/>
          </a:prstGeom>
        </p:spPr>
      </p:pic>
      <p:pic>
        <p:nvPicPr>
          <p:cNvPr id="14" name="Obrázek 13" descr="AKG370113.jpg"/>
          <p:cNvPicPr>
            <a:picLocks noChangeAspect="1"/>
          </p:cNvPicPr>
          <p:nvPr/>
        </p:nvPicPr>
        <p:blipFill>
          <a:blip r:embed="rId6" cstate="print"/>
          <a:stretch>
            <a:fillRect/>
          </a:stretch>
        </p:blipFill>
        <p:spPr>
          <a:xfrm>
            <a:off x="3012492" y="728601"/>
            <a:ext cx="2371088" cy="2816853"/>
          </a:xfrm>
          <a:prstGeom prst="rect">
            <a:avLst/>
          </a:prstGeom>
        </p:spPr>
      </p:pic>
      <p:pic>
        <p:nvPicPr>
          <p:cNvPr id="1026" name="Picture 2" descr="C:\Users\Acer\Desktop\Martin\Plech_final\Němčice\Němčice\kresba 3.jpg"/>
          <p:cNvPicPr>
            <a:picLocks noChangeAspect="1" noChangeArrowheads="1"/>
          </p:cNvPicPr>
          <p:nvPr/>
        </p:nvPicPr>
        <p:blipFill>
          <a:blip r:embed="rId7" cstate="print"/>
          <a:srcRect/>
          <a:stretch>
            <a:fillRect/>
          </a:stretch>
        </p:blipFill>
        <p:spPr bwMode="auto">
          <a:xfrm>
            <a:off x="3073431" y="4932121"/>
            <a:ext cx="2326705" cy="1925879"/>
          </a:xfrm>
          <a:prstGeom prst="rect">
            <a:avLst/>
          </a:prstGeom>
          <a:noFill/>
        </p:spPr>
      </p:pic>
      <p:pic>
        <p:nvPicPr>
          <p:cNvPr id="15" name="Obrázek 14" descr="NHM_-_Zgornja_Slivnica_Gürtelblech_2.jpg"/>
          <p:cNvPicPr>
            <a:picLocks noChangeAspect="1"/>
          </p:cNvPicPr>
          <p:nvPr/>
        </p:nvPicPr>
        <p:blipFill>
          <a:blip r:embed="rId8" cstate="print"/>
          <a:stretch>
            <a:fillRect/>
          </a:stretch>
        </p:blipFill>
        <p:spPr>
          <a:xfrm>
            <a:off x="2956640" y="3536831"/>
            <a:ext cx="2641904" cy="1345720"/>
          </a:xfrm>
          <a:prstGeom prst="rect">
            <a:avLst/>
          </a:prstGeom>
        </p:spPr>
      </p:pic>
    </p:spTree>
    <p:extLst>
      <p:ext uri="{BB962C8B-B14F-4D97-AF65-F5344CB8AC3E}">
        <p14:creationId xmlns:p14="http://schemas.microsoft.com/office/powerpoint/2010/main" val="3969650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68244" y="1106112"/>
            <a:ext cx="3817662" cy="705435"/>
          </a:xfrm>
        </p:spPr>
        <p:txBody>
          <a:bodyPr>
            <a:normAutofit fontScale="90000"/>
          </a:bodyPr>
          <a:lstStyle/>
          <a:p>
            <a:r>
              <a:rPr lang="en-US" dirty="0">
                <a:solidFill>
                  <a:schemeClr val="accent1"/>
                </a:solidFill>
              </a:rPr>
              <a:t>Amber </a:t>
            </a:r>
            <a:r>
              <a:rPr lang="cs-CZ" dirty="0" err="1">
                <a:solidFill>
                  <a:schemeClr val="accent1"/>
                </a:solidFill>
              </a:rPr>
              <a:t>road</a:t>
            </a:r>
            <a:r>
              <a:rPr lang="en-US" dirty="0">
                <a:solidFill>
                  <a:schemeClr val="accent1"/>
                </a:solidFill>
              </a:rPr>
              <a:t> through the Czech Republic</a:t>
            </a:r>
            <a:endParaRPr lang="cs-CZ" dirty="0">
              <a:solidFill>
                <a:schemeClr val="accent1"/>
              </a:solidFill>
            </a:endParaRP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68244" y="1915064"/>
            <a:ext cx="3817661" cy="4942936"/>
          </a:xfrm>
        </p:spPr>
        <p:txBody>
          <a:bodyPr>
            <a:normAutofit/>
          </a:bodyPr>
          <a:lstStyle/>
          <a:p>
            <a:pPr>
              <a:buFont typeface="Arial" pitchFamily="34" charset="0"/>
              <a:buChar char="•"/>
            </a:pPr>
            <a:r>
              <a:rPr lang="en-US" dirty="0"/>
              <a:t>The Amber Trail, or Amber Road, is a designation for an ancient trade route connecting northern Europe (the Baltic coast) with the center of civilization around the Mediterranean Sea.</a:t>
            </a:r>
          </a:p>
          <a:p>
            <a:pPr>
              <a:buFont typeface="Arial" pitchFamily="34" charset="0"/>
              <a:buChar char="•"/>
            </a:pPr>
            <a:r>
              <a:rPr lang="en-US" dirty="0"/>
              <a:t> Amber, as an important commodity and highly valued raw material with magical power that gave the name its name, was transported along this route from the Baltic to the south, to Italy, Greece and Egypt) long before and after our era.</a:t>
            </a:r>
          </a:p>
          <a:p>
            <a:pPr>
              <a:buFont typeface="Arial" pitchFamily="34" charset="0"/>
              <a:buChar char="•"/>
            </a:pPr>
            <a:r>
              <a:rPr lang="en-US" dirty="0"/>
              <a:t> Amber was a major barter commodity, the price of which probably rose sharply from sources.</a:t>
            </a:r>
            <a:endParaRPr lang="cs-CZ" dirty="0"/>
          </a:p>
        </p:txBody>
      </p:sp>
      <p:pic>
        <p:nvPicPr>
          <p:cNvPr id="4" name="Obrázek 3" descr="11.jpg">
            <a:extLst>
              <a:ext uri="{FF2B5EF4-FFF2-40B4-BE49-F238E27FC236}">
                <a16:creationId xmlns:a16="http://schemas.microsoft.com/office/drawing/2014/main" id="{32187CAC-1027-4783-920A-0BDD9D4FD141}"/>
              </a:ext>
            </a:extLst>
          </p:cNvPr>
          <p:cNvPicPr>
            <a:picLocks noChangeAspect="1"/>
          </p:cNvPicPr>
          <p:nvPr/>
        </p:nvPicPr>
        <p:blipFill>
          <a:blip r:embed="rId2" cstate="print"/>
          <a:stretch>
            <a:fillRect/>
          </a:stretch>
        </p:blipFill>
        <p:spPr>
          <a:xfrm>
            <a:off x="3855018" y="0"/>
            <a:ext cx="8348870" cy="6858000"/>
          </a:xfrm>
          <a:prstGeom prst="rect">
            <a:avLst/>
          </a:prstGeom>
        </p:spPr>
      </p:pic>
      <p:sp>
        <p:nvSpPr>
          <p:cNvPr id="5" name="TextovéPole 4">
            <a:extLst>
              <a:ext uri="{FF2B5EF4-FFF2-40B4-BE49-F238E27FC236}">
                <a16:creationId xmlns:a16="http://schemas.microsoft.com/office/drawing/2014/main" id="{A312583F-6624-44C3-8FDD-7276CD592602}"/>
              </a:ext>
            </a:extLst>
          </p:cNvPr>
          <p:cNvSpPr txBox="1"/>
          <p:nvPr/>
        </p:nvSpPr>
        <p:spPr>
          <a:xfrm rot="18230465">
            <a:off x="7261268" y="3734595"/>
            <a:ext cx="1303049" cy="369332"/>
          </a:xfrm>
          <a:prstGeom prst="rect">
            <a:avLst/>
          </a:prstGeom>
          <a:noFill/>
        </p:spPr>
        <p:txBody>
          <a:bodyPr wrap="none" rtlCol="0">
            <a:spAutoFit/>
          </a:bodyPr>
          <a:lstStyle/>
          <a:p>
            <a:r>
              <a:rPr lang="cs-CZ" dirty="0">
                <a:solidFill>
                  <a:schemeClr val="bg1"/>
                </a:solidFill>
              </a:rPr>
              <a:t>Amber </a:t>
            </a:r>
            <a:r>
              <a:rPr lang="cs-CZ" dirty="0" err="1">
                <a:solidFill>
                  <a:schemeClr val="bg1"/>
                </a:solidFill>
              </a:rPr>
              <a:t>road</a:t>
            </a:r>
            <a:endParaRPr lang="cs-CZ" dirty="0">
              <a:solidFill>
                <a:schemeClr val="bg1"/>
              </a:solidFill>
            </a:endParaRPr>
          </a:p>
        </p:txBody>
      </p:sp>
      <p:sp>
        <p:nvSpPr>
          <p:cNvPr id="6" name="TextovéPole 5">
            <a:extLst>
              <a:ext uri="{FF2B5EF4-FFF2-40B4-BE49-F238E27FC236}">
                <a16:creationId xmlns:a16="http://schemas.microsoft.com/office/drawing/2014/main" id="{9F70E87E-6B49-402E-9DEC-7D89B5C85D21}"/>
              </a:ext>
            </a:extLst>
          </p:cNvPr>
          <p:cNvSpPr txBox="1"/>
          <p:nvPr/>
        </p:nvSpPr>
        <p:spPr>
          <a:xfrm>
            <a:off x="3843130" y="4191000"/>
            <a:ext cx="1208151" cy="369332"/>
          </a:xfrm>
          <a:prstGeom prst="rect">
            <a:avLst/>
          </a:prstGeom>
          <a:noFill/>
        </p:spPr>
        <p:txBody>
          <a:bodyPr wrap="none" rtlCol="0">
            <a:spAutoFit/>
          </a:bodyPr>
          <a:lstStyle/>
          <a:p>
            <a:r>
              <a:rPr lang="cs-CZ" dirty="0" err="1">
                <a:solidFill>
                  <a:schemeClr val="bg1"/>
                </a:solidFill>
              </a:rPr>
              <a:t>Bavaria</a:t>
            </a:r>
            <a:r>
              <a:rPr lang="cs-CZ" dirty="0">
                <a:solidFill>
                  <a:schemeClr val="bg1"/>
                </a:solidFill>
              </a:rPr>
              <a:t> (D)</a:t>
            </a:r>
          </a:p>
        </p:txBody>
      </p:sp>
      <p:sp>
        <p:nvSpPr>
          <p:cNvPr id="7" name="TextovéPole 6">
            <a:extLst>
              <a:ext uri="{FF2B5EF4-FFF2-40B4-BE49-F238E27FC236}">
                <a16:creationId xmlns:a16="http://schemas.microsoft.com/office/drawing/2014/main" id="{2B89CBB8-E479-4B93-BA5F-1A6842EC26F3}"/>
              </a:ext>
            </a:extLst>
          </p:cNvPr>
          <p:cNvSpPr txBox="1"/>
          <p:nvPr/>
        </p:nvSpPr>
        <p:spPr>
          <a:xfrm>
            <a:off x="4457700" y="5524500"/>
            <a:ext cx="1292790" cy="369332"/>
          </a:xfrm>
          <a:prstGeom prst="rect">
            <a:avLst/>
          </a:prstGeom>
          <a:noFill/>
        </p:spPr>
        <p:txBody>
          <a:bodyPr wrap="none" rtlCol="0">
            <a:spAutoFit/>
          </a:bodyPr>
          <a:lstStyle/>
          <a:p>
            <a:r>
              <a:rPr lang="cs-CZ" dirty="0" err="1">
                <a:solidFill>
                  <a:schemeClr val="bg1"/>
                </a:solidFill>
              </a:rPr>
              <a:t>Hallstatt</a:t>
            </a:r>
            <a:r>
              <a:rPr lang="cs-CZ" dirty="0">
                <a:solidFill>
                  <a:schemeClr val="bg1"/>
                </a:solidFill>
              </a:rPr>
              <a:t> (A)</a:t>
            </a:r>
          </a:p>
        </p:txBody>
      </p:sp>
      <p:sp>
        <p:nvSpPr>
          <p:cNvPr id="8" name="TextovéPole 7">
            <a:extLst>
              <a:ext uri="{FF2B5EF4-FFF2-40B4-BE49-F238E27FC236}">
                <a16:creationId xmlns:a16="http://schemas.microsoft.com/office/drawing/2014/main" id="{4AE2E077-34CE-4005-8E45-DFFC1FA62CC2}"/>
              </a:ext>
            </a:extLst>
          </p:cNvPr>
          <p:cNvSpPr txBox="1"/>
          <p:nvPr/>
        </p:nvSpPr>
        <p:spPr>
          <a:xfrm>
            <a:off x="8377030" y="1331576"/>
            <a:ext cx="1175322" cy="369332"/>
          </a:xfrm>
          <a:prstGeom prst="rect">
            <a:avLst/>
          </a:prstGeom>
          <a:noFill/>
        </p:spPr>
        <p:txBody>
          <a:bodyPr wrap="none" rtlCol="0">
            <a:spAutoFit/>
          </a:bodyPr>
          <a:lstStyle/>
          <a:p>
            <a:r>
              <a:rPr lang="cs-CZ" dirty="0">
                <a:solidFill>
                  <a:schemeClr val="bg1"/>
                </a:solidFill>
              </a:rPr>
              <a:t>Silesia (PL)</a:t>
            </a:r>
          </a:p>
        </p:txBody>
      </p:sp>
      <p:sp>
        <p:nvSpPr>
          <p:cNvPr id="9" name="TextovéPole 8">
            <a:extLst>
              <a:ext uri="{FF2B5EF4-FFF2-40B4-BE49-F238E27FC236}">
                <a16:creationId xmlns:a16="http://schemas.microsoft.com/office/drawing/2014/main" id="{28C215A3-3CCC-4BA3-BABF-A7B652B972F5}"/>
              </a:ext>
            </a:extLst>
          </p:cNvPr>
          <p:cNvSpPr txBox="1"/>
          <p:nvPr/>
        </p:nvSpPr>
        <p:spPr>
          <a:xfrm>
            <a:off x="6490107" y="3666572"/>
            <a:ext cx="1016625" cy="369332"/>
          </a:xfrm>
          <a:prstGeom prst="rect">
            <a:avLst/>
          </a:prstGeom>
          <a:noFill/>
        </p:spPr>
        <p:txBody>
          <a:bodyPr wrap="none" rtlCol="0">
            <a:spAutoFit/>
          </a:bodyPr>
          <a:lstStyle/>
          <a:p>
            <a:r>
              <a:rPr lang="cs-CZ" dirty="0">
                <a:solidFill>
                  <a:schemeClr val="bg1"/>
                </a:solidFill>
              </a:rPr>
              <a:t>Bohemia</a:t>
            </a:r>
          </a:p>
        </p:txBody>
      </p:sp>
      <p:sp>
        <p:nvSpPr>
          <p:cNvPr id="10" name="TextovéPole 9">
            <a:extLst>
              <a:ext uri="{FF2B5EF4-FFF2-40B4-BE49-F238E27FC236}">
                <a16:creationId xmlns:a16="http://schemas.microsoft.com/office/drawing/2014/main" id="{3F7E2F18-BCAE-46C2-AB59-BCFC2EB7AF0B}"/>
              </a:ext>
            </a:extLst>
          </p:cNvPr>
          <p:cNvSpPr txBox="1"/>
          <p:nvPr/>
        </p:nvSpPr>
        <p:spPr>
          <a:xfrm>
            <a:off x="8277713" y="3725456"/>
            <a:ext cx="415498" cy="369332"/>
          </a:xfrm>
          <a:prstGeom prst="rect">
            <a:avLst/>
          </a:prstGeom>
          <a:noFill/>
        </p:spPr>
        <p:txBody>
          <a:bodyPr wrap="none" rtlCol="0">
            <a:spAutoFit/>
          </a:bodyPr>
          <a:lstStyle/>
          <a:p>
            <a:r>
              <a:rPr lang="cs-CZ" dirty="0">
                <a:solidFill>
                  <a:schemeClr val="bg1"/>
                </a:solidFill>
              </a:rPr>
              <a:t>BS</a:t>
            </a:r>
          </a:p>
        </p:txBody>
      </p:sp>
      <p:sp>
        <p:nvSpPr>
          <p:cNvPr id="11" name="TextovéPole 10">
            <a:extLst>
              <a:ext uri="{FF2B5EF4-FFF2-40B4-BE49-F238E27FC236}">
                <a16:creationId xmlns:a16="http://schemas.microsoft.com/office/drawing/2014/main" id="{A9EB9045-2C86-4A90-B51C-D46CC35B2AF1}"/>
              </a:ext>
            </a:extLst>
          </p:cNvPr>
          <p:cNvSpPr txBox="1"/>
          <p:nvPr/>
        </p:nvSpPr>
        <p:spPr>
          <a:xfrm>
            <a:off x="7708679" y="6488668"/>
            <a:ext cx="850617" cy="369332"/>
          </a:xfrm>
          <a:prstGeom prst="rect">
            <a:avLst/>
          </a:prstGeom>
          <a:noFill/>
        </p:spPr>
        <p:txBody>
          <a:bodyPr wrap="none" rtlCol="0">
            <a:spAutoFit/>
          </a:bodyPr>
          <a:lstStyle/>
          <a:p>
            <a:r>
              <a:rPr lang="cs-CZ" dirty="0">
                <a:solidFill>
                  <a:schemeClr val="bg1"/>
                </a:solidFill>
              </a:rPr>
              <a:t>To Italy</a:t>
            </a:r>
          </a:p>
        </p:txBody>
      </p:sp>
      <p:cxnSp>
        <p:nvCxnSpPr>
          <p:cNvPr id="12" name="Přímá spojnice se šipkou 12">
            <a:extLst>
              <a:ext uri="{FF2B5EF4-FFF2-40B4-BE49-F238E27FC236}">
                <a16:creationId xmlns:a16="http://schemas.microsoft.com/office/drawing/2014/main" id="{780A4420-3C20-472D-88C2-65EF58EE5847}"/>
              </a:ext>
            </a:extLst>
          </p:cNvPr>
          <p:cNvCxnSpPr/>
          <p:nvPr/>
        </p:nvCxnSpPr>
        <p:spPr>
          <a:xfrm>
            <a:off x="8627148" y="6488668"/>
            <a:ext cx="0" cy="30265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ovéPole 12"/>
          <p:cNvSpPr txBox="1"/>
          <p:nvPr/>
        </p:nvSpPr>
        <p:spPr>
          <a:xfrm>
            <a:off x="11064768" y="6488668"/>
            <a:ext cx="1127232" cy="369332"/>
          </a:xfrm>
          <a:prstGeom prst="rect">
            <a:avLst/>
          </a:prstGeom>
          <a:noFill/>
        </p:spPr>
        <p:txBody>
          <a:bodyPr wrap="none" rtlCol="0">
            <a:spAutoFit/>
          </a:bodyPr>
          <a:lstStyle/>
          <a:p>
            <a:r>
              <a:rPr lang="cs-CZ"/>
              <a:t>Ha D1–D2</a:t>
            </a:r>
          </a:p>
        </p:txBody>
      </p:sp>
      <p:sp>
        <p:nvSpPr>
          <p:cNvPr id="15" name="TextovéPole 14">
            <a:extLst>
              <a:ext uri="{FF2B5EF4-FFF2-40B4-BE49-F238E27FC236}">
                <a16:creationId xmlns:a16="http://schemas.microsoft.com/office/drawing/2014/main" id="{76FA103C-57D9-4AE8-B728-CB798B455761}"/>
              </a:ext>
            </a:extLst>
          </p:cNvPr>
          <p:cNvSpPr txBox="1"/>
          <p:nvPr/>
        </p:nvSpPr>
        <p:spPr>
          <a:xfrm>
            <a:off x="7948066" y="4428144"/>
            <a:ext cx="953531" cy="369332"/>
          </a:xfrm>
          <a:prstGeom prst="rect">
            <a:avLst/>
          </a:prstGeom>
          <a:noFill/>
        </p:spPr>
        <p:txBody>
          <a:bodyPr wrap="none" rtlCol="0">
            <a:spAutoFit/>
          </a:bodyPr>
          <a:lstStyle/>
          <a:p>
            <a:r>
              <a:rPr lang="cs-CZ" dirty="0">
                <a:solidFill>
                  <a:schemeClr val="bg1"/>
                </a:solidFill>
              </a:rPr>
              <a:t>Moravia</a:t>
            </a:r>
          </a:p>
        </p:txBody>
      </p:sp>
    </p:spTree>
    <p:extLst>
      <p:ext uri="{BB962C8B-B14F-4D97-AF65-F5344CB8AC3E}">
        <p14:creationId xmlns:p14="http://schemas.microsoft.com/office/powerpoint/2010/main" val="21993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94268" y="113123"/>
            <a:ext cx="5312431" cy="1206720"/>
          </a:xfrm>
        </p:spPr>
        <p:txBody>
          <a:bodyPr>
            <a:normAutofit fontScale="90000"/>
          </a:bodyPr>
          <a:lstStyle/>
          <a:p>
            <a:r>
              <a:rPr lang="cs-CZ" dirty="0">
                <a:solidFill>
                  <a:schemeClr val="accent1"/>
                </a:solidFill>
              </a:rPr>
              <a:t>Hallstatt period in Moravia</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94269" y="1345720"/>
            <a:ext cx="5141966" cy="5512279"/>
          </a:xfrm>
        </p:spPr>
        <p:txBody>
          <a:bodyPr>
            <a:normAutofit fontScale="92500" lnSpcReduction="20000"/>
          </a:bodyPr>
          <a:lstStyle/>
          <a:p>
            <a:pPr>
              <a:buFont typeface="Arial" pitchFamily="34" charset="0"/>
              <a:buChar char="•"/>
            </a:pPr>
            <a:r>
              <a:rPr lang="cs-CZ" dirty="0"/>
              <a:t> </a:t>
            </a:r>
            <a:r>
              <a:rPr lang="en-US" dirty="0"/>
              <a:t>Two archaeological </a:t>
            </a:r>
            <a:r>
              <a:rPr lang="cs-CZ" dirty="0"/>
              <a:t>groups</a:t>
            </a:r>
            <a:r>
              <a:rPr lang="en-US" dirty="0"/>
              <a:t> - the Horákov and Plat</a:t>
            </a:r>
            <a:r>
              <a:rPr lang="cs-CZ" dirty="0"/>
              <a:t>ě</a:t>
            </a:r>
            <a:r>
              <a:rPr lang="en-US" dirty="0"/>
              <a:t>nice groups of the East Hallstatt culture</a:t>
            </a:r>
          </a:p>
          <a:p>
            <a:pPr>
              <a:buFont typeface="Arial" pitchFamily="34" charset="0"/>
              <a:buChar char="•"/>
            </a:pPr>
            <a:r>
              <a:rPr lang="en-US" dirty="0"/>
              <a:t>  South Moravia - Horákov group, Central and East Moravia - Plat</a:t>
            </a:r>
            <a:r>
              <a:rPr lang="cs-CZ" dirty="0" err="1"/>
              <a:t>ěnice</a:t>
            </a:r>
            <a:r>
              <a:rPr lang="en-US" dirty="0"/>
              <a:t> group</a:t>
            </a:r>
          </a:p>
          <a:p>
            <a:pPr>
              <a:buFont typeface="Arial" pitchFamily="34" charset="0"/>
              <a:buChar char="•"/>
            </a:pPr>
            <a:r>
              <a:rPr lang="en-US" dirty="0"/>
              <a:t>  two elite centers, centralization processes - Brno and Prostějov region</a:t>
            </a:r>
          </a:p>
          <a:p>
            <a:pPr>
              <a:buFont typeface="Arial" pitchFamily="34" charset="0"/>
              <a:buChar char="•"/>
            </a:pPr>
            <a:r>
              <a:rPr lang="en-US" dirty="0"/>
              <a:t>  specific </a:t>
            </a:r>
            <a:r>
              <a:rPr lang="cs-CZ" dirty="0" err="1"/>
              <a:t>site</a:t>
            </a:r>
            <a:r>
              <a:rPr lang="en-US" dirty="0"/>
              <a:t> with a significant concentration of elite contexts - Habrůvka - "Býčí skála" in the Moravian Karst</a:t>
            </a:r>
          </a:p>
          <a:p>
            <a:pPr>
              <a:buFont typeface="Arial" pitchFamily="34" charset="0"/>
              <a:buChar char="•"/>
            </a:pPr>
            <a:r>
              <a:rPr lang="en-US" dirty="0"/>
              <a:t>  backbone route of Amber from Pannonian-Elbe road</a:t>
            </a:r>
          </a:p>
          <a:p>
            <a:pPr>
              <a:buFont typeface="Arial" pitchFamily="34" charset="0"/>
              <a:buChar char="•"/>
            </a:pPr>
            <a:r>
              <a:rPr lang="en-US" dirty="0"/>
              <a:t>  long-distance trade, contacts with neighboring regions</a:t>
            </a:r>
          </a:p>
          <a:p>
            <a:pPr>
              <a:buFont typeface="Arial" pitchFamily="34" charset="0"/>
              <a:buChar char="•"/>
            </a:pPr>
            <a:r>
              <a:rPr lang="en-US" dirty="0"/>
              <a:t>  </a:t>
            </a:r>
            <a:r>
              <a:rPr lang="cs-CZ" dirty="0" err="1"/>
              <a:t>magnate</a:t>
            </a:r>
            <a:r>
              <a:rPr lang="en-US" dirty="0"/>
              <a:t> graves / mounds, burial ground, fortified settlement, depots (Plat</a:t>
            </a:r>
            <a:r>
              <a:rPr lang="cs-CZ" dirty="0"/>
              <a:t>ě</a:t>
            </a:r>
            <a:r>
              <a:rPr lang="en-US" dirty="0"/>
              <a:t>nice group)</a:t>
            </a:r>
          </a:p>
          <a:p>
            <a:pPr>
              <a:buFont typeface="Arial" pitchFamily="34" charset="0"/>
              <a:buChar char="•"/>
            </a:pPr>
            <a:r>
              <a:rPr lang="en-US" dirty="0"/>
              <a:t>  in the </a:t>
            </a:r>
            <a:r>
              <a:rPr lang="en-US" dirty="0" err="1"/>
              <a:t>Horák</a:t>
            </a:r>
            <a:r>
              <a:rPr lang="cs-CZ" dirty="0"/>
              <a:t>ov</a:t>
            </a:r>
            <a:r>
              <a:rPr lang="en-US" dirty="0"/>
              <a:t> group, a </a:t>
            </a:r>
            <a:r>
              <a:rPr lang="en-US" dirty="0" err="1"/>
              <a:t>biritual</a:t>
            </a:r>
            <a:r>
              <a:rPr lang="en-US" dirty="0"/>
              <a:t> rite, in the Plat</a:t>
            </a:r>
            <a:r>
              <a:rPr lang="cs-CZ" dirty="0"/>
              <a:t>ě</a:t>
            </a:r>
            <a:r>
              <a:rPr lang="en-US" dirty="0"/>
              <a:t>nice group, only a </a:t>
            </a:r>
            <a:r>
              <a:rPr lang="cs-CZ" dirty="0" err="1"/>
              <a:t>cremation</a:t>
            </a:r>
            <a:r>
              <a:rPr lang="en-US" dirty="0"/>
              <a:t> rite</a:t>
            </a:r>
            <a:endParaRPr lang="cs-CZ" dirty="0"/>
          </a:p>
          <a:p>
            <a:pPr>
              <a:buFont typeface="Arial" pitchFamily="34" charset="0"/>
              <a:buChar char="•"/>
            </a:pPr>
            <a:r>
              <a:rPr lang="cs-CZ" dirty="0"/>
              <a:t> more in the </a:t>
            </a:r>
            <a:r>
              <a:rPr lang="cs-CZ" dirty="0" err="1"/>
              <a:t>next</a:t>
            </a:r>
            <a:r>
              <a:rPr lang="cs-CZ" dirty="0"/>
              <a:t> </a:t>
            </a:r>
            <a:r>
              <a:rPr lang="cs-CZ" dirty="0" err="1"/>
              <a:t>lessons</a:t>
            </a:r>
            <a:r>
              <a:rPr lang="cs-CZ" dirty="0"/>
              <a:t>… </a:t>
            </a:r>
          </a:p>
        </p:txBody>
      </p:sp>
      <p:pic>
        <p:nvPicPr>
          <p:cNvPr id="6" name="Obrázek 5" descr="Obsah obrázku mapa&#10;&#10;Popis byl vytvořen automaticky">
            <a:extLst>
              <a:ext uri="{FF2B5EF4-FFF2-40B4-BE49-F238E27FC236}">
                <a16:creationId xmlns:a16="http://schemas.microsoft.com/office/drawing/2014/main" id="{1CEC2281-6979-4758-9B9E-B5A237EC01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6699" y="-1"/>
            <a:ext cx="6770401" cy="6842940"/>
          </a:xfrm>
          <a:prstGeom prst="rect">
            <a:avLst/>
          </a:prstGeom>
        </p:spPr>
      </p:pic>
    </p:spTree>
    <p:extLst>
      <p:ext uri="{BB962C8B-B14F-4D97-AF65-F5344CB8AC3E}">
        <p14:creationId xmlns:p14="http://schemas.microsoft.com/office/powerpoint/2010/main" val="85720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Nadpis 1">
            <a:extLst>
              <a:ext uri="{FF2B5EF4-FFF2-40B4-BE49-F238E27FC236}">
                <a16:creationId xmlns:a16="http://schemas.microsoft.com/office/drawing/2014/main" id="{B7CF160F-FA22-4D1A-B1CF-4E8B2E76716D}"/>
              </a:ext>
            </a:extLst>
          </p:cNvPr>
          <p:cNvSpPr txBox="1">
            <a:spLocks/>
          </p:cNvSpPr>
          <p:nvPr/>
        </p:nvSpPr>
        <p:spPr>
          <a:xfrm>
            <a:off x="398251" y="5860135"/>
            <a:ext cx="11395493" cy="705435"/>
          </a:xfrm>
          <a:prstGeom prst="rect">
            <a:avLst/>
          </a:prstGeom>
        </p:spPr>
        <p:txBody>
          <a:bodyPr vert="horz" lIns="91440" tIns="45720" rIns="91440" bIns="45720" rtlCol="0" anchor="b">
            <a:normAutofit fontScale="97500" lnSpcReduction="10000"/>
          </a:bodyPr>
          <a:lstStyle>
            <a:lvl1pPr marL="0"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cs-CZ" b="1" i="1" dirty="0" err="1">
                <a:solidFill>
                  <a:schemeClr val="accent1"/>
                </a:solidFill>
              </a:rPr>
              <a:t>Reccomandation</a:t>
            </a:r>
            <a:r>
              <a:rPr lang="cs-CZ" b="1" i="1" dirty="0">
                <a:solidFill>
                  <a:schemeClr val="accent1"/>
                </a:solidFill>
              </a:rPr>
              <a:t> </a:t>
            </a:r>
          </a:p>
        </p:txBody>
      </p:sp>
      <p:pic>
        <p:nvPicPr>
          <p:cNvPr id="8" name="Online médium 7" title="The Celts - BBC Series, Episode 1 - In the Beginning - Full Episode">
            <a:hlinkClick r:id="" action="ppaction://media"/>
            <a:extLst>
              <a:ext uri="{FF2B5EF4-FFF2-40B4-BE49-F238E27FC236}">
                <a16:creationId xmlns:a16="http://schemas.microsoft.com/office/drawing/2014/main" id="{6302E9EB-A850-4C4E-9949-18DA20A73362}"/>
              </a:ext>
            </a:extLst>
          </p:cNvPr>
          <p:cNvPicPr>
            <a:picLocks noRot="1" noChangeAspect="1"/>
          </p:cNvPicPr>
          <p:nvPr>
            <a:videoFile r:link="rId1"/>
          </p:nvPr>
        </p:nvPicPr>
        <p:blipFill>
          <a:blip r:embed="rId3"/>
          <a:stretch>
            <a:fillRect/>
          </a:stretch>
        </p:blipFill>
        <p:spPr>
          <a:xfrm>
            <a:off x="1683206" y="645147"/>
            <a:ext cx="8825584" cy="4964391"/>
          </a:xfrm>
          <a:prstGeom prst="rect">
            <a:avLst/>
          </a:prstGeom>
        </p:spPr>
      </p:pic>
    </p:spTree>
    <p:extLst>
      <p:ext uri="{BB962C8B-B14F-4D97-AF65-F5344CB8AC3E}">
        <p14:creationId xmlns:p14="http://schemas.microsoft.com/office/powerpoint/2010/main" val="257090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93203" y="388056"/>
            <a:ext cx="11395493" cy="705435"/>
          </a:xfrm>
        </p:spPr>
        <p:txBody>
          <a:bodyPr>
            <a:normAutofit fontScale="90000"/>
          </a:bodyPr>
          <a:lstStyle/>
          <a:p>
            <a:pPr algn="ctr"/>
            <a:r>
              <a:rPr lang="cs-CZ" b="1" i="1" dirty="0" err="1">
                <a:solidFill>
                  <a:schemeClr val="accent1"/>
                </a:solidFill>
              </a:rPr>
              <a:t>Thank</a:t>
            </a:r>
            <a:r>
              <a:rPr lang="cs-CZ" b="1" i="1" dirty="0">
                <a:solidFill>
                  <a:schemeClr val="accent1"/>
                </a:solidFill>
              </a:rPr>
              <a:t> </a:t>
            </a:r>
            <a:r>
              <a:rPr lang="cs-CZ" b="1" i="1" dirty="0" err="1">
                <a:solidFill>
                  <a:schemeClr val="accent1"/>
                </a:solidFill>
              </a:rPr>
              <a:t>you</a:t>
            </a:r>
            <a:r>
              <a:rPr lang="cs-CZ" b="1" i="1" dirty="0">
                <a:solidFill>
                  <a:schemeClr val="accent1"/>
                </a:solidFill>
              </a:rPr>
              <a:t> for </a:t>
            </a:r>
            <a:r>
              <a:rPr lang="cs-CZ" b="1" i="1" dirty="0" err="1">
                <a:solidFill>
                  <a:schemeClr val="accent1"/>
                </a:solidFill>
              </a:rPr>
              <a:t>your</a:t>
            </a:r>
            <a:r>
              <a:rPr lang="cs-CZ" b="1" i="1" dirty="0">
                <a:solidFill>
                  <a:schemeClr val="accent1"/>
                </a:solidFill>
              </a:rPr>
              <a:t> </a:t>
            </a:r>
            <a:r>
              <a:rPr lang="cs-CZ" b="1" i="1" dirty="0" err="1">
                <a:solidFill>
                  <a:schemeClr val="accent1"/>
                </a:solidFill>
              </a:rPr>
              <a:t>attention</a:t>
            </a:r>
            <a:endParaRPr lang="cs-CZ" b="1" i="1" dirty="0">
              <a:solidFill>
                <a:schemeClr val="accent1"/>
              </a:solidFill>
            </a:endParaRPr>
          </a:p>
        </p:txBody>
      </p:sp>
      <p:pic>
        <p:nvPicPr>
          <p:cNvPr id="9218" name="Picture 2">
            <a:extLst>
              <a:ext uri="{FF2B5EF4-FFF2-40B4-BE49-F238E27FC236}">
                <a16:creationId xmlns:a16="http://schemas.microsoft.com/office/drawing/2014/main" id="{3676A1F5-C94C-42A9-8878-70946F8493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6687" y="1356056"/>
            <a:ext cx="4238625" cy="492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199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8541173-E925-45C5-8384-8946F8C5B345}"/>
              </a:ext>
            </a:extLst>
          </p:cNvPr>
          <p:cNvSpPr>
            <a:spLocks noGrp="1"/>
          </p:cNvSpPr>
          <p:nvPr>
            <p:ph type="title"/>
          </p:nvPr>
        </p:nvSpPr>
        <p:spPr>
          <a:xfrm>
            <a:off x="0" y="370918"/>
            <a:ext cx="2570673" cy="2058334"/>
          </a:xfrm>
        </p:spPr>
        <p:txBody>
          <a:bodyPr>
            <a:noAutofit/>
          </a:bodyPr>
          <a:lstStyle/>
          <a:p>
            <a:r>
              <a:rPr lang="cs-CZ" sz="3600" dirty="0" err="1">
                <a:solidFill>
                  <a:schemeClr val="accent1"/>
                </a:solidFill>
                <a:effectLst>
                  <a:outerShdw blurRad="38100" dist="38100" dir="2700000" algn="tl">
                    <a:srgbClr val="000000">
                      <a:alpha val="43137"/>
                    </a:srgbClr>
                  </a:outerShdw>
                </a:effectLst>
              </a:rPr>
              <a:t>Geographical</a:t>
            </a:r>
            <a:r>
              <a:rPr lang="cs-CZ" sz="3600" dirty="0">
                <a:solidFill>
                  <a:schemeClr val="accent1"/>
                </a:solidFill>
                <a:effectLst>
                  <a:outerShdw blurRad="38100" dist="38100" dir="2700000" algn="tl">
                    <a:srgbClr val="000000">
                      <a:alpha val="43137"/>
                    </a:srgbClr>
                  </a:outerShdw>
                </a:effectLst>
              </a:rPr>
              <a:t> and </a:t>
            </a:r>
            <a:r>
              <a:rPr lang="cs-CZ" sz="3600" dirty="0" err="1">
                <a:solidFill>
                  <a:schemeClr val="accent1"/>
                </a:solidFill>
                <a:effectLst>
                  <a:outerShdw blurRad="38100" dist="38100" dir="2700000" algn="tl">
                    <a:srgbClr val="000000">
                      <a:alpha val="43137"/>
                    </a:srgbClr>
                  </a:outerShdw>
                </a:effectLst>
              </a:rPr>
              <a:t>cultural</a:t>
            </a:r>
            <a:r>
              <a:rPr lang="cs-CZ" sz="3600" dirty="0">
                <a:solidFill>
                  <a:schemeClr val="accent1"/>
                </a:solidFill>
                <a:effectLst>
                  <a:outerShdw blurRad="38100" dist="38100" dir="2700000" algn="tl">
                    <a:srgbClr val="000000">
                      <a:alpha val="43137"/>
                    </a:srgbClr>
                  </a:outerShdw>
                </a:effectLst>
              </a:rPr>
              <a:t> </a:t>
            </a:r>
            <a:r>
              <a:rPr lang="cs-CZ" sz="3600" dirty="0" err="1">
                <a:solidFill>
                  <a:schemeClr val="accent1"/>
                </a:solidFill>
                <a:effectLst>
                  <a:outerShdw blurRad="38100" dist="38100" dir="2700000" algn="tl">
                    <a:srgbClr val="000000">
                      <a:alpha val="43137"/>
                    </a:srgbClr>
                  </a:outerShdw>
                </a:effectLst>
              </a:rPr>
              <a:t>position</a:t>
            </a:r>
            <a:r>
              <a:rPr lang="cs-CZ" sz="3600" dirty="0">
                <a:solidFill>
                  <a:schemeClr val="accent1"/>
                </a:solidFill>
                <a:effectLst>
                  <a:outerShdw blurRad="38100" dist="38100" dir="2700000" algn="tl">
                    <a:srgbClr val="000000">
                      <a:alpha val="43137"/>
                    </a:srgbClr>
                  </a:outerShdw>
                </a:effectLst>
              </a:rPr>
              <a:t> </a:t>
            </a:r>
            <a:r>
              <a:rPr lang="cs-CZ" sz="3600">
                <a:solidFill>
                  <a:schemeClr val="accent1"/>
                </a:solidFill>
                <a:effectLst>
                  <a:outerShdw blurRad="38100" dist="38100" dir="2700000" algn="tl">
                    <a:srgbClr val="000000">
                      <a:alpha val="43137"/>
                    </a:srgbClr>
                  </a:outerShdw>
                </a:effectLst>
              </a:rPr>
              <a:t>of Moravia and Bohemia</a:t>
            </a:r>
            <a:endParaRPr lang="cs-CZ" sz="3600" dirty="0">
              <a:solidFill>
                <a:schemeClr val="accent1"/>
              </a:solidFill>
              <a:effectLst>
                <a:outerShdw blurRad="38100" dist="38100" dir="2700000" algn="tl">
                  <a:srgbClr val="000000">
                    <a:alpha val="43137"/>
                  </a:srgbClr>
                </a:outerShdw>
              </a:effectLst>
            </a:endParaRPr>
          </a:p>
        </p:txBody>
      </p:sp>
      <p:sp>
        <p:nvSpPr>
          <p:cNvPr id="8" name="TextovéPole 7">
            <a:extLst>
              <a:ext uri="{FF2B5EF4-FFF2-40B4-BE49-F238E27FC236}">
                <a16:creationId xmlns:a16="http://schemas.microsoft.com/office/drawing/2014/main" id="{76CC8EBE-5845-4169-BE66-6A8A1B5CDD7B}"/>
              </a:ext>
            </a:extLst>
          </p:cNvPr>
          <p:cNvSpPr txBox="1"/>
          <p:nvPr/>
        </p:nvSpPr>
        <p:spPr>
          <a:xfrm>
            <a:off x="120770" y="2418210"/>
            <a:ext cx="2225615" cy="2862322"/>
          </a:xfrm>
          <a:prstGeom prst="rect">
            <a:avLst/>
          </a:prstGeom>
          <a:noFill/>
        </p:spPr>
        <p:txBody>
          <a:bodyPr wrap="square" rtlCol="0">
            <a:spAutoFit/>
          </a:bodyPr>
          <a:lstStyle/>
          <a:p>
            <a:pPr marL="285750" indent="-285750">
              <a:buFontTx/>
              <a:buChar char="-"/>
            </a:pPr>
            <a:r>
              <a:rPr lang="cs-CZ" dirty="0"/>
              <a:t>Horákov (H) and Platěnice (I) groups of the East Hallstatt culture</a:t>
            </a:r>
          </a:p>
          <a:p>
            <a:pPr marL="285750" indent="-285750">
              <a:buFontTx/>
              <a:buChar char="-"/>
            </a:pPr>
            <a:r>
              <a:rPr lang="cs-CZ" dirty="0"/>
              <a:t>Bylany (L) and Hallstatt Tumulus culture (M) </a:t>
            </a:r>
            <a:r>
              <a:rPr lang="cs-CZ" dirty="0" err="1"/>
              <a:t>group</a:t>
            </a:r>
            <a:r>
              <a:rPr lang="cs-CZ" dirty="0"/>
              <a:t> of </a:t>
            </a:r>
            <a:r>
              <a:rPr lang="cs-CZ" dirty="0" err="1"/>
              <a:t>West</a:t>
            </a:r>
            <a:r>
              <a:rPr lang="cs-CZ" dirty="0"/>
              <a:t> Hallstatt culture</a:t>
            </a:r>
          </a:p>
          <a:p>
            <a:endParaRPr lang="cs-CZ" dirty="0"/>
          </a:p>
        </p:txBody>
      </p:sp>
      <p:pic>
        <p:nvPicPr>
          <p:cNvPr id="5" name="Obrázek 4" descr="Obr.jpg"/>
          <p:cNvPicPr>
            <a:picLocks noChangeAspect="1"/>
          </p:cNvPicPr>
          <p:nvPr/>
        </p:nvPicPr>
        <p:blipFill>
          <a:blip r:embed="rId2" cstate="print"/>
          <a:stretch>
            <a:fillRect/>
          </a:stretch>
        </p:blipFill>
        <p:spPr>
          <a:xfrm>
            <a:off x="2494014" y="0"/>
            <a:ext cx="9697986" cy="6858000"/>
          </a:xfrm>
          <a:prstGeom prst="rect">
            <a:avLst/>
          </a:prstGeom>
        </p:spPr>
      </p:pic>
    </p:spTree>
    <p:extLst>
      <p:ext uri="{BB962C8B-B14F-4D97-AF65-F5344CB8AC3E}">
        <p14:creationId xmlns:p14="http://schemas.microsoft.com/office/powerpoint/2010/main" val="49211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267419" y="1"/>
            <a:ext cx="6151264" cy="1328468"/>
          </a:xfrm>
        </p:spPr>
        <p:txBody>
          <a:bodyPr>
            <a:normAutofit fontScale="90000"/>
          </a:bodyPr>
          <a:lstStyle/>
          <a:p>
            <a:r>
              <a:rPr lang="cs-CZ" dirty="0" err="1">
                <a:solidFill>
                  <a:schemeClr val="accent1"/>
                </a:solidFill>
              </a:rPr>
              <a:t>West</a:t>
            </a:r>
            <a:r>
              <a:rPr lang="cs-CZ" dirty="0">
                <a:solidFill>
                  <a:schemeClr val="accent1"/>
                </a:solidFill>
              </a:rPr>
              <a:t> and East Hallstatt Cultures - </a:t>
            </a:r>
            <a:r>
              <a:rPr lang="cs-CZ" dirty="0" err="1">
                <a:solidFill>
                  <a:schemeClr val="accent1"/>
                </a:solidFill>
              </a:rPr>
              <a:t>Periodization</a:t>
            </a:r>
            <a:endParaRPr lang="cs-CZ" dirty="0">
              <a:solidFill>
                <a:schemeClr val="accent1"/>
              </a:solidFill>
            </a:endParaRPr>
          </a:p>
        </p:txBody>
      </p:sp>
      <p:pic>
        <p:nvPicPr>
          <p:cNvPr id="4" name="Obrázek 3" descr="Hallstattzeit-LQ.jpg"/>
          <p:cNvPicPr>
            <a:picLocks noChangeAspect="1"/>
          </p:cNvPicPr>
          <p:nvPr/>
        </p:nvPicPr>
        <p:blipFill>
          <a:blip r:embed="rId2" cstate="print"/>
          <a:stretch>
            <a:fillRect/>
          </a:stretch>
        </p:blipFill>
        <p:spPr>
          <a:xfrm>
            <a:off x="6418684" y="0"/>
            <a:ext cx="5773316" cy="6858000"/>
          </a:xfrm>
          <a:prstGeom prst="rect">
            <a:avLst/>
          </a:prstGeom>
        </p:spPr>
      </p:pic>
      <p:pic>
        <p:nvPicPr>
          <p:cNvPr id="5" name="Obrázek 4">
            <a:extLst>
              <a:ext uri="{FF2B5EF4-FFF2-40B4-BE49-F238E27FC236}">
                <a16:creationId xmlns:a16="http://schemas.microsoft.com/office/drawing/2014/main" id="{D3D5B2C4-F352-47C5-BC8B-54C970FD24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422" y="1276949"/>
            <a:ext cx="4878374" cy="5584647"/>
          </a:xfrm>
          <a:prstGeom prst="rect">
            <a:avLst/>
          </a:prstGeom>
        </p:spPr>
      </p:pic>
      <p:sp>
        <p:nvSpPr>
          <p:cNvPr id="6" name="Obdélník 5">
            <a:extLst>
              <a:ext uri="{FF2B5EF4-FFF2-40B4-BE49-F238E27FC236}">
                <a16:creationId xmlns:a16="http://schemas.microsoft.com/office/drawing/2014/main" id="{3A92916A-98B2-4ED7-9632-72B703713D05}"/>
              </a:ext>
            </a:extLst>
          </p:cNvPr>
          <p:cNvSpPr/>
          <p:nvPr/>
        </p:nvSpPr>
        <p:spPr>
          <a:xfrm>
            <a:off x="1535502" y="2158737"/>
            <a:ext cx="4833667" cy="1396995"/>
          </a:xfrm>
          <a:prstGeom prst="rect">
            <a:avLst/>
          </a:prstGeom>
          <a:solidFill>
            <a:schemeClr val="accent1">
              <a:alpha val="3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sp>
        <p:nvSpPr>
          <p:cNvPr id="7" name="Obdélník 6">
            <a:extLst>
              <a:ext uri="{FF2B5EF4-FFF2-40B4-BE49-F238E27FC236}">
                <a16:creationId xmlns:a16="http://schemas.microsoft.com/office/drawing/2014/main" id="{66B1D4CD-8217-4D1D-BCB5-D3BAC494BE19}"/>
              </a:ext>
            </a:extLst>
          </p:cNvPr>
          <p:cNvSpPr/>
          <p:nvPr/>
        </p:nvSpPr>
        <p:spPr>
          <a:xfrm>
            <a:off x="1535502" y="3550881"/>
            <a:ext cx="4833667" cy="973984"/>
          </a:xfrm>
          <a:prstGeom prst="rect">
            <a:avLst/>
          </a:prstGeom>
          <a:solidFill>
            <a:schemeClr val="bg2">
              <a:lumMod val="50000"/>
              <a:alpha val="18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dirty="0">
              <a:solidFill>
                <a:schemeClr val="tx2">
                  <a:lumMod val="75000"/>
                </a:schemeClr>
              </a:solidFill>
            </a:endParaRPr>
          </a:p>
        </p:txBody>
      </p:sp>
      <p:sp>
        <p:nvSpPr>
          <p:cNvPr id="8" name="Obdélník 7">
            <a:extLst>
              <a:ext uri="{FF2B5EF4-FFF2-40B4-BE49-F238E27FC236}">
                <a16:creationId xmlns:a16="http://schemas.microsoft.com/office/drawing/2014/main" id="{30FF892C-FBDF-40BD-9A56-6B813C16369E}"/>
              </a:ext>
            </a:extLst>
          </p:cNvPr>
          <p:cNvSpPr/>
          <p:nvPr/>
        </p:nvSpPr>
        <p:spPr>
          <a:xfrm>
            <a:off x="1535503" y="4524865"/>
            <a:ext cx="4833667" cy="2295427"/>
          </a:xfrm>
          <a:prstGeom prst="rect">
            <a:avLst/>
          </a:prstGeom>
          <a:solidFill>
            <a:schemeClr val="accent1">
              <a:alpha val="33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cs-CZ"/>
          </a:p>
        </p:txBody>
      </p:sp>
      <p:sp>
        <p:nvSpPr>
          <p:cNvPr id="18" name="TextovéPole 17"/>
          <p:cNvSpPr txBox="1"/>
          <p:nvPr/>
        </p:nvSpPr>
        <p:spPr>
          <a:xfrm>
            <a:off x="267419" y="2387596"/>
            <a:ext cx="1071187" cy="923330"/>
          </a:xfrm>
          <a:prstGeom prst="rect">
            <a:avLst/>
          </a:prstGeom>
          <a:noFill/>
        </p:spPr>
        <p:txBody>
          <a:bodyPr wrap="square" rtlCol="0">
            <a:spAutoFit/>
          </a:bodyPr>
          <a:lstStyle/>
          <a:p>
            <a:r>
              <a:rPr lang="cs-CZ" dirty="0"/>
              <a:t>Early Hallstatt Period</a:t>
            </a:r>
          </a:p>
        </p:txBody>
      </p:sp>
      <p:sp>
        <p:nvSpPr>
          <p:cNvPr id="20" name="TextovéPole 19"/>
          <p:cNvSpPr txBox="1"/>
          <p:nvPr/>
        </p:nvSpPr>
        <p:spPr>
          <a:xfrm>
            <a:off x="219972" y="4795368"/>
            <a:ext cx="1131573" cy="923330"/>
          </a:xfrm>
          <a:prstGeom prst="rect">
            <a:avLst/>
          </a:prstGeom>
          <a:noFill/>
        </p:spPr>
        <p:txBody>
          <a:bodyPr wrap="square" rtlCol="0">
            <a:spAutoFit/>
          </a:bodyPr>
          <a:lstStyle/>
          <a:p>
            <a:r>
              <a:rPr lang="cs-CZ" dirty="0"/>
              <a:t>Late Hallstatt Period</a:t>
            </a:r>
          </a:p>
        </p:txBody>
      </p:sp>
      <p:sp>
        <p:nvSpPr>
          <p:cNvPr id="21" name="TextovéPole 20"/>
          <p:cNvSpPr txBox="1"/>
          <p:nvPr/>
        </p:nvSpPr>
        <p:spPr>
          <a:xfrm>
            <a:off x="207033" y="5919352"/>
            <a:ext cx="1225622" cy="923330"/>
          </a:xfrm>
          <a:prstGeom prst="rect">
            <a:avLst/>
          </a:prstGeom>
          <a:noFill/>
        </p:spPr>
        <p:txBody>
          <a:bodyPr wrap="square" rtlCol="0">
            <a:spAutoFit/>
          </a:bodyPr>
          <a:lstStyle/>
          <a:p>
            <a:r>
              <a:rPr lang="cs-CZ" dirty="0"/>
              <a:t>Early La Tène Period</a:t>
            </a:r>
          </a:p>
        </p:txBody>
      </p:sp>
      <p:sp>
        <p:nvSpPr>
          <p:cNvPr id="22" name="TextovéPole 21"/>
          <p:cNvSpPr txBox="1"/>
          <p:nvPr/>
        </p:nvSpPr>
        <p:spPr>
          <a:xfrm>
            <a:off x="216337" y="3631569"/>
            <a:ext cx="1105693" cy="923330"/>
          </a:xfrm>
          <a:prstGeom prst="rect">
            <a:avLst/>
          </a:prstGeom>
          <a:noFill/>
        </p:spPr>
        <p:txBody>
          <a:bodyPr wrap="square" rtlCol="0">
            <a:spAutoFit/>
          </a:bodyPr>
          <a:lstStyle/>
          <a:p>
            <a:r>
              <a:rPr lang="cs-CZ" dirty="0" err="1"/>
              <a:t>Classical</a:t>
            </a:r>
            <a:r>
              <a:rPr lang="cs-CZ" dirty="0"/>
              <a:t> Hallstatt Period</a:t>
            </a:r>
          </a:p>
        </p:txBody>
      </p:sp>
    </p:spTree>
    <p:extLst>
      <p:ext uri="{BB962C8B-B14F-4D97-AF65-F5344CB8AC3E}">
        <p14:creationId xmlns:p14="http://schemas.microsoft.com/office/powerpoint/2010/main" val="298998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Obrázek 3" descr="Untitled-31.jpg"/>
          <p:cNvPicPr>
            <a:picLocks noChangeAspect="1"/>
          </p:cNvPicPr>
          <p:nvPr/>
        </p:nvPicPr>
        <p:blipFill>
          <a:blip r:embed="rId2" cstate="print"/>
          <a:stretch>
            <a:fillRect/>
          </a:stretch>
        </p:blipFill>
        <p:spPr>
          <a:xfrm>
            <a:off x="1010473" y="0"/>
            <a:ext cx="10325493" cy="6865975"/>
          </a:xfrm>
          <a:prstGeom prst="rect">
            <a:avLst/>
          </a:prstGeom>
        </p:spPr>
      </p:pic>
      <p:sp>
        <p:nvSpPr>
          <p:cNvPr id="5" name="TextovéPole 4"/>
          <p:cNvSpPr txBox="1"/>
          <p:nvPr/>
        </p:nvSpPr>
        <p:spPr>
          <a:xfrm>
            <a:off x="1903280" y="6284372"/>
            <a:ext cx="1989184" cy="369332"/>
          </a:xfrm>
          <a:prstGeom prst="rect">
            <a:avLst/>
          </a:prstGeom>
          <a:noFill/>
        </p:spPr>
        <p:txBody>
          <a:bodyPr wrap="square" rtlCol="0">
            <a:spAutoFit/>
          </a:bodyPr>
          <a:lstStyle/>
          <a:p>
            <a:r>
              <a:rPr lang="cs-CZ" dirty="0" err="1">
                <a:solidFill>
                  <a:schemeClr val="bg1"/>
                </a:solidFill>
              </a:rPr>
              <a:t>Lake</a:t>
            </a:r>
            <a:r>
              <a:rPr lang="cs-CZ" dirty="0">
                <a:solidFill>
                  <a:schemeClr val="bg1"/>
                </a:solidFill>
              </a:rPr>
              <a:t> Hallstatt</a:t>
            </a:r>
          </a:p>
        </p:txBody>
      </p:sp>
      <p:sp>
        <p:nvSpPr>
          <p:cNvPr id="6" name="TextovéPole 5"/>
          <p:cNvSpPr txBox="1"/>
          <p:nvPr/>
        </p:nvSpPr>
        <p:spPr>
          <a:xfrm>
            <a:off x="5431673" y="3836100"/>
            <a:ext cx="1090565" cy="369332"/>
          </a:xfrm>
          <a:prstGeom prst="rect">
            <a:avLst/>
          </a:prstGeom>
          <a:noFill/>
        </p:spPr>
        <p:txBody>
          <a:bodyPr wrap="square" rtlCol="0">
            <a:spAutoFit/>
          </a:bodyPr>
          <a:lstStyle/>
          <a:p>
            <a:r>
              <a:rPr lang="cs-CZ" dirty="0">
                <a:solidFill>
                  <a:schemeClr val="bg1"/>
                </a:solidFill>
              </a:rPr>
              <a:t>Hallstatt</a:t>
            </a:r>
          </a:p>
        </p:txBody>
      </p:sp>
      <p:sp>
        <p:nvSpPr>
          <p:cNvPr id="7" name="TextovéPole 6"/>
          <p:cNvSpPr txBox="1"/>
          <p:nvPr/>
        </p:nvSpPr>
        <p:spPr>
          <a:xfrm>
            <a:off x="7601198" y="447055"/>
            <a:ext cx="1943675" cy="923330"/>
          </a:xfrm>
          <a:prstGeom prst="rect">
            <a:avLst/>
          </a:prstGeom>
          <a:noFill/>
        </p:spPr>
        <p:txBody>
          <a:bodyPr wrap="square" rtlCol="0">
            <a:spAutoFit/>
          </a:bodyPr>
          <a:lstStyle/>
          <a:p>
            <a:r>
              <a:rPr lang="cs-CZ" dirty="0">
                <a:solidFill>
                  <a:schemeClr val="bg1"/>
                </a:solidFill>
              </a:rPr>
              <a:t>Salt </a:t>
            </a:r>
            <a:r>
              <a:rPr lang="cs-CZ" dirty="0" err="1">
                <a:solidFill>
                  <a:schemeClr val="bg1"/>
                </a:solidFill>
              </a:rPr>
              <a:t>mines</a:t>
            </a:r>
            <a:r>
              <a:rPr lang="cs-CZ" dirty="0">
                <a:solidFill>
                  <a:schemeClr val="bg1"/>
                </a:solidFill>
              </a:rPr>
              <a:t> – in the </a:t>
            </a:r>
            <a:r>
              <a:rPr lang="cs-CZ" dirty="0" err="1">
                <a:solidFill>
                  <a:schemeClr val="bg1"/>
                </a:solidFill>
              </a:rPr>
              <a:t>mountain</a:t>
            </a:r>
            <a:r>
              <a:rPr lang="cs-CZ" dirty="0">
                <a:solidFill>
                  <a:schemeClr val="bg1"/>
                </a:solidFill>
              </a:rPr>
              <a:t> </a:t>
            </a:r>
            <a:r>
              <a:rPr lang="cs-CZ" dirty="0" err="1">
                <a:solidFill>
                  <a:schemeClr val="bg1"/>
                </a:solidFill>
              </a:rPr>
              <a:t>pass</a:t>
            </a:r>
            <a:r>
              <a:rPr lang="cs-CZ" dirty="0">
                <a:solidFill>
                  <a:schemeClr val="bg1"/>
                </a:solidFill>
              </a:rPr>
              <a:t> </a:t>
            </a:r>
            <a:r>
              <a:rPr lang="cs-CZ" dirty="0" err="1">
                <a:solidFill>
                  <a:schemeClr val="bg1"/>
                </a:solidFill>
              </a:rPr>
              <a:t>above</a:t>
            </a:r>
            <a:r>
              <a:rPr lang="cs-CZ" dirty="0">
                <a:solidFill>
                  <a:schemeClr val="bg1"/>
                </a:solidFill>
              </a:rPr>
              <a:t> the city </a:t>
            </a:r>
          </a:p>
        </p:txBody>
      </p:sp>
      <p:cxnSp>
        <p:nvCxnSpPr>
          <p:cNvPr id="9" name="Přímá spojovací šipka 8"/>
          <p:cNvCxnSpPr/>
          <p:nvPr/>
        </p:nvCxnSpPr>
        <p:spPr>
          <a:xfrm flipV="1">
            <a:off x="9192344" y="908720"/>
            <a:ext cx="936104" cy="216024"/>
          </a:xfrm>
          <a:prstGeom prst="straightConnector1">
            <a:avLst/>
          </a:prstGeom>
          <a:ln w="317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 name="Nadpis 1"/>
          <p:cNvSpPr>
            <a:spLocks noGrp="1"/>
          </p:cNvSpPr>
          <p:nvPr>
            <p:ph type="title"/>
          </p:nvPr>
        </p:nvSpPr>
        <p:spPr>
          <a:xfrm>
            <a:off x="1010473" y="-11215"/>
            <a:ext cx="8534400" cy="758952"/>
          </a:xfrm>
        </p:spPr>
        <p:txBody>
          <a:bodyPr/>
          <a:lstStyle/>
          <a:p>
            <a:r>
              <a:rPr lang="cs-CZ" i="1" dirty="0">
                <a:solidFill>
                  <a:schemeClr val="bg1"/>
                </a:solidFill>
              </a:rPr>
              <a:t>Hallstatt - </a:t>
            </a:r>
            <a:r>
              <a:rPr lang="cs-CZ" i="1" dirty="0" err="1">
                <a:solidFill>
                  <a:schemeClr val="bg1"/>
                </a:solidFill>
              </a:rPr>
              <a:t>eponymous</a:t>
            </a:r>
            <a:r>
              <a:rPr lang="cs-CZ" i="1" dirty="0">
                <a:solidFill>
                  <a:schemeClr val="bg1"/>
                </a:solidFill>
              </a:rPr>
              <a:t> </a:t>
            </a:r>
            <a:r>
              <a:rPr lang="cs-CZ" i="1" dirty="0" err="1">
                <a:solidFill>
                  <a:schemeClr val="bg1"/>
                </a:solidFill>
              </a:rPr>
              <a:t>site</a:t>
            </a:r>
            <a:endParaRPr lang="cs-CZ" i="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56012" y="155643"/>
            <a:ext cx="4067022" cy="764594"/>
          </a:xfrm>
        </p:spPr>
        <p:txBody>
          <a:bodyPr/>
          <a:lstStyle/>
          <a:p>
            <a:pPr algn="l"/>
            <a:r>
              <a:rPr lang="cs-CZ" dirty="0">
                <a:solidFill>
                  <a:schemeClr val="accent1"/>
                </a:solidFill>
              </a:rPr>
              <a:t>Hallstatt - </a:t>
            </a:r>
            <a:r>
              <a:rPr lang="cs-CZ" dirty="0" err="1">
                <a:solidFill>
                  <a:schemeClr val="accent1"/>
                </a:solidFill>
              </a:rPr>
              <a:t>sites</a:t>
            </a:r>
            <a:endParaRPr lang="cs-CZ" dirty="0">
              <a:solidFill>
                <a:schemeClr val="accent1"/>
              </a:solidFill>
            </a:endParaRPr>
          </a:p>
        </p:txBody>
      </p:sp>
      <p:sp>
        <p:nvSpPr>
          <p:cNvPr id="5" name="Podnadpis 2"/>
          <p:cNvSpPr txBox="1">
            <a:spLocks/>
          </p:cNvSpPr>
          <p:nvPr/>
        </p:nvSpPr>
        <p:spPr>
          <a:xfrm>
            <a:off x="70394" y="904301"/>
            <a:ext cx="3960440" cy="5040560"/>
          </a:xfrm>
          <a:prstGeom prst="rect">
            <a:avLst/>
          </a:prstGeom>
        </p:spPr>
        <p:txBody>
          <a:bodyPr vert="horz">
            <a:normAutofit/>
          </a:bodyPr>
          <a:lstStyle/>
          <a:p>
            <a:pPr marL="274320" indent="-274320" defTabSz="914400">
              <a:spcBef>
                <a:spcPct val="20000"/>
              </a:spcBef>
              <a:buClr>
                <a:schemeClr val="accent1"/>
              </a:buClr>
              <a:buSzPct val="85000"/>
              <a:buFont typeface="Wingdings 2"/>
              <a:buChar char=""/>
              <a:defRPr/>
            </a:pPr>
            <a:r>
              <a:rPr lang="en-US" sz="2000" dirty="0"/>
              <a:t>dark green (Bronze Age salt mines - northern group)</a:t>
            </a:r>
          </a:p>
          <a:p>
            <a:pPr marL="274320" indent="-274320" defTabSz="914400">
              <a:spcBef>
                <a:spcPct val="20000"/>
              </a:spcBef>
              <a:buClr>
                <a:schemeClr val="accent1"/>
              </a:buClr>
              <a:buSzPct val="85000"/>
              <a:buFont typeface="Wingdings 2"/>
              <a:buChar char=""/>
              <a:defRPr/>
            </a:pPr>
            <a:r>
              <a:rPr lang="en-US" sz="2000" dirty="0"/>
              <a:t>red (salt mines of the Early Iron Age - Eastern group)</a:t>
            </a:r>
          </a:p>
          <a:p>
            <a:pPr marL="274320" indent="-274320" defTabSz="914400">
              <a:spcBef>
                <a:spcPct val="20000"/>
              </a:spcBef>
              <a:buClr>
                <a:schemeClr val="accent1"/>
              </a:buClr>
              <a:buSzPct val="85000"/>
              <a:buFont typeface="Wingdings 2"/>
              <a:buChar char=""/>
              <a:defRPr/>
            </a:pPr>
            <a:r>
              <a:rPr lang="en-US" sz="2000" dirty="0"/>
              <a:t>dark purple (salt mines of the Late Iron Age - western group)</a:t>
            </a:r>
          </a:p>
          <a:p>
            <a:pPr marL="274320" indent="-274320" defTabSz="914400">
              <a:spcBef>
                <a:spcPct val="20000"/>
              </a:spcBef>
              <a:buClr>
                <a:schemeClr val="accent1"/>
              </a:buClr>
              <a:buSzPct val="85000"/>
              <a:buFont typeface="Wingdings 2"/>
              <a:buChar char=""/>
              <a:defRPr/>
            </a:pPr>
            <a:r>
              <a:rPr lang="en-US" sz="2000" dirty="0"/>
              <a:t>light green (production of bacon in the Bronze Age)</a:t>
            </a:r>
          </a:p>
          <a:p>
            <a:pPr marL="274320" indent="-274320" defTabSz="914400">
              <a:spcBef>
                <a:spcPct val="20000"/>
              </a:spcBef>
              <a:buClr>
                <a:schemeClr val="accent1"/>
              </a:buClr>
              <a:buSzPct val="85000"/>
              <a:buFont typeface="Wingdings 2"/>
              <a:buChar char=""/>
              <a:defRPr/>
            </a:pPr>
            <a:r>
              <a:rPr lang="en-US" sz="2000" dirty="0"/>
              <a:t>orange (burial ground of the Early Iron Age)</a:t>
            </a:r>
          </a:p>
          <a:p>
            <a:pPr marL="274320" indent="-274320" defTabSz="914400">
              <a:spcBef>
                <a:spcPct val="20000"/>
              </a:spcBef>
              <a:buClr>
                <a:schemeClr val="accent1"/>
              </a:buClr>
              <a:buSzPct val="85000"/>
              <a:buFont typeface="Wingdings 2"/>
              <a:buChar char=""/>
              <a:defRPr/>
            </a:pPr>
            <a:r>
              <a:rPr lang="en-US" sz="2000" dirty="0"/>
              <a:t>light blue (settlement of the Late Iron Age)</a:t>
            </a:r>
          </a:p>
          <a:p>
            <a:pPr marL="274320" indent="-274320" defTabSz="914400">
              <a:spcBef>
                <a:spcPct val="20000"/>
              </a:spcBef>
              <a:buClr>
                <a:schemeClr val="accent1"/>
              </a:buClr>
              <a:buSzPct val="85000"/>
              <a:buFont typeface="Wingdings 2"/>
              <a:buChar char=""/>
              <a:defRPr/>
            </a:pPr>
            <a:r>
              <a:rPr lang="en-US" sz="2000" dirty="0"/>
              <a:t>light purple (settlement and burial ground of Roman times</a:t>
            </a:r>
            <a:r>
              <a:rPr lang="cs-CZ" sz="2000" dirty="0"/>
              <a:t>)</a:t>
            </a:r>
            <a:endParaRPr lang="cs-CZ" sz="2700" dirty="0"/>
          </a:p>
        </p:txBody>
      </p:sp>
      <p:pic>
        <p:nvPicPr>
          <p:cNvPr id="7" name="Obrázek 6" descr="halštat lokality.jpg"/>
          <p:cNvPicPr>
            <a:picLocks noChangeAspect="1"/>
          </p:cNvPicPr>
          <p:nvPr/>
        </p:nvPicPr>
        <p:blipFill>
          <a:blip r:embed="rId2" cstate="print"/>
          <a:stretch>
            <a:fillRect/>
          </a:stretch>
        </p:blipFill>
        <p:spPr>
          <a:xfrm>
            <a:off x="7569463" y="0"/>
            <a:ext cx="4606828" cy="6858000"/>
          </a:xfrm>
          <a:prstGeom prst="rect">
            <a:avLst/>
          </a:prstGeom>
        </p:spPr>
      </p:pic>
      <p:sp>
        <p:nvSpPr>
          <p:cNvPr id="8" name="TextovéPole 7"/>
          <p:cNvSpPr txBox="1"/>
          <p:nvPr/>
        </p:nvSpPr>
        <p:spPr>
          <a:xfrm>
            <a:off x="11132684" y="2420888"/>
            <a:ext cx="926857" cy="369332"/>
          </a:xfrm>
          <a:prstGeom prst="rect">
            <a:avLst/>
          </a:prstGeom>
          <a:noFill/>
        </p:spPr>
        <p:txBody>
          <a:bodyPr wrap="none" rtlCol="0">
            <a:spAutoFit/>
          </a:bodyPr>
          <a:lstStyle/>
          <a:p>
            <a:r>
              <a:rPr lang="cs-CZ" dirty="0">
                <a:solidFill>
                  <a:schemeClr val="bg1"/>
                </a:solidFill>
              </a:rPr>
              <a:t>B </a:t>
            </a:r>
            <a:r>
              <a:rPr lang="cs-CZ" dirty="0" err="1">
                <a:solidFill>
                  <a:schemeClr val="bg1"/>
                </a:solidFill>
              </a:rPr>
              <a:t>mines</a:t>
            </a:r>
            <a:endParaRPr lang="cs-CZ" dirty="0">
              <a:solidFill>
                <a:schemeClr val="bg1"/>
              </a:solidFill>
            </a:endParaRPr>
          </a:p>
        </p:txBody>
      </p:sp>
      <p:sp>
        <p:nvSpPr>
          <p:cNvPr id="9" name="TextovéPole 8"/>
          <p:cNvSpPr txBox="1"/>
          <p:nvPr/>
        </p:nvSpPr>
        <p:spPr>
          <a:xfrm>
            <a:off x="10268588" y="2996952"/>
            <a:ext cx="946093" cy="369332"/>
          </a:xfrm>
          <a:prstGeom prst="rect">
            <a:avLst/>
          </a:prstGeom>
          <a:noFill/>
        </p:spPr>
        <p:txBody>
          <a:bodyPr wrap="none" rtlCol="0">
            <a:spAutoFit/>
          </a:bodyPr>
          <a:lstStyle/>
          <a:p>
            <a:r>
              <a:rPr lang="cs-CZ" dirty="0">
                <a:solidFill>
                  <a:schemeClr val="bg1"/>
                </a:solidFill>
              </a:rPr>
              <a:t>H </a:t>
            </a:r>
            <a:r>
              <a:rPr lang="cs-CZ" dirty="0" err="1">
                <a:solidFill>
                  <a:schemeClr val="bg1"/>
                </a:solidFill>
              </a:rPr>
              <a:t>mines</a:t>
            </a:r>
            <a:endParaRPr lang="cs-CZ" dirty="0">
              <a:solidFill>
                <a:schemeClr val="bg1"/>
              </a:solidFill>
            </a:endParaRPr>
          </a:p>
        </p:txBody>
      </p:sp>
      <p:sp>
        <p:nvSpPr>
          <p:cNvPr id="10" name="TextovéPole 9"/>
          <p:cNvSpPr txBox="1"/>
          <p:nvPr/>
        </p:nvSpPr>
        <p:spPr>
          <a:xfrm>
            <a:off x="10916660" y="1628800"/>
            <a:ext cx="899605" cy="369332"/>
          </a:xfrm>
          <a:prstGeom prst="rect">
            <a:avLst/>
          </a:prstGeom>
          <a:noFill/>
        </p:spPr>
        <p:txBody>
          <a:bodyPr wrap="none" rtlCol="0">
            <a:spAutoFit/>
          </a:bodyPr>
          <a:lstStyle/>
          <a:p>
            <a:r>
              <a:rPr lang="cs-CZ" dirty="0">
                <a:solidFill>
                  <a:schemeClr val="bg1"/>
                </a:solidFill>
              </a:rPr>
              <a:t>L </a:t>
            </a:r>
            <a:r>
              <a:rPr lang="cs-CZ" dirty="0" err="1">
                <a:solidFill>
                  <a:schemeClr val="bg1"/>
                </a:solidFill>
              </a:rPr>
              <a:t>mines</a:t>
            </a:r>
            <a:endParaRPr lang="cs-CZ" dirty="0">
              <a:solidFill>
                <a:schemeClr val="bg1"/>
              </a:solidFill>
            </a:endParaRPr>
          </a:p>
        </p:txBody>
      </p:sp>
      <p:sp>
        <p:nvSpPr>
          <p:cNvPr id="11" name="TextovéPole 10"/>
          <p:cNvSpPr txBox="1"/>
          <p:nvPr/>
        </p:nvSpPr>
        <p:spPr>
          <a:xfrm>
            <a:off x="10916660" y="3789040"/>
            <a:ext cx="934551" cy="369332"/>
          </a:xfrm>
          <a:prstGeom prst="rect">
            <a:avLst/>
          </a:prstGeom>
          <a:noFill/>
        </p:spPr>
        <p:txBody>
          <a:bodyPr wrap="none" rtlCol="0">
            <a:spAutoFit/>
          </a:bodyPr>
          <a:lstStyle/>
          <a:p>
            <a:r>
              <a:rPr lang="cs-CZ" dirty="0">
                <a:solidFill>
                  <a:schemeClr val="bg1"/>
                </a:solidFill>
              </a:rPr>
              <a:t>B </a:t>
            </a:r>
            <a:r>
              <a:rPr lang="cs-CZ" dirty="0" err="1">
                <a:solidFill>
                  <a:schemeClr val="bg1"/>
                </a:solidFill>
              </a:rPr>
              <a:t>bacon</a:t>
            </a:r>
            <a:endParaRPr lang="cs-CZ" dirty="0">
              <a:solidFill>
                <a:schemeClr val="bg1"/>
              </a:solidFill>
            </a:endParaRPr>
          </a:p>
        </p:txBody>
      </p:sp>
      <p:sp>
        <p:nvSpPr>
          <p:cNvPr id="12" name="TextovéPole 11"/>
          <p:cNvSpPr txBox="1"/>
          <p:nvPr/>
        </p:nvSpPr>
        <p:spPr>
          <a:xfrm>
            <a:off x="8468387" y="4149080"/>
            <a:ext cx="1727845" cy="369332"/>
          </a:xfrm>
          <a:prstGeom prst="rect">
            <a:avLst/>
          </a:prstGeom>
          <a:noFill/>
        </p:spPr>
        <p:txBody>
          <a:bodyPr wrap="none" rtlCol="0">
            <a:spAutoFit/>
          </a:bodyPr>
          <a:lstStyle/>
          <a:p>
            <a:r>
              <a:rPr lang="cs-CZ" dirty="0">
                <a:solidFill>
                  <a:schemeClr val="bg1"/>
                </a:solidFill>
              </a:rPr>
              <a:t>H </a:t>
            </a:r>
            <a:r>
              <a:rPr lang="cs-CZ" dirty="0" err="1">
                <a:solidFill>
                  <a:schemeClr val="bg1"/>
                </a:solidFill>
              </a:rPr>
              <a:t>burrial</a:t>
            </a:r>
            <a:r>
              <a:rPr lang="cs-CZ" dirty="0">
                <a:solidFill>
                  <a:schemeClr val="bg1"/>
                </a:solidFill>
              </a:rPr>
              <a:t> </a:t>
            </a:r>
            <a:r>
              <a:rPr lang="cs-CZ" dirty="0" err="1">
                <a:solidFill>
                  <a:schemeClr val="bg1"/>
                </a:solidFill>
              </a:rPr>
              <a:t>ground</a:t>
            </a:r>
            <a:endParaRPr lang="cs-CZ" dirty="0">
              <a:solidFill>
                <a:schemeClr val="bg1"/>
              </a:solidFill>
            </a:endParaRPr>
          </a:p>
        </p:txBody>
      </p:sp>
      <p:sp>
        <p:nvSpPr>
          <p:cNvPr id="13" name="TextovéPole 12"/>
          <p:cNvSpPr txBox="1"/>
          <p:nvPr/>
        </p:nvSpPr>
        <p:spPr>
          <a:xfrm>
            <a:off x="8324371" y="5517232"/>
            <a:ext cx="1381917" cy="369332"/>
          </a:xfrm>
          <a:prstGeom prst="rect">
            <a:avLst/>
          </a:prstGeom>
          <a:noFill/>
        </p:spPr>
        <p:txBody>
          <a:bodyPr wrap="none" rtlCol="0">
            <a:spAutoFit/>
          </a:bodyPr>
          <a:lstStyle/>
          <a:p>
            <a:r>
              <a:rPr lang="cs-CZ" dirty="0">
                <a:solidFill>
                  <a:schemeClr val="bg1"/>
                </a:solidFill>
              </a:rPr>
              <a:t>R settlement</a:t>
            </a:r>
          </a:p>
        </p:txBody>
      </p:sp>
      <p:sp>
        <p:nvSpPr>
          <p:cNvPr id="14" name="TextovéPole 13"/>
          <p:cNvSpPr txBox="1"/>
          <p:nvPr/>
        </p:nvSpPr>
        <p:spPr>
          <a:xfrm>
            <a:off x="10052564" y="1196752"/>
            <a:ext cx="1354666" cy="369332"/>
          </a:xfrm>
          <a:prstGeom prst="rect">
            <a:avLst/>
          </a:prstGeom>
          <a:noFill/>
        </p:spPr>
        <p:txBody>
          <a:bodyPr wrap="none" rtlCol="0">
            <a:spAutoFit/>
          </a:bodyPr>
          <a:lstStyle/>
          <a:p>
            <a:r>
              <a:rPr lang="cs-CZ" dirty="0">
                <a:solidFill>
                  <a:schemeClr val="bg1"/>
                </a:solidFill>
              </a:rPr>
              <a:t>L settlement</a:t>
            </a:r>
          </a:p>
        </p:txBody>
      </p:sp>
      <p:pic>
        <p:nvPicPr>
          <p:cNvPr id="3" name="Obrázek 2" descr="IMG_0001.jpg">
            <a:extLst>
              <a:ext uri="{FF2B5EF4-FFF2-40B4-BE49-F238E27FC236}">
                <a16:creationId xmlns:a16="http://schemas.microsoft.com/office/drawing/2014/main" id="{384270AB-2BF4-40D2-94C4-4C419FB72599}"/>
              </a:ext>
            </a:extLst>
          </p:cNvPr>
          <p:cNvPicPr>
            <a:picLocks noChangeAspect="1"/>
          </p:cNvPicPr>
          <p:nvPr/>
        </p:nvPicPr>
        <p:blipFill>
          <a:blip r:embed="rId3" cstate="print"/>
          <a:stretch>
            <a:fillRect/>
          </a:stretch>
        </p:blipFill>
        <p:spPr>
          <a:xfrm>
            <a:off x="3962682" y="0"/>
            <a:ext cx="3588114" cy="3068960"/>
          </a:xfrm>
          <a:prstGeom prst="rect">
            <a:avLst/>
          </a:prstGeom>
        </p:spPr>
      </p:pic>
      <p:pic>
        <p:nvPicPr>
          <p:cNvPr id="6" name="Obrázek 5" descr="IMG_0015.jpg">
            <a:extLst>
              <a:ext uri="{FF2B5EF4-FFF2-40B4-BE49-F238E27FC236}">
                <a16:creationId xmlns:a16="http://schemas.microsoft.com/office/drawing/2014/main" id="{6C2FD4BF-D76F-45B2-93EE-55407EADB378}"/>
              </a:ext>
            </a:extLst>
          </p:cNvPr>
          <p:cNvPicPr>
            <a:picLocks noChangeAspect="1"/>
          </p:cNvPicPr>
          <p:nvPr/>
        </p:nvPicPr>
        <p:blipFill>
          <a:blip r:embed="rId4" cstate="print"/>
          <a:stretch>
            <a:fillRect/>
          </a:stretch>
        </p:blipFill>
        <p:spPr>
          <a:xfrm>
            <a:off x="5148870" y="3171216"/>
            <a:ext cx="2321552" cy="3686783"/>
          </a:xfrm>
          <a:prstGeom prst="rect">
            <a:avLst/>
          </a:prstGeom>
        </p:spPr>
      </p:pic>
      <p:sp>
        <p:nvSpPr>
          <p:cNvPr id="19" name="TextovéPole 18">
            <a:extLst>
              <a:ext uri="{FF2B5EF4-FFF2-40B4-BE49-F238E27FC236}">
                <a16:creationId xmlns:a16="http://schemas.microsoft.com/office/drawing/2014/main" id="{B26DB0DD-3E51-4176-9C12-C8D43C06E33B}"/>
              </a:ext>
            </a:extLst>
          </p:cNvPr>
          <p:cNvSpPr txBox="1"/>
          <p:nvPr/>
        </p:nvSpPr>
        <p:spPr>
          <a:xfrm>
            <a:off x="-1106896" y="5903893"/>
            <a:ext cx="6206246" cy="954107"/>
          </a:xfrm>
          <a:prstGeom prst="rect">
            <a:avLst/>
          </a:prstGeom>
          <a:noFill/>
        </p:spPr>
        <p:txBody>
          <a:bodyPr wrap="square">
            <a:spAutoFit/>
          </a:bodyPr>
          <a:lstStyle/>
          <a:p>
            <a:pPr algn="r"/>
            <a:r>
              <a:rPr lang="cs-CZ" sz="1400" dirty="0" err="1"/>
              <a:t>remains</a:t>
            </a:r>
            <a:r>
              <a:rPr lang="cs-CZ" sz="1400" dirty="0"/>
              <a:t> of </a:t>
            </a:r>
            <a:r>
              <a:rPr lang="cs-CZ" sz="1400" dirty="0" err="1"/>
              <a:t>bodies</a:t>
            </a:r>
            <a:r>
              <a:rPr lang="cs-CZ" sz="1400" dirty="0"/>
              <a:t> of the </a:t>
            </a:r>
            <a:r>
              <a:rPr lang="cs-CZ" sz="1400" dirty="0" err="1"/>
              <a:t>dead</a:t>
            </a:r>
            <a:r>
              <a:rPr lang="cs-CZ" sz="1400" dirty="0"/>
              <a:t> in the past</a:t>
            </a:r>
          </a:p>
          <a:p>
            <a:pPr algn="r"/>
            <a:r>
              <a:rPr lang="cs-CZ" sz="1400" dirty="0"/>
              <a:t>1734 The "Man in Salt" </a:t>
            </a:r>
            <a:r>
              <a:rPr lang="cs-CZ" sz="1400" dirty="0" err="1"/>
              <a:t>is</a:t>
            </a:r>
            <a:r>
              <a:rPr lang="cs-CZ" sz="1400" dirty="0"/>
              <a:t> </a:t>
            </a:r>
            <a:r>
              <a:rPr lang="cs-CZ" sz="1400" dirty="0" err="1"/>
              <a:t>buried</a:t>
            </a:r>
            <a:r>
              <a:rPr lang="cs-CZ" sz="1400" dirty="0"/>
              <a:t> in the </a:t>
            </a:r>
            <a:r>
              <a:rPr lang="cs-CZ" sz="1400" dirty="0" err="1"/>
              <a:t>cemetery</a:t>
            </a:r>
            <a:endParaRPr lang="cs-CZ" sz="1400" dirty="0"/>
          </a:p>
          <a:p>
            <a:pPr algn="r"/>
            <a:r>
              <a:rPr lang="cs-CZ" sz="1400" dirty="0"/>
              <a:t>from 1811 </a:t>
            </a:r>
            <a:r>
              <a:rPr lang="cs-CZ" sz="1400" dirty="0" err="1"/>
              <a:t>it</a:t>
            </a:r>
            <a:r>
              <a:rPr lang="cs-CZ" sz="1400" dirty="0"/>
              <a:t> </a:t>
            </a:r>
            <a:r>
              <a:rPr lang="cs-CZ" sz="1400" dirty="0" err="1"/>
              <a:t>was</a:t>
            </a:r>
            <a:r>
              <a:rPr lang="cs-CZ" sz="1400" dirty="0"/>
              <a:t> </a:t>
            </a:r>
            <a:r>
              <a:rPr lang="cs-CZ" sz="1400" dirty="0" err="1"/>
              <a:t>known</a:t>
            </a:r>
            <a:r>
              <a:rPr lang="cs-CZ" sz="1400" dirty="0"/>
              <a:t> </a:t>
            </a:r>
            <a:r>
              <a:rPr lang="cs-CZ" sz="1400" dirty="0" err="1"/>
              <a:t>that</a:t>
            </a:r>
            <a:r>
              <a:rPr lang="cs-CZ" sz="1400" dirty="0"/>
              <a:t> </a:t>
            </a:r>
            <a:r>
              <a:rPr lang="cs-CZ" sz="1400" dirty="0" err="1"/>
              <a:t>they</a:t>
            </a:r>
            <a:r>
              <a:rPr lang="cs-CZ" sz="1400" dirty="0"/>
              <a:t> </a:t>
            </a:r>
            <a:r>
              <a:rPr lang="cs-CZ" sz="1400" dirty="0" err="1"/>
              <a:t>were</a:t>
            </a:r>
            <a:r>
              <a:rPr lang="cs-CZ" sz="1400" dirty="0"/>
              <a:t> </a:t>
            </a:r>
            <a:r>
              <a:rPr lang="cs-CZ" sz="1400" dirty="0" err="1"/>
              <a:t>pagans</a:t>
            </a:r>
            <a:r>
              <a:rPr lang="cs-CZ" sz="1400" dirty="0"/>
              <a:t> from </a:t>
            </a:r>
            <a:r>
              <a:rPr lang="cs-CZ" sz="1400" dirty="0" err="1"/>
              <a:t>prehistory</a:t>
            </a:r>
            <a:endParaRPr lang="cs-CZ" sz="1400" dirty="0"/>
          </a:p>
          <a:p>
            <a:pPr algn="r"/>
            <a:r>
              <a:rPr lang="cs-CZ" sz="1400" dirty="0" err="1"/>
              <a:t>it</a:t>
            </a:r>
            <a:r>
              <a:rPr lang="cs-CZ" sz="1400" dirty="0"/>
              <a:t> </a:t>
            </a:r>
            <a:r>
              <a:rPr lang="cs-CZ" sz="1400" dirty="0" err="1"/>
              <a:t>is</a:t>
            </a:r>
            <a:r>
              <a:rPr lang="cs-CZ" sz="1400" dirty="0"/>
              <a:t> </a:t>
            </a:r>
            <a:r>
              <a:rPr lang="cs-CZ" sz="1400" dirty="0" err="1"/>
              <a:t>possible</a:t>
            </a:r>
            <a:r>
              <a:rPr lang="cs-CZ" sz="1400" dirty="0"/>
              <a:t> </a:t>
            </a:r>
            <a:r>
              <a:rPr lang="cs-CZ" sz="1400" dirty="0" err="1"/>
              <a:t>that</a:t>
            </a:r>
            <a:r>
              <a:rPr lang="cs-CZ" sz="1400" dirty="0"/>
              <a:t> </a:t>
            </a:r>
            <a:r>
              <a:rPr lang="cs-CZ" sz="1400" dirty="0" err="1"/>
              <a:t>it</a:t>
            </a:r>
            <a:r>
              <a:rPr lang="cs-CZ" sz="1400" dirty="0"/>
              <a:t> </a:t>
            </a:r>
            <a:r>
              <a:rPr lang="cs-CZ" sz="1400" dirty="0" err="1"/>
              <a:t>is</a:t>
            </a:r>
            <a:r>
              <a:rPr lang="cs-CZ" sz="1400" dirty="0"/>
              <a:t> </a:t>
            </a:r>
            <a:r>
              <a:rPr lang="cs-CZ" sz="1400" dirty="0" err="1"/>
              <a:t>located</a:t>
            </a:r>
            <a:r>
              <a:rPr lang="cs-CZ" sz="1400" dirty="0"/>
              <a:t> in the Hallstatt </a:t>
            </a:r>
            <a:r>
              <a:rPr lang="cs-CZ" sz="1400" dirty="0" err="1"/>
              <a:t>karner</a:t>
            </a:r>
            <a:endParaRPr lang="cs-CZ" sz="1400" dirty="0"/>
          </a:p>
        </p:txBody>
      </p:sp>
      <p:sp>
        <p:nvSpPr>
          <p:cNvPr id="21" name="TextovéPole 20">
            <a:extLst>
              <a:ext uri="{FF2B5EF4-FFF2-40B4-BE49-F238E27FC236}">
                <a16:creationId xmlns:a16="http://schemas.microsoft.com/office/drawing/2014/main" id="{4460E13F-E9A3-4125-BB3B-B8FF819507A9}"/>
              </a:ext>
            </a:extLst>
          </p:cNvPr>
          <p:cNvSpPr txBox="1"/>
          <p:nvPr/>
        </p:nvSpPr>
        <p:spPr>
          <a:xfrm>
            <a:off x="4122164" y="2996952"/>
            <a:ext cx="1136668" cy="1200329"/>
          </a:xfrm>
          <a:prstGeom prst="rect">
            <a:avLst/>
          </a:prstGeom>
          <a:noFill/>
        </p:spPr>
        <p:txBody>
          <a:bodyPr wrap="square">
            <a:spAutoFit/>
          </a:bodyPr>
          <a:lstStyle/>
          <a:p>
            <a:r>
              <a:rPr lang="cs-CZ" dirty="0" err="1"/>
              <a:t>Heart-shaped</a:t>
            </a:r>
            <a:r>
              <a:rPr lang="cs-CZ" dirty="0"/>
              <a:t> </a:t>
            </a:r>
            <a:r>
              <a:rPr lang="cs-CZ" dirty="0" err="1"/>
              <a:t>mining</a:t>
            </a:r>
            <a:r>
              <a:rPr lang="cs-CZ" dirty="0"/>
              <a:t> </a:t>
            </a:r>
            <a:r>
              <a:rPr lang="cs-CZ" dirty="0" err="1"/>
              <a:t>remains</a:t>
            </a:r>
            <a:endParaRPr lang="cs-CZ"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317B6DA-346B-4A8A-B8CB-5B721F5ACDE6}"/>
              </a:ext>
            </a:extLst>
          </p:cNvPr>
          <p:cNvSpPr>
            <a:spLocks noGrp="1"/>
          </p:cNvSpPr>
          <p:nvPr>
            <p:ph type="title"/>
          </p:nvPr>
        </p:nvSpPr>
        <p:spPr>
          <a:xfrm>
            <a:off x="0" y="1"/>
            <a:ext cx="5520907" cy="735290"/>
          </a:xfrm>
        </p:spPr>
        <p:txBody>
          <a:bodyPr>
            <a:normAutofit fontScale="90000"/>
          </a:bodyPr>
          <a:lstStyle/>
          <a:p>
            <a:r>
              <a:rPr lang="cs-CZ" dirty="0">
                <a:solidFill>
                  <a:schemeClr val="accent1"/>
                </a:solidFill>
              </a:rPr>
              <a:t>Salt </a:t>
            </a:r>
            <a:r>
              <a:rPr lang="cs-CZ" dirty="0" err="1">
                <a:solidFill>
                  <a:schemeClr val="accent1"/>
                </a:solidFill>
              </a:rPr>
              <a:t>mines</a:t>
            </a:r>
            <a:r>
              <a:rPr lang="cs-CZ" dirty="0">
                <a:solidFill>
                  <a:schemeClr val="accent1"/>
                </a:solidFill>
              </a:rPr>
              <a:t> in Hallstatt (A)</a:t>
            </a:r>
          </a:p>
        </p:txBody>
      </p:sp>
      <p:sp>
        <p:nvSpPr>
          <p:cNvPr id="3" name="Zástupný obsah 2">
            <a:extLst>
              <a:ext uri="{FF2B5EF4-FFF2-40B4-BE49-F238E27FC236}">
                <a16:creationId xmlns:a16="http://schemas.microsoft.com/office/drawing/2014/main" id="{1E715B4F-D773-4DFF-9595-A519BC4624B3}"/>
              </a:ext>
            </a:extLst>
          </p:cNvPr>
          <p:cNvSpPr>
            <a:spLocks noGrp="1"/>
          </p:cNvSpPr>
          <p:nvPr>
            <p:ph idx="1"/>
          </p:nvPr>
        </p:nvSpPr>
        <p:spPr>
          <a:xfrm>
            <a:off x="94891" y="735291"/>
            <a:ext cx="5426016" cy="6122709"/>
          </a:xfrm>
        </p:spPr>
        <p:txBody>
          <a:bodyPr>
            <a:normAutofit/>
          </a:bodyPr>
          <a:lstStyle/>
          <a:p>
            <a:pPr>
              <a:buFont typeface="Arial" pitchFamily="34" charset="0"/>
              <a:buChar char="•"/>
            </a:pPr>
            <a:r>
              <a:rPr lang="cs-CZ" dirty="0"/>
              <a:t> </a:t>
            </a:r>
            <a:r>
              <a:rPr lang="en-US" dirty="0"/>
              <a:t>In 1846, Johann Georg </a:t>
            </a:r>
            <a:r>
              <a:rPr lang="en-US" dirty="0" err="1"/>
              <a:t>Ramsauer</a:t>
            </a:r>
            <a:r>
              <a:rPr lang="en-US" dirty="0"/>
              <a:t> discovered a burial ground up at the Hallstatt salt mines. In 1874, the Swedish prehistoric Hans Hildebrand divided the Iron Age into the Hallstatt </a:t>
            </a:r>
            <a:r>
              <a:rPr lang="cs-CZ" dirty="0"/>
              <a:t>and </a:t>
            </a:r>
            <a:r>
              <a:rPr lang="en-US" dirty="0"/>
              <a:t>La Tène. The research is still going on today.</a:t>
            </a:r>
          </a:p>
          <a:p>
            <a:pPr>
              <a:buFont typeface="Arial" pitchFamily="34" charset="0"/>
              <a:buChar char="•"/>
            </a:pPr>
            <a:r>
              <a:rPr lang="en-US" dirty="0"/>
              <a:t> mines from the time </a:t>
            </a:r>
            <a:r>
              <a:rPr lang="cs-CZ" dirty="0" err="1"/>
              <a:t>Urnfield</a:t>
            </a:r>
            <a:r>
              <a:rPr lang="cs-CZ" dirty="0"/>
              <a:t> Period</a:t>
            </a:r>
            <a:r>
              <a:rPr lang="en-US" dirty="0"/>
              <a:t>, in the Hallstatt </a:t>
            </a:r>
            <a:r>
              <a:rPr lang="cs-CZ" dirty="0"/>
              <a:t>P</a:t>
            </a:r>
            <a:r>
              <a:rPr lang="en-US" dirty="0" err="1"/>
              <a:t>eriod</a:t>
            </a:r>
            <a:r>
              <a:rPr lang="en-US" dirty="0"/>
              <a:t> and in the </a:t>
            </a:r>
            <a:r>
              <a:rPr lang="cs-CZ" dirty="0"/>
              <a:t>La Tène</a:t>
            </a:r>
            <a:r>
              <a:rPr lang="en-US" dirty="0"/>
              <a:t> </a:t>
            </a:r>
            <a:r>
              <a:rPr lang="cs-CZ" dirty="0"/>
              <a:t>P</a:t>
            </a:r>
            <a:r>
              <a:rPr lang="en-US" dirty="0" err="1"/>
              <a:t>eriod</a:t>
            </a:r>
            <a:endParaRPr lang="en-US" dirty="0"/>
          </a:p>
          <a:p>
            <a:pPr>
              <a:buFont typeface="Arial" pitchFamily="34" charset="0"/>
              <a:buChar char="•"/>
            </a:pPr>
            <a:r>
              <a:rPr lang="en-US" dirty="0"/>
              <a:t>  explored burial ground with about 2000 graves - elites with swords, women's jewelry</a:t>
            </a:r>
          </a:p>
          <a:p>
            <a:pPr>
              <a:buFont typeface="Arial" pitchFamily="34" charset="0"/>
              <a:buChar char="•"/>
            </a:pPr>
            <a:r>
              <a:rPr lang="cs-CZ" dirty="0"/>
              <a:t> </a:t>
            </a:r>
            <a:r>
              <a:rPr lang="en-US" dirty="0"/>
              <a:t>since the 19th century</a:t>
            </a:r>
          </a:p>
          <a:p>
            <a:pPr>
              <a:buFont typeface="Arial" pitchFamily="34" charset="0"/>
              <a:buChar char="•"/>
            </a:pPr>
            <a:r>
              <a:rPr lang="en-US" dirty="0"/>
              <a:t> organic items</a:t>
            </a:r>
          </a:p>
          <a:p>
            <a:pPr>
              <a:buFont typeface="Arial" pitchFamily="34" charset="0"/>
              <a:buChar char="•"/>
            </a:pPr>
            <a:r>
              <a:rPr lang="en-US" dirty="0"/>
              <a:t> textile research</a:t>
            </a:r>
          </a:p>
          <a:p>
            <a:pPr>
              <a:buFont typeface="Arial" pitchFamily="34" charset="0"/>
              <a:buChar char="•"/>
            </a:pPr>
            <a:r>
              <a:rPr lang="en-US" dirty="0"/>
              <a:t> food (excrement)</a:t>
            </a:r>
          </a:p>
          <a:p>
            <a:pPr>
              <a:buFont typeface="Arial" pitchFamily="34" charset="0"/>
              <a:buChar char="•"/>
            </a:pPr>
            <a:r>
              <a:rPr lang="en-US" dirty="0"/>
              <a:t> </a:t>
            </a:r>
            <a:r>
              <a:rPr lang="cs-CZ" dirty="0"/>
              <a:t>long-distance</a:t>
            </a:r>
            <a:r>
              <a:rPr lang="en-US" dirty="0"/>
              <a:t> contacts</a:t>
            </a:r>
          </a:p>
          <a:p>
            <a:pPr>
              <a:buFont typeface="Arial" pitchFamily="34" charset="0"/>
              <a:buChar char="•"/>
            </a:pPr>
            <a:r>
              <a:rPr lang="en-US" dirty="0"/>
              <a:t> imports</a:t>
            </a:r>
            <a:endParaRPr lang="cs-CZ" dirty="0"/>
          </a:p>
        </p:txBody>
      </p:sp>
      <p:pic>
        <p:nvPicPr>
          <p:cNvPr id="5" name="Obrázek 4" descr="IMG_0060.jpg"/>
          <p:cNvPicPr>
            <a:picLocks noChangeAspect="1"/>
          </p:cNvPicPr>
          <p:nvPr/>
        </p:nvPicPr>
        <p:blipFill>
          <a:blip r:embed="rId2" cstate="print"/>
          <a:stretch>
            <a:fillRect/>
          </a:stretch>
        </p:blipFill>
        <p:spPr>
          <a:xfrm>
            <a:off x="6512943" y="3117674"/>
            <a:ext cx="5679057" cy="3740326"/>
          </a:xfrm>
          <a:prstGeom prst="rect">
            <a:avLst/>
          </a:prstGeom>
        </p:spPr>
      </p:pic>
      <p:pic>
        <p:nvPicPr>
          <p:cNvPr id="7" name="Obrázek 6" descr="IMG_0056.jpg"/>
          <p:cNvPicPr>
            <a:picLocks noChangeAspect="1"/>
          </p:cNvPicPr>
          <p:nvPr/>
        </p:nvPicPr>
        <p:blipFill>
          <a:blip r:embed="rId3" cstate="print"/>
          <a:stretch>
            <a:fillRect/>
          </a:stretch>
        </p:blipFill>
        <p:spPr>
          <a:xfrm>
            <a:off x="2711495" y="3876132"/>
            <a:ext cx="1903280" cy="2981868"/>
          </a:xfrm>
          <a:prstGeom prst="rect">
            <a:avLst/>
          </a:prstGeom>
        </p:spPr>
      </p:pic>
      <p:pic>
        <p:nvPicPr>
          <p:cNvPr id="8" name="Obrázek 7" descr="IMG_0057.jpg"/>
          <p:cNvPicPr>
            <a:picLocks noChangeAspect="1"/>
          </p:cNvPicPr>
          <p:nvPr/>
        </p:nvPicPr>
        <p:blipFill>
          <a:blip r:embed="rId4" cstate="print"/>
          <a:stretch>
            <a:fillRect/>
          </a:stretch>
        </p:blipFill>
        <p:spPr>
          <a:xfrm>
            <a:off x="4593971" y="3876130"/>
            <a:ext cx="1940372" cy="2981870"/>
          </a:xfrm>
          <a:prstGeom prst="rect">
            <a:avLst/>
          </a:prstGeom>
        </p:spPr>
      </p:pic>
      <p:sp>
        <p:nvSpPr>
          <p:cNvPr id="9" name="TextovéPole 8"/>
          <p:cNvSpPr txBox="1"/>
          <p:nvPr/>
        </p:nvSpPr>
        <p:spPr>
          <a:xfrm>
            <a:off x="7660257" y="3165894"/>
            <a:ext cx="1757120" cy="369332"/>
          </a:xfrm>
          <a:prstGeom prst="rect">
            <a:avLst/>
          </a:prstGeom>
          <a:noFill/>
        </p:spPr>
        <p:txBody>
          <a:bodyPr wrap="square" rtlCol="0">
            <a:spAutoFit/>
          </a:bodyPr>
          <a:lstStyle/>
          <a:p>
            <a:r>
              <a:rPr lang="cs-CZ" dirty="0" err="1"/>
              <a:t>Burrial</a:t>
            </a:r>
            <a:r>
              <a:rPr lang="cs-CZ" dirty="0"/>
              <a:t> </a:t>
            </a:r>
            <a:r>
              <a:rPr lang="cs-CZ" dirty="0" err="1"/>
              <a:t>ground</a:t>
            </a:r>
            <a:endParaRPr lang="cs-CZ" dirty="0"/>
          </a:p>
        </p:txBody>
      </p:sp>
      <p:pic>
        <p:nvPicPr>
          <p:cNvPr id="6" name="Obrázek 5" descr="Ramsauer_Keramik-01.jpg"/>
          <p:cNvPicPr>
            <a:picLocks noChangeAspect="1"/>
          </p:cNvPicPr>
          <p:nvPr/>
        </p:nvPicPr>
        <p:blipFill>
          <a:blip r:embed="rId5" cstate="print"/>
          <a:stretch>
            <a:fillRect/>
          </a:stretch>
        </p:blipFill>
        <p:spPr>
          <a:xfrm>
            <a:off x="5574227" y="0"/>
            <a:ext cx="6617774" cy="3122762"/>
          </a:xfrm>
          <a:prstGeom prst="rect">
            <a:avLst/>
          </a:prstGeom>
        </p:spPr>
      </p:pic>
      <p:sp>
        <p:nvSpPr>
          <p:cNvPr id="10" name="TextovéPole 9"/>
          <p:cNvSpPr txBox="1"/>
          <p:nvPr/>
        </p:nvSpPr>
        <p:spPr>
          <a:xfrm>
            <a:off x="2708694" y="3873259"/>
            <a:ext cx="1148071" cy="369332"/>
          </a:xfrm>
          <a:prstGeom prst="rect">
            <a:avLst/>
          </a:prstGeom>
          <a:noFill/>
        </p:spPr>
        <p:txBody>
          <a:bodyPr wrap="none" rtlCol="0">
            <a:spAutoFit/>
          </a:bodyPr>
          <a:lstStyle/>
          <a:p>
            <a:r>
              <a:rPr lang="cs-CZ" dirty="0">
                <a:solidFill>
                  <a:schemeClr val="bg1"/>
                </a:solidFill>
              </a:rPr>
              <a:t>Salt </a:t>
            </a:r>
            <a:r>
              <a:rPr lang="cs-CZ" dirty="0" err="1">
                <a:solidFill>
                  <a:schemeClr val="bg1"/>
                </a:solidFill>
              </a:rPr>
              <a:t>mines</a:t>
            </a:r>
            <a:endParaRPr lang="cs-CZ" dirty="0">
              <a:solidFill>
                <a:schemeClr val="bg1"/>
              </a:solidFill>
            </a:endParaRPr>
          </a:p>
        </p:txBody>
      </p:sp>
      <p:pic>
        <p:nvPicPr>
          <p:cNvPr id="11" name="Obrázek 10" descr="440px-Alice_Schumacher_PA_NHM_Wien_Abb_Salz-Reich_2008_Seite_131_1.jpg"/>
          <p:cNvPicPr>
            <a:picLocks noChangeAspect="1"/>
          </p:cNvPicPr>
          <p:nvPr/>
        </p:nvPicPr>
        <p:blipFill>
          <a:blip r:embed="rId6" cstate="print"/>
          <a:stretch>
            <a:fillRect/>
          </a:stretch>
        </p:blipFill>
        <p:spPr>
          <a:xfrm>
            <a:off x="5565763" y="2660229"/>
            <a:ext cx="1947845" cy="1221830"/>
          </a:xfrm>
          <a:prstGeom prst="rect">
            <a:avLst/>
          </a:prstGeom>
        </p:spPr>
      </p:pic>
    </p:spTree>
    <p:extLst>
      <p:ext uri="{BB962C8B-B14F-4D97-AF65-F5344CB8AC3E}">
        <p14:creationId xmlns:p14="http://schemas.microsoft.com/office/powerpoint/2010/main" val="247420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2001</TotalTime>
  <Words>3926</Words>
  <Application>Microsoft Office PowerPoint</Application>
  <PresentationFormat>Širokoúhlá obrazovka</PresentationFormat>
  <Paragraphs>323</Paragraphs>
  <Slides>45</Slides>
  <Notes>0</Notes>
  <HiddenSlides>0</HiddenSlides>
  <MMClips>1</MMClips>
  <ScaleCrop>false</ScaleCrop>
  <HeadingPairs>
    <vt:vector size="8" baseType="variant">
      <vt:variant>
        <vt:lpstr>Použitá písma</vt:lpstr>
      </vt:variant>
      <vt:variant>
        <vt:i4>5</vt:i4>
      </vt:variant>
      <vt:variant>
        <vt:lpstr>Motiv</vt:lpstr>
      </vt:variant>
      <vt:variant>
        <vt:i4>1</vt:i4>
      </vt:variant>
      <vt:variant>
        <vt:lpstr>Vložené servery OLE</vt:lpstr>
      </vt:variant>
      <vt:variant>
        <vt:i4>1</vt:i4>
      </vt:variant>
      <vt:variant>
        <vt:lpstr>Nadpisy snímků</vt:lpstr>
      </vt:variant>
      <vt:variant>
        <vt:i4>45</vt:i4>
      </vt:variant>
    </vt:vector>
  </HeadingPairs>
  <TitlesOfParts>
    <vt:vector size="52" baseType="lpstr">
      <vt:lpstr>Arial</vt:lpstr>
      <vt:lpstr>Calibri</vt:lpstr>
      <vt:lpstr>Calibri Light</vt:lpstr>
      <vt:lpstr>Times New Roman</vt:lpstr>
      <vt:lpstr>Wingdings 2</vt:lpstr>
      <vt:lpstr>Retrospektiva</vt:lpstr>
      <vt:lpstr>Image</vt:lpstr>
      <vt:lpstr>Introduction to the Hallstatt Period 2 ‒ West and East Hallstatt Cultures</vt:lpstr>
      <vt:lpstr>Delimitation of the Hallstatt Culture… </vt:lpstr>
      <vt:lpstr>Prezentace aplikace PowerPoint</vt:lpstr>
      <vt:lpstr>Prezentace aplikace PowerPoint</vt:lpstr>
      <vt:lpstr>Geographical and cultural position of Moravia and Bohemia</vt:lpstr>
      <vt:lpstr>West and East Hallstatt Cultures - Periodization</vt:lpstr>
      <vt:lpstr>Hallstatt - eponymous site</vt:lpstr>
      <vt:lpstr>Hallstatt - sites</vt:lpstr>
      <vt:lpstr>Salt mines in Hallstatt (A)</vt:lpstr>
      <vt:lpstr>Hallstatt  - mines and  burrial ground</vt:lpstr>
      <vt:lpstr>West Hallstatt Culture</vt:lpstr>
      <vt:lpstr>Power centers in the West Hallstatt Culture</vt:lpstr>
      <vt:lpstr>Important sites</vt:lpstr>
      <vt:lpstr>Power centres</vt:lpstr>
      <vt:lpstr>Central places – „Füstensitz“</vt:lpstr>
      <vt:lpstr>Central places – „Füstensitz“</vt:lpstr>
      <vt:lpstr>The first town north of the Alps - Heuneburg (Pyrené; D)</vt:lpstr>
      <vt:lpstr>Hochmichele - the largest mound near Heuneburg</vt:lpstr>
      <vt:lpstr>The tomb of the princess in Bettlebühl - below Heuneburg</vt:lpstr>
      <vt:lpstr>Keltenblock 2.0</vt:lpstr>
      <vt:lpstr>Hochdorf - the largest individual grave</vt:lpstr>
      <vt:lpstr>Vix - the largest individual grave of a woman</vt:lpstr>
      <vt:lpstr>Magdalenberg bei Villingen - the largest mound</vt:lpstr>
      <vt:lpstr>Alte Burg (Langenenslingen) – oldest hippodrome?</vt:lpstr>
      <vt:lpstr>Alte Burg (Langenenslingen) – oldest hippodrome?</vt:lpstr>
      <vt:lpstr>Bohemia – Bylany and Hallstatt tumuli culture</vt:lpstr>
      <vt:lpstr>Bylany culture</vt:lpstr>
      <vt:lpstr>Hallstatt Tumuli culture</vt:lpstr>
      <vt:lpstr>Hallstatt Tumuli culture</vt:lpstr>
      <vt:lpstr>East Hallstatt Culture</vt:lpstr>
      <vt:lpstr>Hallstatt cultures in Central Europe</vt:lpstr>
      <vt:lpstr>Groups of East Hallstatt culture</vt:lpstr>
      <vt:lpstr>East Hallstatt Culture – basic knowledge</vt:lpstr>
      <vt:lpstr>Slovenia - clan mounds</vt:lpstr>
      <vt:lpstr>Kalenderberg culture - Austria</vt:lpstr>
      <vt:lpstr>Kalenderberg culture - SK</vt:lpstr>
      <vt:lpstr>Kalenderberg culture – Molpír near Smolenice</vt:lpstr>
      <vt:lpstr>Sumtal Group - Styria Frög Group - Carinthia </vt:lpstr>
      <vt:lpstr>Kleinklein - the largest mounds of East Hallstatt culture</vt:lpstr>
      <vt:lpstr>Strettweg - a grave with cult chariot</vt:lpstr>
      <vt:lpstr>Situlae art - an independent manifestation of East Hallstatt culture</vt:lpstr>
      <vt:lpstr>Amber road through the Czech Republic</vt:lpstr>
      <vt:lpstr>Hallstatt period in Moravia</vt:lpstr>
      <vt:lpstr>Prezentace aplikace PowerPoint</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Mirova Zuzana</dc:creator>
  <cp:lastModifiedBy>mirovaz@ff.cuni.cz</cp:lastModifiedBy>
  <cp:revision>296</cp:revision>
  <dcterms:created xsi:type="dcterms:W3CDTF">2019-09-23T07:44:00Z</dcterms:created>
  <dcterms:modified xsi:type="dcterms:W3CDTF">2023-10-03T08:49:16Z</dcterms:modified>
</cp:coreProperties>
</file>