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471" r:id="rId2"/>
    <p:sldId id="2536" r:id="rId3"/>
    <p:sldId id="2542" r:id="rId4"/>
    <p:sldId id="2543" r:id="rId5"/>
    <p:sldId id="2544" r:id="rId6"/>
    <p:sldId id="2545" r:id="rId7"/>
    <p:sldId id="2550" r:id="rId8"/>
    <p:sldId id="2538" r:id="rId9"/>
    <p:sldId id="2547" r:id="rId10"/>
    <p:sldId id="2395" r:id="rId11"/>
    <p:sldId id="2548" r:id="rId12"/>
    <p:sldId id="2549" r:id="rId13"/>
    <p:sldId id="2551" r:id="rId14"/>
    <p:sldId id="2493" r:id="rId15"/>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xmlns="">
        <p15:guide id="7" pos="7654" userDrawn="1">
          <p15:clr>
            <a:srgbClr val="A4A3A4"/>
          </p15:clr>
        </p15:guide>
        <p15:guide id="18" pos="14302" userDrawn="1">
          <p15:clr>
            <a:srgbClr val="A4A3A4"/>
          </p15:clr>
        </p15:guide>
        <p15:guide id="21" orient="horz" pos="4296" userDrawn="1">
          <p15:clr>
            <a:srgbClr val="A4A3A4"/>
          </p15:clr>
        </p15:guide>
        <p15:guide id="22" pos="1078"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8BBC1"/>
    <a:srgbClr val="F4F3F5"/>
    <a:srgbClr val="F3F3F3"/>
    <a:srgbClr val="FAF8FC"/>
    <a:srgbClr val="AA8A78"/>
    <a:srgbClr val="55677C"/>
    <a:srgbClr val="3C3B41"/>
    <a:srgbClr val="FAF8FB"/>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8" autoAdjust="0"/>
    <p:restoredTop sz="96092" autoAdjust="0"/>
  </p:normalViewPr>
  <p:slideViewPr>
    <p:cSldViewPr snapToGrid="0" snapToObjects="1">
      <p:cViewPr>
        <p:scale>
          <a:sx n="39" d="100"/>
          <a:sy n="39" d="100"/>
        </p:scale>
        <p:origin x="-282" y="-72"/>
      </p:cViewPr>
      <p:guideLst>
        <p:guide orient="horz" pos="4296"/>
        <p:guide pos="7654"/>
        <p:guide pos="14302"/>
        <p:guide pos="10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5/1/2020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137013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64564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938341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11</a:t>
            </a:fld>
            <a:endParaRPr lang="en-US"/>
          </a:p>
        </p:txBody>
      </p:sp>
    </p:spTree>
    <p:extLst>
      <p:ext uri="{BB962C8B-B14F-4D97-AF65-F5344CB8AC3E}">
        <p14:creationId xmlns:p14="http://schemas.microsoft.com/office/powerpoint/2010/main" val="2131058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13</a:t>
            </a:fld>
            <a:endParaRPr lang="en-US"/>
          </a:p>
        </p:txBody>
      </p:sp>
    </p:spTree>
    <p:extLst>
      <p:ext uri="{BB962C8B-B14F-4D97-AF65-F5344CB8AC3E}">
        <p14:creationId xmlns:p14="http://schemas.microsoft.com/office/powerpoint/2010/main" val="2131058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p:cNvSpPr/>
          <p:nvPr userDrawn="1"/>
        </p:nvSpPr>
        <p:spPr>
          <a:xfrm>
            <a:off x="0" y="0"/>
            <a:ext cx="4876800" cy="30915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621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p:spPr>
        <p:txBody>
          <a:bodyPr>
            <a:normAutofit/>
          </a:bodyPr>
          <a:lstStyle>
            <a:lvl1pPr>
              <a:defRPr sz="2800"/>
            </a:lvl1pPr>
          </a:lstStyle>
          <a:p>
            <a:endParaRPr lang="en-US"/>
          </a:p>
        </p:txBody>
      </p:sp>
    </p:spTree>
    <p:extLst>
      <p:ext uri="{BB962C8B-B14F-4D97-AF65-F5344CB8AC3E}">
        <p14:creationId xmlns:p14="http://schemas.microsoft.com/office/powerpoint/2010/main" val="1911165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1430000" y="0"/>
            <a:ext cx="12947650" cy="13715999"/>
          </a:xfrm>
        </p:spPr>
        <p:txBody>
          <a:bodyPr>
            <a:normAutofit/>
          </a:bodyPr>
          <a:lstStyle>
            <a:lvl1pPr>
              <a:defRPr sz="2800"/>
            </a:lvl1pPr>
          </a:lstStyle>
          <a:p>
            <a:endParaRPr lang="en-US"/>
          </a:p>
        </p:txBody>
      </p:sp>
    </p:spTree>
    <p:extLst>
      <p:ext uri="{BB962C8B-B14F-4D97-AF65-F5344CB8AC3E}">
        <p14:creationId xmlns:p14="http://schemas.microsoft.com/office/powerpoint/2010/main" val="1369678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673225" y="2220686"/>
            <a:ext cx="8753554" cy="11495314"/>
          </a:xfrm>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7620000" y="566057"/>
            <a:ext cx="13489668" cy="6291943"/>
          </a:xfrm>
        </p:spPr>
        <p:txBody>
          <a:bodyPr>
            <a:normAutofit/>
          </a:bodyPr>
          <a:lstStyle>
            <a:lvl1pPr>
              <a:defRPr sz="2800"/>
            </a:lvl1pPr>
          </a:lstStyle>
          <a:p>
            <a:endParaRPr lang="en-US"/>
          </a:p>
        </p:txBody>
      </p:sp>
    </p:spTree>
    <p:extLst>
      <p:ext uri="{BB962C8B-B14F-4D97-AF65-F5344CB8AC3E}">
        <p14:creationId xmlns:p14="http://schemas.microsoft.com/office/powerpoint/2010/main" val="1970090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921240"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1204868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4456410" y="1"/>
            <a:ext cx="9921240"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307571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1981200" y="5158739"/>
            <a:ext cx="6461760" cy="4023361"/>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5"/>
          </p:nvPr>
        </p:nvSpPr>
        <p:spPr>
          <a:xfrm>
            <a:off x="9027855" y="5158739"/>
            <a:ext cx="6461760" cy="4023361"/>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6"/>
          </p:nvPr>
        </p:nvSpPr>
        <p:spPr>
          <a:xfrm>
            <a:off x="16074510" y="5158739"/>
            <a:ext cx="6461760" cy="4023361"/>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22028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4_Placeholder">
    <p:spTree>
      <p:nvGrpSpPr>
        <p:cNvPr id="1" name=""/>
        <p:cNvGrpSpPr/>
        <p:nvPr/>
      </p:nvGrpSpPr>
      <p:grpSpPr>
        <a:xfrm>
          <a:off x="0" y="0"/>
          <a:ext cx="0" cy="0"/>
          <a:chOff x="0" y="0"/>
          <a:chExt cx="0" cy="0"/>
        </a:xfrm>
      </p:grpSpPr>
      <p:sp>
        <p:nvSpPr>
          <p:cNvPr id="19" name="Picture Placeholder 2"/>
          <p:cNvSpPr>
            <a:spLocks noGrp="1"/>
          </p:cNvSpPr>
          <p:nvPr>
            <p:ph type="pic" sz="quarter" idx="25"/>
          </p:nvPr>
        </p:nvSpPr>
        <p:spPr>
          <a:xfrm>
            <a:off x="6963410" y="1451867"/>
            <a:ext cx="10359390" cy="6757768"/>
          </a:xfrm>
          <a:solidFill>
            <a:schemeClr val="bg1">
              <a:lumMod val="95000"/>
            </a:schemeClr>
          </a:solidFill>
        </p:spPr>
        <p:txBody>
          <a:bodyPr>
            <a:normAutofit/>
          </a:bodyPr>
          <a:lstStyle>
            <a:lvl1pPr>
              <a:defRPr sz="2800"/>
            </a:lvl1pPr>
          </a:lstStyle>
          <a:p>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
        <p:nvSpPr>
          <p:cNvPr id="6" name="Rounded Rectangle 5"/>
          <p:cNvSpPr/>
          <p:nvPr userDrawn="1"/>
        </p:nvSpPr>
        <p:spPr>
          <a:xfrm>
            <a:off x="501004" y="714705"/>
            <a:ext cx="1812469" cy="645479"/>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1004882" y="690390"/>
            <a:ext cx="1021680" cy="615517"/>
          </a:xfrm>
          <a:prstGeom prst="rect">
            <a:avLst/>
          </a:prstGeom>
          <a:noFill/>
        </p:spPr>
        <p:txBody>
          <a:bodyPr wrap="none" lIns="182843" tIns="91422" rIns="182843" bIns="91422" rtlCol="0">
            <a:spAutoFit/>
          </a:bodyPr>
          <a:lstStyle/>
          <a:p>
            <a:pPr algn="ctr"/>
            <a:fld id="{260E2A6B-A809-4840-BF14-8648BC0BDF87}" type="slidenum">
              <a:rPr lang="id-ID" sz="2800" b="0" i="0" smtClean="0">
                <a:solidFill>
                  <a:schemeClr val="bg1"/>
                </a:solidFill>
                <a:latin typeface="Montserrat Light" charset="0"/>
                <a:ea typeface="Montserrat Light" charset="0"/>
                <a:cs typeface="Montserrat Light" charset="0"/>
              </a:rPr>
              <a:pPr algn="ctr"/>
              <a:t>‹#›</a:t>
            </a:fld>
            <a:r>
              <a:rPr lang="id-ID" sz="2800" b="0" i="0" dirty="0">
                <a:solidFill>
                  <a:schemeClr val="bg1"/>
                </a:solidFill>
                <a:latin typeface="Montserrat Light" charset="0"/>
                <a:ea typeface="Montserrat Light" charset="0"/>
                <a:cs typeface="Montserrat Light" charset="0"/>
              </a:rPr>
              <a:t>  </a:t>
            </a: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937" r:id="rId1"/>
    <p:sldLayoutId id="2147483901" r:id="rId2"/>
    <p:sldLayoutId id="2147483938" r:id="rId3"/>
    <p:sldLayoutId id="2147483939" r:id="rId4"/>
    <p:sldLayoutId id="2147483940" r:id="rId5"/>
    <p:sldLayoutId id="2147483941" r:id="rId6"/>
    <p:sldLayoutId id="2147483949" r:id="rId7"/>
    <p:sldLayoutId id="2147483950" r:id="rId8"/>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matthewkieran.com/"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707027" y="2842055"/>
            <a:ext cx="18189146" cy="9325630"/>
            <a:chOff x="3591079" y="2842055"/>
            <a:chExt cx="18189146" cy="9325630"/>
          </a:xfrm>
        </p:grpSpPr>
        <p:sp>
          <p:nvSpPr>
            <p:cNvPr id="10" name="TextBox 9"/>
            <p:cNvSpPr txBox="1"/>
            <p:nvPr/>
          </p:nvSpPr>
          <p:spPr>
            <a:xfrm>
              <a:off x="3591079" y="2842055"/>
              <a:ext cx="18189146" cy="9325630"/>
            </a:xfrm>
            <a:prstGeom prst="rect">
              <a:avLst/>
            </a:prstGeom>
            <a:noFill/>
          </p:spPr>
          <p:txBody>
            <a:bodyPr wrap="square" rtlCol="0">
              <a:spAutoFit/>
            </a:bodyPr>
            <a:lstStyle/>
            <a:p>
              <a:pPr algn="ctr"/>
              <a:r>
                <a:rPr lang="cs-CZ" sz="20000" spc="600" dirty="0" smtClean="0">
                  <a:solidFill>
                    <a:schemeClr val="tx2"/>
                  </a:solidFill>
                  <a:latin typeface="Playfair Display SC" charset="0"/>
                  <a:ea typeface="Playfair Display SC" charset="0"/>
                  <a:cs typeface="Playfair Display SC" charset="0"/>
                </a:rPr>
                <a:t>BEYOND ART THEORIES </a:t>
              </a:r>
            </a:p>
            <a:p>
              <a:pPr algn="ctr"/>
              <a:endParaRPr lang="en-US" sz="20000" spc="600" dirty="0">
                <a:solidFill>
                  <a:schemeClr val="tx2"/>
                </a:solidFill>
                <a:latin typeface="Playfair Display SC" charset="0"/>
                <a:ea typeface="Playfair Display SC" charset="0"/>
                <a:cs typeface="Playfair Display SC" charset="0"/>
              </a:endParaRPr>
            </a:p>
          </p:txBody>
        </p:sp>
        <p:sp>
          <p:nvSpPr>
            <p:cNvPr id="13" name="TextBox 12"/>
            <p:cNvSpPr txBox="1"/>
            <p:nvPr/>
          </p:nvSpPr>
          <p:spPr>
            <a:xfrm>
              <a:off x="8774614" y="8002947"/>
              <a:ext cx="6814239" cy="820674"/>
            </a:xfrm>
            <a:prstGeom prst="rect">
              <a:avLst/>
            </a:prstGeom>
            <a:noFill/>
          </p:spPr>
          <p:txBody>
            <a:bodyPr wrap="square" rtlCol="0">
              <a:spAutoFit/>
            </a:bodyPr>
            <a:lstStyle/>
            <a:p>
              <a:pPr algn="ctr">
                <a:lnSpc>
                  <a:spcPct val="150000"/>
                </a:lnSpc>
              </a:pPr>
              <a:endParaRPr lang="en-US" b="1" spc="600" dirty="0">
                <a:solidFill>
                  <a:schemeClr val="tx2"/>
                </a:solidFill>
                <a:latin typeface="Playfair Display SC" charset="0"/>
                <a:ea typeface="Playfair Display SC" charset="0"/>
                <a:cs typeface="Playfair Display SC" charset="0"/>
              </a:endParaRPr>
            </a:p>
          </p:txBody>
        </p:sp>
      </p:grpSp>
    </p:spTree>
    <p:extLst>
      <p:ext uri="{BB962C8B-B14F-4D97-AF65-F5344CB8AC3E}">
        <p14:creationId xmlns:p14="http://schemas.microsoft.com/office/powerpoint/2010/main" val="1304572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668494" y="3579498"/>
            <a:ext cx="12171073" cy="6370975"/>
          </a:xfrm>
          <a:prstGeom prst="rect">
            <a:avLst/>
          </a:prstGeom>
          <a:noFill/>
        </p:spPr>
        <p:txBody>
          <a:bodyPr wrap="square" rtlCol="0">
            <a:spAutoFit/>
          </a:bodyPr>
          <a:lstStyle/>
          <a:p>
            <a:pPr>
              <a:lnSpc>
                <a:spcPct val="150000"/>
              </a:lnSpc>
            </a:pPr>
            <a:r>
              <a:rPr lang="en-US" sz="2800" dirty="0" smtClean="0">
                <a:latin typeface="Montserrat Light" charset="0"/>
                <a:ea typeface="Montserrat Light" charset="0"/>
                <a:cs typeface="Montserrat Light" charset="0"/>
              </a:rPr>
              <a:t>Problem </a:t>
            </a:r>
            <a:r>
              <a:rPr lang="en-US" sz="2800" dirty="0">
                <a:latin typeface="Montserrat Light" charset="0"/>
                <a:ea typeface="Montserrat Light" charset="0"/>
                <a:cs typeface="Montserrat Light" charset="0"/>
              </a:rPr>
              <a:t>of </a:t>
            </a:r>
            <a:r>
              <a:rPr lang="en-US" sz="2800" dirty="0" smtClean="0">
                <a:latin typeface="Montserrat Light" charset="0"/>
                <a:ea typeface="Montserrat Light" charset="0"/>
                <a:cs typeface="Montserrat Light" charset="0"/>
              </a:rPr>
              <a:t>truth</a:t>
            </a:r>
            <a:endParaRPr lang="cs-CZ" sz="2800" dirty="0" smtClean="0">
              <a:latin typeface="Montserrat Light" charset="0"/>
              <a:ea typeface="Montserrat Light" charset="0"/>
              <a:cs typeface="Montserrat Light" charset="0"/>
            </a:endParaRPr>
          </a:p>
          <a:p>
            <a:pPr>
              <a:lnSpc>
                <a:spcPct val="150000"/>
              </a:lnSpc>
            </a:pPr>
            <a:endParaRPr lang="en-US" sz="2800" dirty="0">
              <a:latin typeface="Montserrat Light" charset="0"/>
              <a:ea typeface="Montserrat Light" charset="0"/>
              <a:cs typeface="Montserrat Light" charset="0"/>
            </a:endParaRPr>
          </a:p>
          <a:p>
            <a:pPr>
              <a:lnSpc>
                <a:spcPct val="150000"/>
              </a:lnSpc>
            </a:pPr>
            <a:r>
              <a:rPr lang="en-US" sz="2800" dirty="0">
                <a:latin typeface="Montserrat Light" charset="0"/>
                <a:ea typeface="Montserrat Light" charset="0"/>
                <a:cs typeface="Montserrat Light" charset="0"/>
              </a:rPr>
              <a:t>The main problem of this section of the chapter: Kieran does not tell us what true means</a:t>
            </a:r>
          </a:p>
          <a:p>
            <a:pPr>
              <a:lnSpc>
                <a:spcPct val="150000"/>
              </a:lnSpc>
            </a:pPr>
            <a:r>
              <a:rPr lang="en-US" sz="2800" dirty="0">
                <a:latin typeface="Montserrat Light" charset="0"/>
                <a:ea typeface="Montserrat Light" charset="0"/>
                <a:cs typeface="Montserrat Light" charset="0"/>
              </a:rPr>
              <a:t>„The mistake made by most people who subscribe to the notion that truth matters in art is to </a:t>
            </a:r>
            <a:r>
              <a:rPr lang="en-US" sz="2800" dirty="0" err="1">
                <a:latin typeface="Montserrat Light" charset="0"/>
                <a:ea typeface="Montserrat Light" charset="0"/>
                <a:cs typeface="Montserrat Light" charset="0"/>
              </a:rPr>
              <a:t>overemphasise</a:t>
            </a:r>
            <a:r>
              <a:rPr lang="en-US" sz="2800" dirty="0">
                <a:latin typeface="Montserrat Light" charset="0"/>
                <a:ea typeface="Montserrat Light" charset="0"/>
                <a:cs typeface="Montserrat Light" charset="0"/>
              </a:rPr>
              <a:t> the extent to which it does so, as if the most important factor in evaluating a work concerned whether it was true to life in some fundamental respect.“ (p. 127)</a:t>
            </a:r>
          </a:p>
          <a:p>
            <a:pPr>
              <a:lnSpc>
                <a:spcPct val="150000"/>
              </a:lnSpc>
            </a:pPr>
            <a:endParaRPr lang="en-US" sz="2800" dirty="0">
              <a:latin typeface="Montserrat Light" charset="0"/>
              <a:ea typeface="Montserrat Light" charset="0"/>
              <a:cs typeface="Montserrat Light" charset="0"/>
            </a:endParaRPr>
          </a:p>
          <a:p>
            <a:pPr>
              <a:lnSpc>
                <a:spcPct val="150000"/>
              </a:lnSpc>
            </a:pPr>
            <a:endParaRPr lang="en-US" sz="2000" dirty="0">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4113476" y="4095811"/>
            <a:ext cx="8858250" cy="5900738"/>
          </a:xfrm>
        </p:spPr>
      </p:pic>
      <p:sp>
        <p:nvSpPr>
          <p:cNvPr id="2" name="TextovéPole 1"/>
          <p:cNvSpPr txBox="1"/>
          <p:nvPr/>
        </p:nvSpPr>
        <p:spPr>
          <a:xfrm>
            <a:off x="11430000" y="12630494"/>
            <a:ext cx="12764530" cy="261610"/>
          </a:xfrm>
          <a:prstGeom prst="rect">
            <a:avLst/>
          </a:prstGeom>
          <a:noFill/>
        </p:spPr>
        <p:txBody>
          <a:bodyPr wrap="square" rtlCol="0">
            <a:spAutoFit/>
          </a:bodyPr>
          <a:lstStyle/>
          <a:p>
            <a:endParaRPr lang="cs-CZ" sz="1100" dirty="0"/>
          </a:p>
        </p:txBody>
      </p:sp>
    </p:spTree>
    <p:extLst>
      <p:ext uri="{BB962C8B-B14F-4D97-AF65-F5344CB8AC3E}">
        <p14:creationId xmlns:p14="http://schemas.microsoft.com/office/powerpoint/2010/main" val="1518260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2167437" y="3962769"/>
            <a:ext cx="5631603" cy="456535"/>
          </a:xfrm>
          <a:prstGeom prst="rect">
            <a:avLst/>
          </a:prstGeom>
          <a:noFill/>
        </p:spPr>
        <p:txBody>
          <a:bodyPr wrap="square" rtlCol="0">
            <a:spAutoFit/>
          </a:bodyPr>
          <a:lstStyle/>
          <a:p>
            <a:pPr>
              <a:lnSpc>
                <a:spcPct val="150000"/>
              </a:lnSpc>
            </a:pPr>
            <a:r>
              <a:rPr lang="cs-CZ" sz="1800" b="1" spc="600" dirty="0" smtClean="0">
                <a:solidFill>
                  <a:schemeClr val="accent2"/>
                </a:solidFill>
                <a:latin typeface="Montserrat Semi" charset="0"/>
                <a:ea typeface="Montserrat Semi" charset="0"/>
                <a:cs typeface="Montserrat Semi" charset="0"/>
              </a:rPr>
              <a:t>  </a:t>
            </a:r>
            <a:endParaRPr lang="en-US" sz="1800" b="1" spc="600" dirty="0">
              <a:solidFill>
                <a:schemeClr val="accent2"/>
              </a:solidFill>
              <a:latin typeface="Montserrat Semi" charset="0"/>
              <a:ea typeface="Montserrat Semi" charset="0"/>
              <a:cs typeface="Montserrat Semi" charset="0"/>
            </a:endParaRPr>
          </a:p>
        </p:txBody>
      </p:sp>
      <p:sp>
        <p:nvSpPr>
          <p:cNvPr id="35" name="TextBox 34"/>
          <p:cNvSpPr txBox="1"/>
          <p:nvPr/>
        </p:nvSpPr>
        <p:spPr>
          <a:xfrm>
            <a:off x="1779084" y="1457717"/>
            <a:ext cx="10807158" cy="11726287"/>
          </a:xfrm>
          <a:prstGeom prst="rect">
            <a:avLst/>
          </a:prstGeom>
          <a:noFill/>
        </p:spPr>
        <p:txBody>
          <a:bodyPr wrap="square" rtlCol="0">
            <a:spAutoFit/>
          </a:bodyPr>
          <a:lstStyle/>
          <a:p>
            <a:pPr>
              <a:lnSpc>
                <a:spcPct val="150000"/>
              </a:lnSpc>
            </a:pPr>
            <a:r>
              <a:rPr lang="en-US" sz="3200" dirty="0" smtClean="0">
                <a:latin typeface="Montserrat Light" charset="0"/>
                <a:ea typeface="Montserrat Light" charset="0"/>
                <a:cs typeface="Montserrat Light" charset="0"/>
              </a:rPr>
              <a:t>Conceptual </a:t>
            </a:r>
            <a:r>
              <a:rPr lang="en-US" sz="3200" dirty="0">
                <a:latin typeface="Montserrat Light" charset="0"/>
                <a:ea typeface="Montserrat Light" charset="0"/>
                <a:cs typeface="Montserrat Light" charset="0"/>
              </a:rPr>
              <a:t>Art</a:t>
            </a:r>
          </a:p>
          <a:p>
            <a:pPr>
              <a:lnSpc>
                <a:spcPct val="150000"/>
              </a:lnSpc>
            </a:pPr>
            <a:r>
              <a:rPr lang="en-US" sz="3200" dirty="0">
                <a:latin typeface="Montserrat Light" charset="0"/>
                <a:ea typeface="Montserrat Light" charset="0"/>
                <a:cs typeface="Montserrat Light" charset="0"/>
              </a:rPr>
              <a:t>„If what matters is the ways in which the form and content of a work shape our experience of it, thereby guiding our thoughts, feelings and attitudes, then it looks as if conceptual art must be of little or no artistic value whatsoever. This is based on the assumption that the point of conceptual art lies not in any experience afforded by a work but in the recognition of a given idea.“ (p. 127)</a:t>
            </a:r>
          </a:p>
          <a:p>
            <a:pPr>
              <a:lnSpc>
                <a:spcPct val="150000"/>
              </a:lnSpc>
            </a:pPr>
            <a:r>
              <a:rPr lang="en-US" sz="3200" dirty="0">
                <a:latin typeface="Montserrat Light" charset="0"/>
                <a:ea typeface="Montserrat Light" charset="0"/>
                <a:cs typeface="Montserrat Light" charset="0"/>
              </a:rPr>
              <a:t>No: conceptual art has an artistic value (how can we know it?)</a:t>
            </a:r>
          </a:p>
          <a:p>
            <a:pPr>
              <a:lnSpc>
                <a:spcPct val="150000"/>
              </a:lnSpc>
            </a:pPr>
            <a:r>
              <a:rPr lang="en-US" sz="3200" dirty="0">
                <a:latin typeface="Montserrat Light" charset="0"/>
                <a:ea typeface="Montserrat Light" charset="0"/>
                <a:cs typeface="Montserrat Light" charset="0"/>
              </a:rPr>
              <a:t>Duchamp´s Fountain</a:t>
            </a:r>
          </a:p>
          <a:p>
            <a:pPr>
              <a:lnSpc>
                <a:spcPct val="150000"/>
              </a:lnSpc>
            </a:pPr>
            <a:r>
              <a:rPr lang="en-US" sz="3200" dirty="0">
                <a:latin typeface="Montserrat Light" charset="0"/>
                <a:ea typeface="Montserrat Light" charset="0"/>
                <a:cs typeface="Montserrat Light" charset="0"/>
              </a:rPr>
              <a:t>Sensory appreciation irrelevant in most cases, inspiring thoughts </a:t>
            </a:r>
          </a:p>
          <a:p>
            <a:pPr>
              <a:lnSpc>
                <a:spcPct val="150000"/>
              </a:lnSpc>
            </a:pPr>
            <a:r>
              <a:rPr lang="en-US" sz="3200" dirty="0">
                <a:latin typeface="Montserrat Light" charset="0"/>
                <a:ea typeface="Montserrat Light" charset="0"/>
                <a:cs typeface="Montserrat Light" charset="0"/>
              </a:rPr>
              <a:t>„Conceptual pieces can also be good art because they stretch our visual and conceptual schemas.“ (p. 134)</a:t>
            </a:r>
          </a:p>
          <a:p>
            <a:pPr>
              <a:lnSpc>
                <a:spcPct val="150000"/>
              </a:lnSpc>
            </a:pPr>
            <a:endParaRPr lang="en-US" sz="2400" dirty="0">
              <a:latin typeface="Montserrat Light" charset="0"/>
              <a:ea typeface="Montserrat Light" charset="0"/>
              <a:cs typeface="Montserrat Light" charset="0"/>
            </a:endParaRPr>
          </a:p>
        </p:txBody>
      </p:sp>
      <p:pic>
        <p:nvPicPr>
          <p:cNvPr id="2" name="Zástupný symbol pro obrázek 1"/>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5200008" y="3376477"/>
            <a:ext cx="6977938" cy="6977938"/>
          </a:xfrm>
        </p:spPr>
      </p:pic>
    </p:spTree>
    <p:extLst>
      <p:ext uri="{BB962C8B-B14F-4D97-AF65-F5344CB8AC3E}">
        <p14:creationId xmlns:p14="http://schemas.microsoft.com/office/powerpoint/2010/main" val="3773216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81517" y="2141293"/>
            <a:ext cx="11417791" cy="11079956"/>
          </a:xfrm>
          <a:prstGeom prst="rect">
            <a:avLst/>
          </a:prstGeom>
          <a:noFill/>
        </p:spPr>
        <p:txBody>
          <a:bodyPr wrap="square" rtlCol="0">
            <a:spAutoFit/>
          </a:bodyPr>
          <a:lstStyle/>
          <a:p>
            <a:pPr>
              <a:lnSpc>
                <a:spcPct val="150000"/>
              </a:lnSpc>
            </a:pPr>
            <a:endParaRPr lang="en-US" sz="2800" dirty="0">
              <a:solidFill>
                <a:srgbClr val="7F7F7F"/>
              </a:solidFill>
              <a:latin typeface="Montserrat Light" charset="0"/>
              <a:ea typeface="Montserrat Light" charset="0"/>
              <a:cs typeface="Montserrat Light" charset="0"/>
            </a:endParaRPr>
          </a:p>
          <a:p>
            <a:pPr>
              <a:lnSpc>
                <a:spcPct val="150000"/>
              </a:lnSpc>
            </a:pPr>
            <a:r>
              <a:rPr lang="en-US" sz="2800" dirty="0" smtClean="0">
                <a:solidFill>
                  <a:srgbClr val="7F7F7F"/>
                </a:solidFill>
                <a:latin typeface="Montserrat Light" charset="0"/>
                <a:ea typeface="Montserrat Light" charset="0"/>
                <a:cs typeface="Montserrat Light" charset="0"/>
              </a:rPr>
              <a:t>On </a:t>
            </a:r>
            <a:r>
              <a:rPr lang="en-US" sz="2800" dirty="0">
                <a:solidFill>
                  <a:srgbClr val="7F7F7F"/>
                </a:solidFill>
                <a:latin typeface="Montserrat Light" charset="0"/>
                <a:ea typeface="Montserrat Light" charset="0"/>
                <a:cs typeface="Montserrat Light" charset="0"/>
              </a:rPr>
              <a:t>the basis of appearances we can and do have non-inferential perceptual knowledge. In other words, we don’t just make inferences or reason about what we perceive but we gain knowledge from the way things manifestly appear to us in perception. </a:t>
            </a:r>
            <a:r>
              <a:rPr lang="en-US" sz="2800" dirty="0" smtClean="0">
                <a:solidFill>
                  <a:srgbClr val="7F7F7F"/>
                </a:solidFill>
                <a:latin typeface="Montserrat Light" charset="0"/>
                <a:ea typeface="Montserrat Light" charset="0"/>
                <a:cs typeface="Montserrat Light" charset="0"/>
              </a:rPr>
              <a:t>(</a:t>
            </a:r>
            <a:r>
              <a:rPr lang="cs-CZ" sz="2800" dirty="0" smtClean="0">
                <a:solidFill>
                  <a:srgbClr val="7F7F7F"/>
                </a:solidFill>
                <a:latin typeface="Montserrat Light" charset="0"/>
                <a:ea typeface="Montserrat Light" charset="0"/>
                <a:cs typeface="Montserrat Light" charset="0"/>
              </a:rPr>
              <a:t>p. </a:t>
            </a:r>
            <a:r>
              <a:rPr lang="en-US" sz="2800" dirty="0" smtClean="0">
                <a:solidFill>
                  <a:srgbClr val="7F7F7F"/>
                </a:solidFill>
                <a:latin typeface="Montserrat Light" charset="0"/>
                <a:ea typeface="Montserrat Light" charset="0"/>
                <a:cs typeface="Montserrat Light" charset="0"/>
              </a:rPr>
              <a:t>139</a:t>
            </a:r>
            <a:r>
              <a:rPr lang="en-US" sz="2800" dirty="0">
                <a:solidFill>
                  <a:srgbClr val="7F7F7F"/>
                </a:solidFill>
                <a:latin typeface="Montserrat Light" charset="0"/>
                <a:ea typeface="Montserrat Light" charset="0"/>
                <a:cs typeface="Montserrat Light" charset="0"/>
              </a:rPr>
              <a:t>)</a:t>
            </a:r>
          </a:p>
          <a:p>
            <a:pPr>
              <a:lnSpc>
                <a:spcPct val="150000"/>
              </a:lnSpc>
            </a:pPr>
            <a:r>
              <a:rPr lang="en-US" sz="2800" dirty="0">
                <a:solidFill>
                  <a:srgbClr val="7F7F7F"/>
                </a:solidFill>
                <a:latin typeface="Montserrat Light" charset="0"/>
                <a:ea typeface="Montserrat Light" charset="0"/>
                <a:cs typeface="Montserrat Light" charset="0"/>
              </a:rPr>
              <a:t>„Grasping this general truth about experience enables us to see that good art often cultivates and rewards our capacities for discriminating between and appreciating elements of experience.“ (p. 142)</a:t>
            </a:r>
          </a:p>
          <a:p>
            <a:pPr>
              <a:lnSpc>
                <a:spcPct val="150000"/>
              </a:lnSpc>
            </a:pPr>
            <a:r>
              <a:rPr lang="en-US" sz="2800" dirty="0">
                <a:solidFill>
                  <a:srgbClr val="7F7F7F"/>
                </a:solidFill>
                <a:latin typeface="Montserrat Light" charset="0"/>
                <a:ea typeface="Montserrat Light" charset="0"/>
                <a:cs typeface="Montserrat Light" charset="0"/>
              </a:rPr>
              <a:t>Patiently looking at and responding to such pictures makes us more discerning perceivers. It deepens and enriches our mental life. A world without good art would be myopic indeed. (p.147</a:t>
            </a:r>
            <a:r>
              <a:rPr lang="en-US" sz="2800" dirty="0" smtClean="0">
                <a:solidFill>
                  <a:srgbClr val="7F7F7F"/>
                </a:solidFill>
                <a:latin typeface="Montserrat Light" charset="0"/>
                <a:ea typeface="Montserrat Light" charset="0"/>
                <a:cs typeface="Montserrat Light" charset="0"/>
              </a:rPr>
              <a:t>)</a:t>
            </a:r>
            <a:endParaRPr lang="cs-CZ" sz="2800" dirty="0" smtClean="0">
              <a:solidFill>
                <a:srgbClr val="7F7F7F"/>
              </a:solidFill>
              <a:latin typeface="Montserrat Light" charset="0"/>
              <a:ea typeface="Montserrat Light" charset="0"/>
              <a:cs typeface="Montserrat Light" charset="0"/>
            </a:endParaRPr>
          </a:p>
          <a:p>
            <a:pPr>
              <a:lnSpc>
                <a:spcPct val="150000"/>
              </a:lnSpc>
            </a:pPr>
            <a:endParaRPr lang="en-US" sz="2800"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Doubts and criticism:</a:t>
            </a:r>
          </a:p>
          <a:p>
            <a:pPr>
              <a:lnSpc>
                <a:spcPct val="150000"/>
              </a:lnSpc>
            </a:pPr>
            <a:r>
              <a:rPr lang="en-US" sz="2800" dirty="0">
                <a:solidFill>
                  <a:srgbClr val="7F7F7F"/>
                </a:solidFill>
                <a:latin typeface="Montserrat Light" charset="0"/>
                <a:ea typeface="Montserrat Light" charset="0"/>
                <a:cs typeface="Montserrat Light" charset="0"/>
              </a:rPr>
              <a:t>Conclusions vs. support for them</a:t>
            </a:r>
          </a:p>
          <a:p>
            <a:pPr>
              <a:lnSpc>
                <a:spcPct val="150000"/>
              </a:lnSpc>
            </a:pPr>
            <a:r>
              <a:rPr lang="en-US" sz="2800" dirty="0">
                <a:solidFill>
                  <a:srgbClr val="7F7F7F"/>
                </a:solidFill>
                <a:latin typeface="Montserrat Light" charset="0"/>
                <a:ea typeface="Montserrat Light" charset="0"/>
                <a:cs typeface="Montserrat Light" charset="0"/>
              </a:rPr>
              <a:t>Difficult to disagree (unless we are Plato fans): but no proof</a:t>
            </a:r>
          </a:p>
          <a:p>
            <a:pPr>
              <a:lnSpc>
                <a:spcPct val="150000"/>
              </a:lnSpc>
            </a:pPr>
            <a:r>
              <a:rPr lang="en-US" sz="2800" dirty="0">
                <a:solidFill>
                  <a:srgbClr val="7F7F7F"/>
                </a:solidFill>
                <a:latin typeface="Montserrat Light" charset="0"/>
                <a:ea typeface="Montserrat Light" charset="0"/>
                <a:cs typeface="Montserrat Light" charset="0"/>
              </a:rPr>
              <a:t>The expectation of getting more than impressions</a:t>
            </a:r>
          </a:p>
          <a:p>
            <a:pPr>
              <a:lnSpc>
                <a:spcPct val="150000"/>
              </a:lnSpc>
            </a:pPr>
            <a:endParaRPr lang="en-US" sz="2800"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4617238" y="2819985"/>
            <a:ext cx="7692390" cy="5280660"/>
          </a:xfrm>
        </p:spPr>
      </p:pic>
    </p:spTree>
    <p:extLst>
      <p:ext uri="{BB962C8B-B14F-4D97-AF65-F5344CB8AC3E}">
        <p14:creationId xmlns:p14="http://schemas.microsoft.com/office/powerpoint/2010/main" val="3388185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2167437" y="3962769"/>
            <a:ext cx="5631603" cy="456535"/>
          </a:xfrm>
          <a:prstGeom prst="rect">
            <a:avLst/>
          </a:prstGeom>
          <a:noFill/>
        </p:spPr>
        <p:txBody>
          <a:bodyPr wrap="square" rtlCol="0">
            <a:spAutoFit/>
          </a:bodyPr>
          <a:lstStyle/>
          <a:p>
            <a:pPr>
              <a:lnSpc>
                <a:spcPct val="150000"/>
              </a:lnSpc>
            </a:pPr>
            <a:r>
              <a:rPr lang="cs-CZ" sz="1800" b="1" spc="600" dirty="0" smtClean="0">
                <a:solidFill>
                  <a:schemeClr val="accent2"/>
                </a:solidFill>
                <a:latin typeface="Montserrat Semi" charset="0"/>
                <a:ea typeface="Montserrat Semi" charset="0"/>
                <a:cs typeface="Montserrat Semi" charset="0"/>
              </a:rPr>
              <a:t>  </a:t>
            </a:r>
            <a:endParaRPr lang="en-US" sz="1800" b="1" spc="600" dirty="0">
              <a:solidFill>
                <a:schemeClr val="accent2"/>
              </a:solidFill>
              <a:latin typeface="Montserrat Semi" charset="0"/>
              <a:ea typeface="Montserrat Semi" charset="0"/>
              <a:cs typeface="Montserrat Semi" charset="0"/>
            </a:endParaRPr>
          </a:p>
        </p:txBody>
      </p:sp>
      <p:sp>
        <p:nvSpPr>
          <p:cNvPr id="35" name="TextBox 34"/>
          <p:cNvSpPr txBox="1"/>
          <p:nvPr/>
        </p:nvSpPr>
        <p:spPr>
          <a:xfrm>
            <a:off x="2165687" y="5041177"/>
            <a:ext cx="10807158" cy="2955746"/>
          </a:xfrm>
          <a:prstGeom prst="rect">
            <a:avLst/>
          </a:prstGeom>
          <a:noFill/>
        </p:spPr>
        <p:txBody>
          <a:bodyPr wrap="square" rtlCol="0">
            <a:spAutoFit/>
          </a:bodyPr>
          <a:lstStyle/>
          <a:p>
            <a:pPr>
              <a:lnSpc>
                <a:spcPct val="150000"/>
              </a:lnSpc>
            </a:pPr>
            <a:r>
              <a:rPr lang="en-US" sz="3200" dirty="0" smtClean="0">
                <a:latin typeface="Montserrat Light" charset="0"/>
                <a:ea typeface="Montserrat Light" charset="0"/>
                <a:cs typeface="Montserrat Light" charset="0"/>
              </a:rPr>
              <a:t>One </a:t>
            </a:r>
            <a:r>
              <a:rPr lang="en-US" sz="3200" dirty="0">
                <a:latin typeface="Montserrat Light" charset="0"/>
                <a:ea typeface="Montserrat Light" charset="0"/>
                <a:cs typeface="Montserrat Light" charset="0"/>
              </a:rPr>
              <a:t>lecture was added: I manage to do everything that was planned (even more )</a:t>
            </a:r>
          </a:p>
          <a:p>
            <a:pPr>
              <a:lnSpc>
                <a:spcPct val="150000"/>
              </a:lnSpc>
            </a:pPr>
            <a:r>
              <a:rPr lang="en-US" sz="3200" dirty="0">
                <a:latin typeface="Montserrat Light" charset="0"/>
                <a:ea typeface="Montserrat Light" charset="0"/>
                <a:cs typeface="Montserrat Light" charset="0"/>
              </a:rPr>
              <a:t>Methodological tip? Essay writing?  </a:t>
            </a:r>
            <a:r>
              <a:rPr lang="en-US" sz="3200" dirty="0" err="1">
                <a:latin typeface="Montserrat Light" charset="0"/>
                <a:ea typeface="Montserrat Light" charset="0"/>
                <a:cs typeface="Montserrat Light" charset="0"/>
              </a:rPr>
              <a:t>Etc</a:t>
            </a:r>
            <a:r>
              <a:rPr lang="en-US" sz="3200" dirty="0">
                <a:latin typeface="Montserrat Light" charset="0"/>
                <a:ea typeface="Montserrat Light" charset="0"/>
                <a:cs typeface="Montserrat Light" charset="0"/>
              </a:rPr>
              <a:t>?</a:t>
            </a:r>
          </a:p>
          <a:p>
            <a:pPr>
              <a:lnSpc>
                <a:spcPct val="150000"/>
              </a:lnSpc>
            </a:pPr>
            <a:endParaRPr lang="en-US" sz="3200" dirty="0">
              <a:latin typeface="Montserrat Light" charset="0"/>
              <a:ea typeface="Montserrat Light" charset="0"/>
              <a:cs typeface="Montserrat Light" charset="0"/>
            </a:endParaRPr>
          </a:p>
        </p:txBody>
      </p:sp>
      <p:pic>
        <p:nvPicPr>
          <p:cNvPr id="2" name="Zástupný symbol pro obrázek 1"/>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tretch>
            <a:fillRect/>
          </a:stretch>
        </p:blipFill>
        <p:spPr>
          <a:xfrm>
            <a:off x="13728357" y="3376477"/>
            <a:ext cx="9921240" cy="6977938"/>
          </a:xfrm>
        </p:spPr>
      </p:pic>
    </p:spTree>
    <p:extLst>
      <p:ext uri="{BB962C8B-B14F-4D97-AF65-F5344CB8AC3E}">
        <p14:creationId xmlns:p14="http://schemas.microsoft.com/office/powerpoint/2010/main" val="2211357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991396" y="10085924"/>
            <a:ext cx="10118271" cy="1200329"/>
          </a:xfrm>
          <a:prstGeom prst="rect">
            <a:avLst/>
          </a:prstGeom>
          <a:noFill/>
        </p:spPr>
        <p:txBody>
          <a:bodyPr wrap="square" rtlCol="0">
            <a:spAutoFit/>
          </a:bodyPr>
          <a:lstStyle/>
          <a:p>
            <a:pPr algn="just">
              <a:lnSpc>
                <a:spcPct val="150000"/>
              </a:lnSpc>
            </a:pPr>
            <a:r>
              <a:rPr lang="cs-CZ" sz="4800" dirty="0" err="1" smtClean="0">
                <a:solidFill>
                  <a:srgbClr val="7F7F7F"/>
                </a:solidFill>
                <a:latin typeface="Montserrat Light" charset="0"/>
                <a:ea typeface="Montserrat Light" charset="0"/>
                <a:cs typeface="Montserrat Light" charset="0"/>
              </a:rPr>
              <a:t>Thank</a:t>
            </a:r>
            <a:r>
              <a:rPr lang="cs-CZ" sz="4800" dirty="0" smtClean="0">
                <a:solidFill>
                  <a:srgbClr val="7F7F7F"/>
                </a:solidFill>
                <a:latin typeface="Montserrat Light" charset="0"/>
                <a:ea typeface="Montserrat Light" charset="0"/>
                <a:cs typeface="Montserrat Light" charset="0"/>
              </a:rPr>
              <a:t> </a:t>
            </a:r>
            <a:r>
              <a:rPr lang="cs-CZ" sz="4800" dirty="0" err="1" smtClean="0">
                <a:solidFill>
                  <a:srgbClr val="7F7F7F"/>
                </a:solidFill>
                <a:latin typeface="Montserrat Light" charset="0"/>
                <a:ea typeface="Montserrat Light" charset="0"/>
                <a:cs typeface="Montserrat Light" charset="0"/>
              </a:rPr>
              <a:t>you</a:t>
            </a:r>
            <a:r>
              <a:rPr lang="cs-CZ" sz="4800" dirty="0" smtClean="0">
                <a:solidFill>
                  <a:srgbClr val="7F7F7F"/>
                </a:solidFill>
                <a:latin typeface="Montserrat Light" charset="0"/>
                <a:ea typeface="Montserrat Light" charset="0"/>
                <a:cs typeface="Montserrat Light" charset="0"/>
              </a:rPr>
              <a:t>! </a:t>
            </a:r>
            <a:r>
              <a:rPr lang="cs-CZ" sz="4800" dirty="0" err="1" smtClean="0">
                <a:solidFill>
                  <a:srgbClr val="7F7F7F"/>
                </a:solidFill>
                <a:latin typeface="Montserrat Light" charset="0"/>
                <a:ea typeface="Montserrat Light" charset="0"/>
                <a:cs typeface="Montserrat Light" charset="0"/>
              </a:rPr>
              <a:t>See</a:t>
            </a:r>
            <a:r>
              <a:rPr lang="cs-CZ" sz="4800" dirty="0" smtClean="0">
                <a:solidFill>
                  <a:srgbClr val="7F7F7F"/>
                </a:solidFill>
                <a:latin typeface="Montserrat Light" charset="0"/>
                <a:ea typeface="Montserrat Light" charset="0"/>
                <a:cs typeface="Montserrat Light" charset="0"/>
              </a:rPr>
              <a:t> </a:t>
            </a:r>
            <a:r>
              <a:rPr lang="cs-CZ" sz="4800" dirty="0" err="1" smtClean="0">
                <a:solidFill>
                  <a:srgbClr val="7F7F7F"/>
                </a:solidFill>
                <a:latin typeface="Montserrat Light" charset="0"/>
                <a:ea typeface="Montserrat Light" charset="0"/>
                <a:cs typeface="Montserrat Light" charset="0"/>
              </a:rPr>
              <a:t>you</a:t>
            </a:r>
            <a:r>
              <a:rPr lang="cs-CZ" sz="4800" dirty="0" smtClean="0">
                <a:solidFill>
                  <a:srgbClr val="7F7F7F"/>
                </a:solidFill>
                <a:latin typeface="Montserrat Light" charset="0"/>
                <a:ea typeface="Montserrat Light" charset="0"/>
                <a:cs typeface="Montserrat Light" charset="0"/>
              </a:rPr>
              <a:t> </a:t>
            </a:r>
            <a:r>
              <a:rPr lang="cs-CZ" sz="4800" dirty="0" err="1" smtClean="0">
                <a:solidFill>
                  <a:srgbClr val="7F7F7F"/>
                </a:solidFill>
                <a:latin typeface="Montserrat Light" charset="0"/>
                <a:ea typeface="Montserrat Light" charset="0"/>
                <a:cs typeface="Montserrat Light" charset="0"/>
              </a:rPr>
              <a:t>next</a:t>
            </a:r>
            <a:r>
              <a:rPr lang="cs-CZ" sz="4800" dirty="0" smtClean="0">
                <a:solidFill>
                  <a:srgbClr val="7F7F7F"/>
                </a:solidFill>
                <a:latin typeface="Montserrat Light" charset="0"/>
                <a:ea typeface="Montserrat Light" charset="0"/>
                <a:cs typeface="Montserrat Light" charset="0"/>
              </a:rPr>
              <a:t> </a:t>
            </a:r>
            <a:r>
              <a:rPr lang="cs-CZ" sz="4800" dirty="0" err="1" smtClean="0">
                <a:solidFill>
                  <a:srgbClr val="7F7F7F"/>
                </a:solidFill>
                <a:latin typeface="Montserrat Light" charset="0"/>
                <a:ea typeface="Montserrat Light" charset="0"/>
                <a:cs typeface="Montserrat Light" charset="0"/>
              </a:rPr>
              <a:t>time</a:t>
            </a:r>
            <a:r>
              <a:rPr lang="cs-CZ" sz="4800" dirty="0" smtClean="0">
                <a:solidFill>
                  <a:srgbClr val="7F7F7F"/>
                </a:solidFill>
                <a:latin typeface="Montserrat Light" charset="0"/>
                <a:ea typeface="Montserrat Light" charset="0"/>
                <a:cs typeface="Montserrat Light" charset="0"/>
              </a:rPr>
              <a:t>!</a:t>
            </a:r>
            <a:endParaRPr lang="en-US" sz="4800" dirty="0">
              <a:solidFill>
                <a:srgbClr val="7F7F7F"/>
              </a:solidFill>
              <a:latin typeface="Montserrat Light" charset="0"/>
              <a:ea typeface="Montserrat Light" charset="0"/>
              <a:cs typeface="Montserrat Light" charset="0"/>
            </a:endParaRPr>
          </a:p>
        </p:txBody>
      </p:sp>
      <p:pic>
        <p:nvPicPr>
          <p:cNvPr id="5" name="Zástupný symbol pro obrázek 4"/>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8883126" y="3231043"/>
            <a:ext cx="9431177" cy="5358623"/>
          </a:xfrm>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304338" y="6373813"/>
            <a:ext cx="5757862"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rázek 5"/>
          <p:cNvSpPr>
            <a:spLocks noGrp="1"/>
          </p:cNvSpPr>
          <p:nvPr>
            <p:ph type="pic" sz="quarter" idx="11"/>
          </p:nvPr>
        </p:nvSpPr>
        <p:spPr/>
      </p:sp>
    </p:spTree>
    <p:extLst>
      <p:ext uri="{BB962C8B-B14F-4D97-AF65-F5344CB8AC3E}">
        <p14:creationId xmlns:p14="http://schemas.microsoft.com/office/powerpoint/2010/main" val="2132079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10991397" y="1845025"/>
            <a:ext cx="10591800" cy="830997"/>
          </a:xfrm>
          <a:prstGeom prst="rect">
            <a:avLst/>
          </a:prstGeom>
          <a:noFill/>
        </p:spPr>
        <p:txBody>
          <a:bodyPr wrap="square" rtlCol="0">
            <a:spAutoFit/>
          </a:bodyPr>
          <a:lstStyle/>
          <a:p>
            <a:r>
              <a:rPr lang="cs-CZ" sz="4800" b="1" spc="600" dirty="0" err="1" smtClean="0">
                <a:solidFill>
                  <a:srgbClr val="000000"/>
                </a:solidFill>
                <a:latin typeface="Playfair Display SC" charset="0"/>
                <a:ea typeface="Playfair Display SC" charset="0"/>
                <a:cs typeface="Playfair Display SC" charset="0"/>
              </a:rPr>
              <a:t>Mattew</a:t>
            </a:r>
            <a:r>
              <a:rPr lang="cs-CZ" sz="4800" b="1" spc="600" dirty="0" smtClean="0">
                <a:solidFill>
                  <a:srgbClr val="000000"/>
                </a:solidFill>
                <a:latin typeface="Playfair Display SC" charset="0"/>
                <a:ea typeface="Playfair Display SC" charset="0"/>
                <a:cs typeface="Playfair Display SC" charset="0"/>
              </a:rPr>
              <a:t> </a:t>
            </a:r>
            <a:r>
              <a:rPr lang="cs-CZ" sz="4800" b="1" spc="600" dirty="0" err="1" smtClean="0">
                <a:solidFill>
                  <a:srgbClr val="000000"/>
                </a:solidFill>
                <a:latin typeface="Playfair Display SC" charset="0"/>
                <a:ea typeface="Playfair Display SC" charset="0"/>
                <a:cs typeface="Playfair Display SC" charset="0"/>
              </a:rPr>
              <a:t>Kieran</a:t>
            </a:r>
            <a:endParaRPr lang="en-US" sz="4800" b="1" spc="600" dirty="0">
              <a:solidFill>
                <a:srgbClr val="000000"/>
              </a:solidFill>
              <a:latin typeface="Playfair Display SC" charset="0"/>
              <a:ea typeface="Playfair Display SC" charset="0"/>
              <a:cs typeface="Playfair Display SC" charset="0"/>
            </a:endParaRPr>
          </a:p>
        </p:txBody>
      </p:sp>
      <p:sp>
        <p:nvSpPr>
          <p:cNvPr id="35" name="TextBox 34"/>
          <p:cNvSpPr txBox="1"/>
          <p:nvPr/>
        </p:nvSpPr>
        <p:spPr>
          <a:xfrm>
            <a:off x="10991397" y="5001024"/>
            <a:ext cx="11091363" cy="7294305"/>
          </a:xfrm>
          <a:prstGeom prst="rect">
            <a:avLst/>
          </a:prstGeom>
          <a:noFill/>
        </p:spPr>
        <p:txBody>
          <a:bodyPr wrap="square" rtlCol="0">
            <a:spAutoFit/>
          </a:bodyPr>
          <a:lstStyle/>
          <a:p>
            <a:pPr>
              <a:lnSpc>
                <a:spcPct val="150000"/>
              </a:lnSpc>
            </a:pPr>
            <a:r>
              <a:rPr lang="en-US" sz="2400" dirty="0">
                <a:solidFill>
                  <a:srgbClr val="7F7F7F"/>
                </a:solidFill>
                <a:latin typeface="Montserrat Light" charset="0"/>
                <a:ea typeface="Montserrat Light" charset="0"/>
                <a:cs typeface="Montserrat Light" charset="0"/>
              </a:rPr>
              <a:t>Different topic: no answer fro the question of what is art</a:t>
            </a:r>
          </a:p>
          <a:p>
            <a:pPr>
              <a:lnSpc>
                <a:spcPct val="150000"/>
              </a:lnSpc>
            </a:pPr>
            <a:r>
              <a:rPr lang="en-US" sz="2400" dirty="0">
                <a:solidFill>
                  <a:srgbClr val="7F7F7F"/>
                </a:solidFill>
                <a:latin typeface="Montserrat Light" charset="0"/>
                <a:ea typeface="Montserrat Light" charset="0"/>
                <a:cs typeface="Montserrat Light" charset="0"/>
              </a:rPr>
              <a:t>No further real definition</a:t>
            </a:r>
          </a:p>
          <a:p>
            <a:pPr>
              <a:lnSpc>
                <a:spcPct val="150000"/>
              </a:lnSpc>
            </a:pPr>
            <a:r>
              <a:rPr lang="en-US" sz="2400" dirty="0">
                <a:solidFill>
                  <a:srgbClr val="7F7F7F"/>
                </a:solidFill>
                <a:latin typeface="Montserrat Light" charset="0"/>
                <a:ea typeface="Montserrat Light" charset="0"/>
                <a:cs typeface="Montserrat Light" charset="0"/>
              </a:rPr>
              <a:t>? of our approach to art: </a:t>
            </a:r>
            <a:r>
              <a:rPr lang="en-US" sz="2400" dirty="0" err="1">
                <a:solidFill>
                  <a:srgbClr val="7F7F7F"/>
                </a:solidFill>
                <a:latin typeface="Montserrat Light" charset="0"/>
                <a:ea typeface="Montserrat Light" charset="0"/>
                <a:cs typeface="Montserrat Light" charset="0"/>
              </a:rPr>
              <a:t>Mattew</a:t>
            </a:r>
            <a:r>
              <a:rPr lang="en-US" sz="2400" dirty="0">
                <a:solidFill>
                  <a:srgbClr val="7F7F7F"/>
                </a:solidFill>
                <a:latin typeface="Montserrat Light" charset="0"/>
                <a:ea typeface="Montserrat Light" charset="0"/>
                <a:cs typeface="Montserrat Light" charset="0"/>
              </a:rPr>
              <a:t> Kieran Revealing Art (2006)</a:t>
            </a:r>
          </a:p>
          <a:p>
            <a:pPr>
              <a:lnSpc>
                <a:spcPct val="150000"/>
              </a:lnSpc>
            </a:pPr>
            <a:r>
              <a:rPr lang="en-US" sz="2400" dirty="0">
                <a:solidFill>
                  <a:srgbClr val="7F7F7F"/>
                </a:solidFill>
                <a:latin typeface="Montserrat Light" charset="0"/>
                <a:ea typeface="Montserrat Light" charset="0"/>
                <a:cs typeface="Montserrat Light" charset="0"/>
              </a:rPr>
              <a:t>Reasons for a change of the topic: the younger generation of philosophers</a:t>
            </a:r>
          </a:p>
          <a:p>
            <a:pPr>
              <a:lnSpc>
                <a:spcPct val="150000"/>
              </a:lnSpc>
            </a:pPr>
            <a:r>
              <a:rPr lang="en-US" sz="2400" dirty="0">
                <a:solidFill>
                  <a:srgbClr val="7F7F7F"/>
                </a:solidFill>
                <a:latin typeface="Montserrat Light" charset="0"/>
                <a:ea typeface="Montserrat Light" charset="0"/>
                <a:cs typeface="Montserrat Light" charset="0"/>
              </a:rPr>
              <a:t>? way how to think about art (inspiring as well as problematic</a:t>
            </a:r>
            <a:r>
              <a:rPr lang="en-US" sz="2400" dirty="0" smtClean="0">
                <a:solidFill>
                  <a:srgbClr val="7F7F7F"/>
                </a:solidFill>
                <a:latin typeface="Montserrat Light" charset="0"/>
                <a:ea typeface="Montserrat Light" charset="0"/>
                <a:cs typeface="Montserrat Light" charset="0"/>
              </a:rPr>
              <a:t>)</a:t>
            </a:r>
            <a:endParaRPr lang="cs-CZ" sz="2400" dirty="0" smtClean="0">
              <a:solidFill>
                <a:srgbClr val="7F7F7F"/>
              </a:solidFill>
              <a:latin typeface="Montserrat Light" charset="0"/>
              <a:ea typeface="Montserrat Light" charset="0"/>
              <a:cs typeface="Montserrat Light" charset="0"/>
            </a:endParaRPr>
          </a:p>
          <a:p>
            <a:pPr>
              <a:lnSpc>
                <a:spcPct val="150000"/>
              </a:lnSpc>
            </a:pPr>
            <a:r>
              <a:rPr lang="cs-CZ" sz="2400" dirty="0">
                <a:solidFill>
                  <a:srgbClr val="7F7F7F"/>
                </a:solidFill>
                <a:latin typeface="Montserrat Light" charset="0"/>
                <a:ea typeface="Montserrat Light" charset="0"/>
                <a:cs typeface="Montserrat Light" charset="0"/>
                <a:hlinkClick r:id="rId3"/>
              </a:rPr>
              <a:t>http://www.matthewkieran.com</a:t>
            </a:r>
            <a:r>
              <a:rPr lang="cs-CZ" sz="2400" dirty="0" smtClean="0">
                <a:solidFill>
                  <a:srgbClr val="7F7F7F"/>
                </a:solidFill>
                <a:latin typeface="Montserrat Light" charset="0"/>
                <a:ea typeface="Montserrat Light" charset="0"/>
                <a:cs typeface="Montserrat Light" charset="0"/>
                <a:hlinkClick r:id="rId3"/>
              </a:rPr>
              <a:t>/</a:t>
            </a:r>
            <a:endParaRPr lang="cs-CZ" sz="2400" dirty="0" smtClean="0">
              <a:solidFill>
                <a:srgbClr val="7F7F7F"/>
              </a:solidFill>
              <a:latin typeface="Montserrat Light" charset="0"/>
              <a:ea typeface="Montserrat Light" charset="0"/>
              <a:cs typeface="Montserrat Light" charset="0"/>
            </a:endParaRPr>
          </a:p>
          <a:p>
            <a:pPr>
              <a:lnSpc>
                <a:spcPct val="150000"/>
              </a:lnSpc>
            </a:pPr>
            <a:endParaRPr lang="cs-CZ" sz="2400" dirty="0" smtClean="0">
              <a:solidFill>
                <a:srgbClr val="7F7F7F"/>
              </a:solidFill>
              <a:latin typeface="Montserrat Light" charset="0"/>
              <a:ea typeface="Montserrat Light" charset="0"/>
              <a:cs typeface="Montserrat Light" charset="0"/>
            </a:endParaRPr>
          </a:p>
          <a:p>
            <a:pPr>
              <a:lnSpc>
                <a:spcPct val="150000"/>
              </a:lnSpc>
            </a:pPr>
            <a:r>
              <a:rPr lang="en-US" sz="2400" dirty="0">
                <a:solidFill>
                  <a:srgbClr val="7F7F7F"/>
                </a:solidFill>
                <a:latin typeface="Montserrat Light" charset="0"/>
                <a:ea typeface="Montserrat Light" charset="0"/>
                <a:cs typeface="Montserrat Light" charset="0"/>
              </a:rPr>
              <a:t>Structure of the lecture: similar to last lime</a:t>
            </a:r>
          </a:p>
          <a:p>
            <a:pPr>
              <a:lnSpc>
                <a:spcPct val="150000"/>
              </a:lnSpc>
            </a:pPr>
            <a:r>
              <a:rPr lang="en-US" sz="2400" dirty="0">
                <a:solidFill>
                  <a:srgbClr val="7F7F7F"/>
                </a:solidFill>
                <a:latin typeface="Montserrat Light" charset="0"/>
                <a:ea typeface="Montserrat Light" charset="0"/>
                <a:cs typeface="Montserrat Light" charset="0"/>
              </a:rPr>
              <a:t>1)	A general pattern of Kieran´s thinking</a:t>
            </a:r>
          </a:p>
          <a:p>
            <a:pPr>
              <a:lnSpc>
                <a:spcPct val="150000"/>
              </a:lnSpc>
            </a:pPr>
            <a:r>
              <a:rPr lang="en-US" sz="2400" dirty="0">
                <a:solidFill>
                  <a:srgbClr val="7F7F7F"/>
                </a:solidFill>
                <a:latin typeface="Montserrat Light" charset="0"/>
                <a:ea typeface="Montserrat Light" charset="0"/>
                <a:cs typeface="Montserrat Light" charset="0"/>
              </a:rPr>
              <a:t>2)	One chapter of the book: Insight in Art</a:t>
            </a:r>
          </a:p>
          <a:p>
            <a:pPr>
              <a:lnSpc>
                <a:spcPct val="150000"/>
              </a:lnSpc>
            </a:pPr>
            <a:r>
              <a:rPr lang="en-US" sz="2400" dirty="0">
                <a:solidFill>
                  <a:srgbClr val="7F7F7F"/>
                </a:solidFill>
                <a:latin typeface="Montserrat Light" charset="0"/>
                <a:ea typeface="Montserrat Light" charset="0"/>
                <a:cs typeface="Montserrat Light" charset="0"/>
              </a:rPr>
              <a:t>3)	Administrative stuff</a:t>
            </a:r>
          </a:p>
          <a:p>
            <a:pPr>
              <a:lnSpc>
                <a:spcPct val="150000"/>
              </a:lnSpc>
            </a:pPr>
            <a:endParaRPr lang="cs-CZ" sz="2400" dirty="0">
              <a:solidFill>
                <a:srgbClr val="7F7F7F"/>
              </a:solidFill>
              <a:latin typeface="Montserrat Light" charset="0"/>
              <a:ea typeface="Montserrat Light" charset="0"/>
              <a:cs typeface="Montserrat Light" charset="0"/>
            </a:endParaRPr>
          </a:p>
          <a:p>
            <a:pPr>
              <a:lnSpc>
                <a:spcPct val="150000"/>
              </a:lnSpc>
            </a:pPr>
            <a:endParaRPr lang="en-US" sz="2400" dirty="0">
              <a:solidFill>
                <a:srgbClr val="7F7F7F"/>
              </a:solidFill>
              <a:latin typeface="Montserrat Light" charset="0"/>
              <a:ea typeface="Montserrat Light" charset="0"/>
              <a:cs typeface="Montserrat Light" charset="0"/>
            </a:endParaRPr>
          </a:p>
        </p:txBody>
      </p:sp>
      <p:sp>
        <p:nvSpPr>
          <p:cNvPr id="11" name="TextBox 10"/>
          <p:cNvSpPr txBox="1"/>
          <p:nvPr/>
        </p:nvSpPr>
        <p:spPr>
          <a:xfrm>
            <a:off x="17072157" y="5001024"/>
            <a:ext cx="5010603" cy="1754326"/>
          </a:xfrm>
          <a:prstGeom prst="rect">
            <a:avLst/>
          </a:prstGeom>
          <a:noFill/>
        </p:spPr>
        <p:txBody>
          <a:bodyPr wrap="square" rtlCol="0">
            <a:spAutoFit/>
          </a:bodyPr>
          <a:lstStyle/>
          <a:p>
            <a:pPr>
              <a:lnSpc>
                <a:spcPct val="150000"/>
              </a:lnSpc>
            </a:pPr>
            <a:endParaRPr lang="cs-CZ" sz="2400" dirty="0" smtClean="0">
              <a:solidFill>
                <a:srgbClr val="7F7F7F"/>
              </a:solidFill>
              <a:latin typeface="Montserrat Light" charset="0"/>
              <a:ea typeface="Montserrat Light" charset="0"/>
              <a:cs typeface="Montserrat Light" charset="0"/>
            </a:endParaRPr>
          </a:p>
          <a:p>
            <a:pPr>
              <a:lnSpc>
                <a:spcPct val="150000"/>
              </a:lnSpc>
            </a:pPr>
            <a:endParaRPr lang="cs-CZ" sz="2400" dirty="0" smtClean="0">
              <a:solidFill>
                <a:srgbClr val="7F7F7F"/>
              </a:solidFill>
              <a:latin typeface="Montserrat Light" charset="0"/>
              <a:ea typeface="Montserrat Light" charset="0"/>
              <a:cs typeface="Montserrat Light" charset="0"/>
            </a:endParaRPr>
          </a:p>
          <a:p>
            <a:pPr>
              <a:lnSpc>
                <a:spcPct val="150000"/>
              </a:lnSpc>
            </a:pPr>
            <a:endParaRPr lang="cs-CZ" sz="2400" dirty="0">
              <a:solidFill>
                <a:srgbClr val="7F7F7F"/>
              </a:solidFill>
              <a:latin typeface="Montserrat Light" charset="0"/>
              <a:ea typeface="Montserrat Light" charset="0"/>
              <a:cs typeface="Montserrat Light" charset="0"/>
            </a:endParaRPr>
          </a:p>
        </p:txBody>
      </p:sp>
      <p:pic>
        <p:nvPicPr>
          <p:cNvPr id="2" name="Zástupný symbol pro obrázek 1"/>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388620" y="1"/>
            <a:ext cx="9144000" cy="13716000"/>
          </a:xfrm>
        </p:spPr>
      </p:pic>
    </p:spTree>
    <p:extLst>
      <p:ext uri="{BB962C8B-B14F-4D97-AF65-F5344CB8AC3E}">
        <p14:creationId xmlns:p14="http://schemas.microsoft.com/office/powerpoint/2010/main" val="2131217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26088" y="1305102"/>
            <a:ext cx="12191057" cy="11541621"/>
          </a:xfrm>
          <a:prstGeom prst="rect">
            <a:avLst/>
          </a:prstGeom>
          <a:noFill/>
        </p:spPr>
        <p:txBody>
          <a:bodyPr wrap="square" rtlCol="0">
            <a:spAutoFit/>
          </a:bodyPr>
          <a:lstStyle/>
          <a:p>
            <a:pPr>
              <a:lnSpc>
                <a:spcPct val="150000"/>
              </a:lnSpc>
            </a:pPr>
            <a:endParaRPr lang="en-US" sz="2800" dirty="0">
              <a:latin typeface="Montserrat Light" charset="0"/>
              <a:ea typeface="Montserrat Light" charset="0"/>
              <a:cs typeface="Montserrat Light" charset="0"/>
            </a:endParaRPr>
          </a:p>
          <a:p>
            <a:pPr>
              <a:lnSpc>
                <a:spcPct val="150000"/>
              </a:lnSpc>
            </a:pPr>
            <a:r>
              <a:rPr lang="en-US" sz="2800" dirty="0" smtClean="0">
                <a:latin typeface="Montserrat Light" charset="0"/>
                <a:ea typeface="Montserrat Light" charset="0"/>
                <a:cs typeface="Montserrat Light" charset="0"/>
              </a:rPr>
              <a:t>The </a:t>
            </a:r>
            <a:r>
              <a:rPr lang="en-US" sz="2800" dirty="0">
                <a:latin typeface="Montserrat Light" charset="0"/>
                <a:ea typeface="Montserrat Light" charset="0"/>
                <a:cs typeface="Montserrat Light" charset="0"/>
              </a:rPr>
              <a:t>general pattern of Kieran´s book:</a:t>
            </a:r>
          </a:p>
          <a:p>
            <a:pPr>
              <a:lnSpc>
                <a:spcPct val="150000"/>
              </a:lnSpc>
            </a:pPr>
            <a:r>
              <a:rPr lang="en-US" sz="2800" dirty="0">
                <a:latin typeface="Montserrat Light" charset="0"/>
                <a:ea typeface="Montserrat Light" charset="0"/>
                <a:cs typeface="Montserrat Light" charset="0"/>
              </a:rPr>
              <a:t>I do not directly address what makes something art, though that question is of interest in its own right. The focus of my concern is the nature and status of artistic value, the form and depth of our responses to artworks, the ways in which art can be insightful or can cultivate our inner lives. (p. 4)</a:t>
            </a:r>
          </a:p>
          <a:p>
            <a:pPr>
              <a:lnSpc>
                <a:spcPct val="150000"/>
              </a:lnSpc>
            </a:pPr>
            <a:r>
              <a:rPr lang="en-US" sz="2800" dirty="0">
                <a:latin typeface="Montserrat Light" charset="0"/>
                <a:ea typeface="Montserrat Light" charset="0"/>
                <a:cs typeface="Montserrat Light" charset="0"/>
              </a:rPr>
              <a:t>Questions as follows:</a:t>
            </a:r>
          </a:p>
          <a:p>
            <a:pPr>
              <a:lnSpc>
                <a:spcPct val="150000"/>
              </a:lnSpc>
            </a:pPr>
            <a:r>
              <a:rPr lang="en-US" sz="2800" dirty="0">
                <a:latin typeface="Montserrat Light" charset="0"/>
                <a:ea typeface="Montserrat Light" charset="0"/>
                <a:cs typeface="Montserrat Light" charset="0"/>
              </a:rPr>
              <a:t>Is there something apart from your experience or the look of the thing that matters?</a:t>
            </a:r>
          </a:p>
          <a:p>
            <a:pPr>
              <a:lnSpc>
                <a:spcPct val="150000"/>
              </a:lnSpc>
            </a:pPr>
            <a:r>
              <a:rPr lang="en-US" sz="2800" dirty="0">
                <a:latin typeface="Montserrat Light" charset="0"/>
                <a:ea typeface="Montserrat Light" charset="0"/>
                <a:cs typeface="Montserrat Light" charset="0"/>
              </a:rPr>
              <a:t>How should the deeper meaning of the piece interact with our responses to it as art?</a:t>
            </a:r>
          </a:p>
          <a:p>
            <a:pPr>
              <a:lnSpc>
                <a:spcPct val="150000"/>
              </a:lnSpc>
            </a:pPr>
            <a:r>
              <a:rPr lang="en-US" sz="2800" dirty="0">
                <a:latin typeface="Montserrat Light" charset="0"/>
                <a:ea typeface="Montserrat Light" charset="0"/>
                <a:cs typeface="Montserrat Light" charset="0"/>
              </a:rPr>
              <a:t>Similar questions we ask</a:t>
            </a:r>
          </a:p>
          <a:p>
            <a:pPr>
              <a:lnSpc>
                <a:spcPct val="150000"/>
              </a:lnSpc>
            </a:pPr>
            <a:r>
              <a:rPr lang="en-US" sz="2800" dirty="0">
                <a:latin typeface="Montserrat Light" charset="0"/>
                <a:ea typeface="Montserrat Light" charset="0"/>
                <a:cs typeface="Montserrat Light" charset="0"/>
              </a:rPr>
              <a:t>In comparison with previously discussed philosophers: more examples, description </a:t>
            </a:r>
          </a:p>
          <a:p>
            <a:pPr>
              <a:lnSpc>
                <a:spcPct val="150000"/>
              </a:lnSpc>
            </a:pPr>
            <a:r>
              <a:rPr lang="en-US" sz="2800" dirty="0" err="1">
                <a:latin typeface="Montserrat Light" charset="0"/>
                <a:ea typeface="Montserrat Light" charset="0"/>
                <a:cs typeface="Montserrat Light" charset="0"/>
              </a:rPr>
              <a:t>Esseyistic</a:t>
            </a:r>
            <a:r>
              <a:rPr lang="en-US" sz="2800" dirty="0">
                <a:latin typeface="Montserrat Light" charset="0"/>
                <a:ea typeface="Montserrat Light" charset="0"/>
                <a:cs typeface="Montserrat Light" charset="0"/>
              </a:rPr>
              <a:t> character of the writing, less analytical → easier to read; problem: it seems he does not provide us with support for his conclusions</a:t>
            </a:r>
          </a:p>
          <a:p>
            <a:pPr>
              <a:lnSpc>
                <a:spcPct val="150000"/>
              </a:lnSpc>
            </a:pPr>
            <a:endParaRPr lang="en-US" sz="2800" dirty="0">
              <a:latin typeface="Montserrat Light" charset="0"/>
              <a:ea typeface="Montserrat Light" charset="0"/>
              <a:cs typeface="Montserrat Light" charset="0"/>
            </a:endParaRPr>
          </a:p>
          <a:p>
            <a:pPr>
              <a:lnSpc>
                <a:spcPct val="150000"/>
              </a:lnSpc>
            </a:pPr>
            <a:endParaRPr lang="en-US" sz="2000" dirty="0">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6171735" y="2848243"/>
            <a:ext cx="5525870" cy="8288805"/>
          </a:xfrm>
        </p:spPr>
      </p:pic>
    </p:spTree>
    <p:extLst>
      <p:ext uri="{BB962C8B-B14F-4D97-AF65-F5344CB8AC3E}">
        <p14:creationId xmlns:p14="http://schemas.microsoft.com/office/powerpoint/2010/main" val="946464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81513" y="1575381"/>
            <a:ext cx="12109773" cy="11079956"/>
          </a:xfrm>
          <a:prstGeom prst="rect">
            <a:avLst/>
          </a:prstGeom>
          <a:noFill/>
        </p:spPr>
        <p:txBody>
          <a:bodyPr wrap="square" rtlCol="0">
            <a:spAutoFit/>
          </a:bodyPr>
          <a:lstStyle/>
          <a:p>
            <a:pPr>
              <a:lnSpc>
                <a:spcPct val="150000"/>
              </a:lnSpc>
            </a:pPr>
            <a:endParaRPr lang="cs-CZ" sz="2800" b="1" dirty="0" smtClean="0">
              <a:solidFill>
                <a:srgbClr val="7F7F7F"/>
              </a:solidFill>
              <a:latin typeface="Montserrat Light" charset="0"/>
              <a:ea typeface="Montserrat Light" charset="0"/>
              <a:cs typeface="Montserrat Light" charset="0"/>
            </a:endParaRPr>
          </a:p>
          <a:p>
            <a:pPr>
              <a:lnSpc>
                <a:spcPct val="150000"/>
              </a:lnSpc>
            </a:pPr>
            <a:r>
              <a:rPr lang="en-US" sz="2800" dirty="0" smtClean="0">
                <a:solidFill>
                  <a:srgbClr val="7F7F7F"/>
                </a:solidFill>
                <a:latin typeface="Montserrat Light" charset="0"/>
                <a:ea typeface="Montserrat Light" charset="0"/>
                <a:cs typeface="Montserrat Light" charset="0"/>
              </a:rPr>
              <a:t>Insight </a:t>
            </a:r>
            <a:r>
              <a:rPr lang="en-US" sz="2800" dirty="0">
                <a:solidFill>
                  <a:srgbClr val="7F7F7F"/>
                </a:solidFill>
                <a:latin typeface="Montserrat Light" charset="0"/>
                <a:ea typeface="Montserrat Light" charset="0"/>
                <a:cs typeface="Montserrat Light" charset="0"/>
              </a:rPr>
              <a:t>in Art </a:t>
            </a:r>
          </a:p>
          <a:p>
            <a:pPr>
              <a:lnSpc>
                <a:spcPct val="150000"/>
              </a:lnSpc>
            </a:pPr>
            <a:r>
              <a:rPr lang="en-US" sz="2800" dirty="0">
                <a:solidFill>
                  <a:srgbClr val="7F7F7F"/>
                </a:solidFill>
                <a:latin typeface="Montserrat Light" charset="0"/>
                <a:ea typeface="Montserrat Light" charset="0"/>
                <a:cs typeface="Montserrat Light" charset="0"/>
              </a:rPr>
              <a:t>In the context of the whole book the chapter that is relatively close to our main topic</a:t>
            </a:r>
          </a:p>
          <a:p>
            <a:pPr>
              <a:lnSpc>
                <a:spcPct val="150000"/>
              </a:lnSpc>
            </a:pPr>
            <a:r>
              <a:rPr lang="en-US" sz="2800" dirty="0">
                <a:solidFill>
                  <a:srgbClr val="7F7F7F"/>
                </a:solidFill>
                <a:latin typeface="Montserrat Light" charset="0"/>
                <a:ea typeface="Montserrat Light" charset="0"/>
                <a:cs typeface="Montserrat Light" charset="0"/>
              </a:rPr>
              <a:t>The crucial question: what kind of insight we can gain from art?</a:t>
            </a:r>
          </a:p>
          <a:p>
            <a:pPr>
              <a:lnSpc>
                <a:spcPct val="150000"/>
              </a:lnSpc>
            </a:pPr>
            <a:r>
              <a:rPr lang="en-US" sz="2800" dirty="0">
                <a:solidFill>
                  <a:srgbClr val="7F7F7F"/>
                </a:solidFill>
                <a:latin typeface="Montserrat Light" charset="0"/>
                <a:ea typeface="Montserrat Light" charset="0"/>
                <a:cs typeface="Montserrat Light" charset="0"/>
              </a:rPr>
              <a:t>„So what motivates the high regard in which we hold good or great art? Looking at art tests us, stretches us, deepens our inner lives and cultivates insight into both ourselves and the world.“ (p. 99)</a:t>
            </a:r>
          </a:p>
          <a:p>
            <a:pPr>
              <a:lnSpc>
                <a:spcPct val="150000"/>
              </a:lnSpc>
            </a:pPr>
            <a:r>
              <a:rPr lang="en-US" sz="2800" dirty="0">
                <a:solidFill>
                  <a:srgbClr val="7F7F7F"/>
                </a:solidFill>
                <a:latin typeface="Montserrat Light" charset="0"/>
                <a:ea typeface="Montserrat Light" charset="0"/>
                <a:cs typeface="Montserrat Light" charset="0"/>
              </a:rPr>
              <a:t>The cognitive value of art</a:t>
            </a:r>
          </a:p>
          <a:p>
            <a:pPr>
              <a:lnSpc>
                <a:spcPct val="150000"/>
              </a:lnSpc>
            </a:pPr>
            <a:r>
              <a:rPr lang="en-US" sz="2800" dirty="0">
                <a:solidFill>
                  <a:srgbClr val="7F7F7F"/>
                </a:solidFill>
                <a:latin typeface="Montserrat Light" charset="0"/>
                <a:ea typeface="Montserrat Light" charset="0"/>
                <a:cs typeface="Montserrat Light" charset="0"/>
              </a:rPr>
              <a:t>Two kinds of relationships: internal (introspective): towards ourselves</a:t>
            </a:r>
          </a:p>
          <a:p>
            <a:pPr>
              <a:lnSpc>
                <a:spcPct val="150000"/>
              </a:lnSpc>
            </a:pPr>
            <a:r>
              <a:rPr lang="en-US" sz="2800" dirty="0">
                <a:solidFill>
                  <a:srgbClr val="7F7F7F"/>
                </a:solidFill>
                <a:latin typeface="Montserrat Light" charset="0"/>
                <a:ea typeface="Montserrat Light" charset="0"/>
                <a:cs typeface="Montserrat Light" charset="0"/>
              </a:rPr>
              <a:t>External toward others</a:t>
            </a:r>
          </a:p>
          <a:p>
            <a:pPr>
              <a:lnSpc>
                <a:spcPct val="150000"/>
              </a:lnSpc>
            </a:pPr>
            <a:r>
              <a:rPr lang="en-US" sz="2800" dirty="0">
                <a:solidFill>
                  <a:srgbClr val="7F7F7F"/>
                </a:solidFill>
                <a:latin typeface="Montserrat Light" charset="0"/>
                <a:ea typeface="Montserrat Light" charset="0"/>
                <a:cs typeface="Montserrat Light" charset="0"/>
              </a:rPr>
              <a:t>Art as a social/ cultural phenomenon, but stronger thesis it can alter our mutual relationships</a:t>
            </a:r>
          </a:p>
          <a:p>
            <a:pPr>
              <a:lnSpc>
                <a:spcPct val="150000"/>
              </a:lnSpc>
            </a:pPr>
            <a:r>
              <a:rPr lang="en-US" sz="2800" dirty="0">
                <a:solidFill>
                  <a:srgbClr val="7F7F7F"/>
                </a:solidFill>
                <a:latin typeface="Montserrat Light" charset="0"/>
                <a:ea typeface="Montserrat Light" charset="0"/>
                <a:cs typeface="Montserrat Light" charset="0"/>
              </a:rPr>
              <a:t>Kieran: visual arts, however, his considerations have a general validity (narrative genres </a:t>
            </a:r>
            <a:r>
              <a:rPr lang="en-US" sz="2800" i="1" dirty="0">
                <a:solidFill>
                  <a:srgbClr val="7F7F7F"/>
                </a:solidFill>
                <a:latin typeface="Montserrat Light" charset="0"/>
                <a:ea typeface="Montserrat Light" charset="0"/>
                <a:cs typeface="Montserrat Light" charset="0"/>
              </a:rPr>
              <a:t>Normal People </a:t>
            </a:r>
            <a:r>
              <a:rPr lang="en-US" sz="2800" dirty="0">
                <a:solidFill>
                  <a:srgbClr val="7F7F7F"/>
                </a:solidFill>
                <a:latin typeface="Montserrat Light" charset="0"/>
                <a:ea typeface="Montserrat Light" charset="0"/>
                <a:cs typeface="Montserrat Light" charset="0"/>
              </a:rPr>
              <a:t>vs. academic landscape)</a:t>
            </a:r>
          </a:p>
          <a:p>
            <a:pPr>
              <a:lnSpc>
                <a:spcPct val="150000"/>
              </a:lnSpc>
            </a:pPr>
            <a:endParaRPr lang="cs-CZ" sz="2800" b="1" dirty="0">
              <a:solidFill>
                <a:srgbClr val="7F7F7F"/>
              </a:solidFill>
              <a:latin typeface="Montserrat Light" charset="0"/>
              <a:ea typeface="Montserrat Light" charset="0"/>
              <a:cs typeface="Montserrat Light" charset="0"/>
            </a:endParaRPr>
          </a:p>
          <a:p>
            <a:pPr>
              <a:lnSpc>
                <a:spcPct val="150000"/>
              </a:lnSpc>
            </a:pPr>
            <a:endParaRPr lang="en-US" sz="2800" b="1"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tretch>
            <a:fillRect/>
          </a:stretch>
        </p:blipFill>
        <p:spPr>
          <a:xfrm>
            <a:off x="16288793" y="5021873"/>
            <a:ext cx="6632448" cy="4384929"/>
          </a:xfrm>
        </p:spPr>
      </p:pic>
    </p:spTree>
    <p:extLst>
      <p:ext uri="{BB962C8B-B14F-4D97-AF65-F5344CB8AC3E}">
        <p14:creationId xmlns:p14="http://schemas.microsoft.com/office/powerpoint/2010/main" val="2559886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81516" y="3034689"/>
            <a:ext cx="11912061" cy="7201972"/>
          </a:xfrm>
          <a:prstGeom prst="rect">
            <a:avLst/>
          </a:prstGeom>
          <a:noFill/>
        </p:spPr>
        <p:txBody>
          <a:bodyPr wrap="square" rtlCol="0">
            <a:spAutoFit/>
          </a:bodyPr>
          <a:lstStyle/>
          <a:p>
            <a:pPr>
              <a:lnSpc>
                <a:spcPct val="150000"/>
              </a:lnSpc>
            </a:pPr>
            <a:endParaRPr lang="en-US" sz="2800" b="1" dirty="0">
              <a:solidFill>
                <a:srgbClr val="7F7F7F"/>
              </a:solidFill>
              <a:latin typeface="Montserrat Light" charset="0"/>
              <a:ea typeface="Montserrat Light" charset="0"/>
              <a:cs typeface="Montserrat Light" charset="0"/>
            </a:endParaRPr>
          </a:p>
          <a:p>
            <a:pPr>
              <a:lnSpc>
                <a:spcPct val="150000"/>
              </a:lnSpc>
            </a:pPr>
            <a:r>
              <a:rPr lang="en-US" sz="3200" dirty="0" smtClean="0">
                <a:solidFill>
                  <a:srgbClr val="7F7F7F"/>
                </a:solidFill>
                <a:latin typeface="Montserrat Light" charset="0"/>
                <a:ea typeface="Montserrat Light" charset="0"/>
                <a:cs typeface="Montserrat Light" charset="0"/>
              </a:rPr>
              <a:t>Not </a:t>
            </a:r>
            <a:r>
              <a:rPr lang="en-US" sz="3200" dirty="0">
                <a:solidFill>
                  <a:srgbClr val="7F7F7F"/>
                </a:solidFill>
                <a:latin typeface="Montserrat Light" charset="0"/>
                <a:ea typeface="Montserrat Light" charset="0"/>
                <a:cs typeface="Montserrat Light" charset="0"/>
              </a:rPr>
              <a:t>only art can modify our attitudes:</a:t>
            </a:r>
          </a:p>
          <a:p>
            <a:pPr>
              <a:lnSpc>
                <a:spcPct val="150000"/>
              </a:lnSpc>
            </a:pPr>
            <a:r>
              <a:rPr lang="en-US" sz="3200" dirty="0">
                <a:solidFill>
                  <a:srgbClr val="7F7F7F"/>
                </a:solidFill>
                <a:latin typeface="Montserrat Light" charset="0"/>
                <a:ea typeface="Montserrat Light" charset="0"/>
                <a:cs typeface="Montserrat Light" charset="0"/>
              </a:rPr>
              <a:t>„A philosophical work, psychological experiment or medical illustration can deepen our understanding of the human condition. But what is distinctive about art, where it is concerned with such aims, is the means by which it seeks to do so.“ (p. 101)</a:t>
            </a:r>
          </a:p>
          <a:p>
            <a:pPr>
              <a:lnSpc>
                <a:spcPct val="150000"/>
              </a:lnSpc>
            </a:pPr>
            <a:r>
              <a:rPr lang="en-US" sz="3200" dirty="0">
                <a:solidFill>
                  <a:srgbClr val="7F7F7F"/>
                </a:solidFill>
                <a:latin typeface="Montserrat Light" charset="0"/>
                <a:ea typeface="Montserrat Light" charset="0"/>
                <a:cs typeface="Montserrat Light" charset="0"/>
              </a:rPr>
              <a:t>A specific media</a:t>
            </a:r>
          </a:p>
          <a:p>
            <a:pPr>
              <a:lnSpc>
                <a:spcPct val="150000"/>
              </a:lnSpc>
            </a:pPr>
            <a:r>
              <a:rPr lang="en-US" sz="3200" dirty="0">
                <a:solidFill>
                  <a:srgbClr val="7F7F7F"/>
                </a:solidFill>
                <a:latin typeface="Montserrat Light" charset="0"/>
                <a:ea typeface="Montserrat Light" charset="0"/>
                <a:cs typeface="Montserrat Light" charset="0"/>
              </a:rPr>
              <a:t>Cognitive dimension: not intellectual, not a specific knowledge, but experience (later)</a:t>
            </a:r>
          </a:p>
          <a:p>
            <a:pPr>
              <a:lnSpc>
                <a:spcPct val="150000"/>
              </a:lnSpc>
            </a:pPr>
            <a:endParaRPr lang="en-US" sz="2400"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5870962" y="4386273"/>
            <a:ext cx="5643920" cy="4232940"/>
          </a:xfrm>
        </p:spPr>
      </p:pic>
    </p:spTree>
    <p:extLst>
      <p:ext uri="{BB962C8B-B14F-4D97-AF65-F5344CB8AC3E}">
        <p14:creationId xmlns:p14="http://schemas.microsoft.com/office/powerpoint/2010/main" val="2139591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334380" y="1551877"/>
            <a:ext cx="12183911" cy="9048631"/>
          </a:xfrm>
          <a:prstGeom prst="rect">
            <a:avLst/>
          </a:prstGeom>
          <a:noFill/>
        </p:spPr>
        <p:txBody>
          <a:bodyPr wrap="square" rtlCol="0">
            <a:spAutoFit/>
          </a:bodyPr>
          <a:lstStyle/>
          <a:p>
            <a:pPr>
              <a:lnSpc>
                <a:spcPct val="150000"/>
              </a:lnSpc>
            </a:pPr>
            <a:endParaRPr lang="cs-CZ" sz="2800" dirty="0" smtClean="0">
              <a:solidFill>
                <a:srgbClr val="7F7F7F"/>
              </a:solidFill>
              <a:latin typeface="Montserrat Light" charset="0"/>
              <a:ea typeface="Montserrat Light" charset="0"/>
              <a:cs typeface="Montserrat Light" charset="0"/>
            </a:endParaRPr>
          </a:p>
          <a:p>
            <a:pPr>
              <a:lnSpc>
                <a:spcPct val="150000"/>
              </a:lnSpc>
            </a:pPr>
            <a:endParaRPr lang="cs-CZ" sz="2400" dirty="0">
              <a:solidFill>
                <a:srgbClr val="7F7F7F"/>
              </a:solidFill>
              <a:latin typeface="Montserrat Light" charset="0"/>
              <a:ea typeface="Montserrat Light" charset="0"/>
              <a:cs typeface="Montserrat Light" charset="0"/>
            </a:endParaRPr>
          </a:p>
          <a:p>
            <a:pPr>
              <a:lnSpc>
                <a:spcPct val="150000"/>
              </a:lnSpc>
            </a:pPr>
            <a:r>
              <a:rPr lang="en-US" sz="2400" dirty="0">
                <a:solidFill>
                  <a:srgbClr val="7F7F7F"/>
                </a:solidFill>
                <a:latin typeface="Montserrat Light" charset="0"/>
                <a:ea typeface="Montserrat Light" charset="0"/>
                <a:cs typeface="Montserrat Light" charset="0"/>
              </a:rPr>
              <a:t>Example of Vincent van Gogh’s The Potato Eaters (1885</a:t>
            </a:r>
            <a:r>
              <a:rPr lang="en-US" sz="2400" dirty="0" smtClean="0">
                <a:solidFill>
                  <a:srgbClr val="7F7F7F"/>
                </a:solidFill>
                <a:latin typeface="Montserrat Light" charset="0"/>
                <a:ea typeface="Montserrat Light" charset="0"/>
                <a:cs typeface="Montserrat Light" charset="0"/>
              </a:rPr>
              <a:t>).</a:t>
            </a:r>
            <a:endParaRPr lang="cs-CZ" sz="2400" dirty="0" smtClean="0">
              <a:solidFill>
                <a:srgbClr val="7F7F7F"/>
              </a:solidFill>
              <a:latin typeface="Montserrat Light" charset="0"/>
              <a:ea typeface="Montserrat Light" charset="0"/>
              <a:cs typeface="Montserrat Light" charset="0"/>
            </a:endParaRPr>
          </a:p>
          <a:p>
            <a:pPr>
              <a:lnSpc>
                <a:spcPct val="150000"/>
              </a:lnSpc>
            </a:pPr>
            <a:endParaRPr lang="en-US" sz="2400" dirty="0">
              <a:solidFill>
                <a:srgbClr val="7F7F7F"/>
              </a:solidFill>
              <a:latin typeface="Montserrat Light" charset="0"/>
              <a:ea typeface="Montserrat Light" charset="0"/>
              <a:cs typeface="Montserrat Light" charset="0"/>
            </a:endParaRPr>
          </a:p>
          <a:p>
            <a:pPr>
              <a:lnSpc>
                <a:spcPct val="150000"/>
              </a:lnSpc>
            </a:pPr>
            <a:r>
              <a:rPr lang="en-US" sz="2400" dirty="0">
                <a:solidFill>
                  <a:srgbClr val="7F7F7F"/>
                </a:solidFill>
                <a:latin typeface="Montserrat Light" charset="0"/>
                <a:ea typeface="Montserrat Light" charset="0"/>
                <a:cs typeface="Montserrat Light" charset="0"/>
              </a:rPr>
              <a:t>„What the work teaches us does not lie so much in knowing about the conditions of the peasants. The picture not a substitute for sociological information. If it were, then the point of looking at it would be lost as soon as one found a more detailed source of information concerning the conditions of the peasantry. What the picture seeks to teach us is that a particular imaginative understanding of the peasants’ lives is appropriate: despite, or perhaps because of, their harsh conditions, their lives contain an earthbound simplicity and goodness which should be cherished.“ (p. 103-104</a:t>
            </a:r>
            <a:r>
              <a:rPr lang="en-US" sz="2400" dirty="0" smtClean="0">
                <a:solidFill>
                  <a:srgbClr val="7F7F7F"/>
                </a:solidFill>
                <a:latin typeface="Montserrat Light" charset="0"/>
                <a:ea typeface="Montserrat Light" charset="0"/>
                <a:cs typeface="Montserrat Light" charset="0"/>
              </a:rPr>
              <a:t>)</a:t>
            </a:r>
            <a:endParaRPr lang="cs-CZ" sz="2400" dirty="0" smtClean="0">
              <a:solidFill>
                <a:srgbClr val="7F7F7F"/>
              </a:solidFill>
              <a:latin typeface="Montserrat Light" charset="0"/>
              <a:ea typeface="Montserrat Light" charset="0"/>
              <a:cs typeface="Montserrat Light" charset="0"/>
            </a:endParaRPr>
          </a:p>
          <a:p>
            <a:pPr>
              <a:lnSpc>
                <a:spcPct val="150000"/>
              </a:lnSpc>
            </a:pPr>
            <a:endParaRPr lang="en-US" sz="2400" dirty="0">
              <a:solidFill>
                <a:srgbClr val="7F7F7F"/>
              </a:solidFill>
              <a:latin typeface="Montserrat Light" charset="0"/>
              <a:ea typeface="Montserrat Light" charset="0"/>
              <a:cs typeface="Montserrat Light" charset="0"/>
            </a:endParaRPr>
          </a:p>
          <a:p>
            <a:pPr>
              <a:lnSpc>
                <a:spcPct val="150000"/>
              </a:lnSpc>
            </a:pPr>
            <a:r>
              <a:rPr lang="en-US" sz="2400" dirty="0">
                <a:solidFill>
                  <a:srgbClr val="7F7F7F"/>
                </a:solidFill>
                <a:latin typeface="Montserrat Light" charset="0"/>
                <a:ea typeface="Montserrat Light" charset="0"/>
                <a:cs typeface="Montserrat Light" charset="0"/>
              </a:rPr>
              <a:t>„The putative relations between what the work concerns and the way it shapes how we are to understand it, for example through the means of representation, afford art significance.“ (p. 106)</a:t>
            </a:r>
          </a:p>
          <a:p>
            <a:pPr>
              <a:lnSpc>
                <a:spcPct val="150000"/>
              </a:lnSpc>
            </a:pPr>
            <a:endParaRPr lang="en-US" sz="2400"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4980106" y="4685483"/>
            <a:ext cx="8951405" cy="5915025"/>
          </a:xfrm>
        </p:spPr>
      </p:pic>
    </p:spTree>
    <p:extLst>
      <p:ext uri="{BB962C8B-B14F-4D97-AF65-F5344CB8AC3E}">
        <p14:creationId xmlns:p14="http://schemas.microsoft.com/office/powerpoint/2010/main" val="1842385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26089" y="3436045"/>
            <a:ext cx="11424938" cy="7144969"/>
          </a:xfrm>
          <a:prstGeom prst="rect">
            <a:avLst/>
          </a:prstGeom>
          <a:noFill/>
        </p:spPr>
        <p:txBody>
          <a:bodyPr wrap="square" rtlCol="0">
            <a:spAutoFit/>
          </a:bodyPr>
          <a:lstStyle/>
          <a:p>
            <a:pPr>
              <a:lnSpc>
                <a:spcPct val="150000"/>
              </a:lnSpc>
            </a:pPr>
            <a:r>
              <a:rPr lang="en-US" sz="3200" dirty="0" smtClean="0">
                <a:latin typeface="Montserrat Light" charset="0"/>
                <a:ea typeface="Montserrat Light" charset="0"/>
                <a:cs typeface="Montserrat Light" charset="0"/>
              </a:rPr>
              <a:t>Challenge </a:t>
            </a:r>
            <a:r>
              <a:rPr lang="en-US" sz="3200" dirty="0">
                <a:latin typeface="Montserrat Light" charset="0"/>
                <a:ea typeface="Montserrat Light" charset="0"/>
                <a:cs typeface="Montserrat Light" charset="0"/>
              </a:rPr>
              <a:t>for Kieran?: Plato</a:t>
            </a:r>
          </a:p>
          <a:p>
            <a:pPr>
              <a:lnSpc>
                <a:spcPct val="150000"/>
              </a:lnSpc>
            </a:pPr>
            <a:r>
              <a:rPr lang="en-US" sz="3200" dirty="0">
                <a:latin typeface="Montserrat Light" charset="0"/>
                <a:ea typeface="Montserrat Light" charset="0"/>
                <a:cs typeface="Montserrat Light" charset="0"/>
              </a:rPr>
              <a:t>The Republic, art has no cognitive value</a:t>
            </a:r>
          </a:p>
          <a:p>
            <a:pPr>
              <a:lnSpc>
                <a:spcPct val="150000"/>
              </a:lnSpc>
            </a:pPr>
            <a:r>
              <a:rPr lang="en-US" sz="3200" dirty="0">
                <a:latin typeface="Montserrat Light" charset="0"/>
                <a:ea typeface="Montserrat Light" charset="0"/>
                <a:cs typeface="Montserrat Light" charset="0"/>
              </a:rPr>
              <a:t>„Plato holds that art cannot convey any insight. Unlike science, history, philosophy, technology or proper practical activities, there is no object or kind of knowledge particular to art. Anything we may happen to ‘learn’ from art will be banal, distortive or the restatement of something we knew already.“ (p. 113)</a:t>
            </a:r>
          </a:p>
          <a:p>
            <a:pPr>
              <a:lnSpc>
                <a:spcPct val="150000"/>
              </a:lnSpc>
            </a:pPr>
            <a:r>
              <a:rPr lang="en-US" sz="3200" dirty="0">
                <a:latin typeface="Montserrat Light" charset="0"/>
                <a:ea typeface="Montserrat Light" charset="0"/>
                <a:cs typeface="Montserrat Light" charset="0"/>
              </a:rPr>
              <a:t>Danto (Hamlet vs Socrates)</a:t>
            </a:r>
          </a:p>
          <a:p>
            <a:pPr>
              <a:lnSpc>
                <a:spcPct val="150000"/>
              </a:lnSpc>
            </a:pPr>
            <a:endParaRPr lang="en-US" sz="2000" dirty="0">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923" b="12923"/>
          <a:stretch>
            <a:fillRect/>
          </a:stretch>
        </p:blipFill>
        <p:spPr>
          <a:xfrm>
            <a:off x="13258800" y="3436045"/>
            <a:ext cx="8534400" cy="9040856"/>
          </a:xfrm>
        </p:spPr>
      </p:pic>
    </p:spTree>
    <p:extLst>
      <p:ext uri="{BB962C8B-B14F-4D97-AF65-F5344CB8AC3E}">
        <p14:creationId xmlns:p14="http://schemas.microsoft.com/office/powerpoint/2010/main" val="2527066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05085" y="4280310"/>
            <a:ext cx="12480471" cy="7201972"/>
          </a:xfrm>
          <a:prstGeom prst="rect">
            <a:avLst/>
          </a:prstGeom>
          <a:noFill/>
        </p:spPr>
        <p:txBody>
          <a:bodyPr wrap="square" rtlCol="0">
            <a:spAutoFit/>
          </a:bodyPr>
          <a:lstStyle/>
          <a:p>
            <a:pPr>
              <a:lnSpc>
                <a:spcPct val="150000"/>
              </a:lnSpc>
            </a:pPr>
            <a:endParaRPr lang="cs-CZ" sz="2800" dirty="0" smtClean="0">
              <a:solidFill>
                <a:srgbClr val="7F7F7F"/>
              </a:solidFill>
              <a:latin typeface="Montserrat Light" charset="0"/>
              <a:ea typeface="Montserrat Light" charset="0"/>
              <a:cs typeface="Montserrat Light" charset="0"/>
            </a:endParaRPr>
          </a:p>
          <a:p>
            <a:pPr>
              <a:lnSpc>
                <a:spcPct val="150000"/>
              </a:lnSpc>
            </a:pPr>
            <a:r>
              <a:rPr lang="en-US" sz="3200" dirty="0" smtClean="0">
                <a:solidFill>
                  <a:srgbClr val="7F7F7F"/>
                </a:solidFill>
                <a:latin typeface="Montserrat Light" charset="0"/>
                <a:ea typeface="Montserrat Light" charset="0"/>
                <a:cs typeface="Montserrat Light" charset="0"/>
              </a:rPr>
              <a:t>Possible </a:t>
            </a:r>
            <a:r>
              <a:rPr lang="en-US" sz="3200" dirty="0">
                <a:solidFill>
                  <a:srgbClr val="7F7F7F"/>
                </a:solidFill>
                <a:latin typeface="Montserrat Light" charset="0"/>
                <a:ea typeface="Montserrat Light" charset="0"/>
                <a:cs typeface="Montserrat Light" charset="0"/>
              </a:rPr>
              <a:t>reply: art provides us with a particular kind of knowledge or understanding</a:t>
            </a:r>
          </a:p>
          <a:p>
            <a:pPr>
              <a:lnSpc>
                <a:spcPct val="150000"/>
              </a:lnSpc>
            </a:pPr>
            <a:r>
              <a:rPr lang="en-US" sz="3200" dirty="0">
                <a:solidFill>
                  <a:srgbClr val="7F7F7F"/>
                </a:solidFill>
                <a:latin typeface="Montserrat Light" charset="0"/>
                <a:ea typeface="Montserrat Light" charset="0"/>
                <a:cs typeface="Montserrat Light" charset="0"/>
              </a:rPr>
              <a:t>Knowledge about </a:t>
            </a:r>
            <a:r>
              <a:rPr lang="en-US" sz="3200" dirty="0" err="1">
                <a:solidFill>
                  <a:srgbClr val="7F7F7F"/>
                </a:solidFill>
                <a:latin typeface="Montserrat Light" charset="0"/>
                <a:ea typeface="Montserrat Light" charset="0"/>
                <a:cs typeface="Montserrat Light" charset="0"/>
              </a:rPr>
              <a:t>colours</a:t>
            </a:r>
            <a:r>
              <a:rPr lang="en-US" sz="3200" dirty="0">
                <a:solidFill>
                  <a:srgbClr val="7F7F7F"/>
                </a:solidFill>
                <a:latin typeface="Montserrat Light" charset="0"/>
                <a:ea typeface="Montserrat Light" charset="0"/>
                <a:cs typeface="Montserrat Light" charset="0"/>
              </a:rPr>
              <a:t>: seeing them (the Mary example</a:t>
            </a:r>
            <a:r>
              <a:rPr lang="en-US" sz="3200" dirty="0" smtClean="0">
                <a:solidFill>
                  <a:srgbClr val="7F7F7F"/>
                </a:solidFill>
                <a:latin typeface="Montserrat Light" charset="0"/>
                <a:ea typeface="Montserrat Light" charset="0"/>
                <a:cs typeface="Montserrat Light" charset="0"/>
              </a:rPr>
              <a:t>)</a:t>
            </a:r>
            <a:endParaRPr lang="cs-CZ" sz="3200" dirty="0" smtClean="0">
              <a:solidFill>
                <a:srgbClr val="7F7F7F"/>
              </a:solidFill>
              <a:latin typeface="Montserrat Light" charset="0"/>
              <a:ea typeface="Montserrat Light" charset="0"/>
              <a:cs typeface="Montserrat Light" charset="0"/>
            </a:endParaRPr>
          </a:p>
          <a:p>
            <a:pPr>
              <a:lnSpc>
                <a:spcPct val="150000"/>
              </a:lnSpc>
            </a:pPr>
            <a:endParaRPr lang="en-US" sz="3200" dirty="0">
              <a:solidFill>
                <a:srgbClr val="7F7F7F"/>
              </a:solidFill>
              <a:latin typeface="Montserrat Light" charset="0"/>
              <a:ea typeface="Montserrat Light" charset="0"/>
              <a:cs typeface="Montserrat Light" charset="0"/>
            </a:endParaRPr>
          </a:p>
          <a:p>
            <a:pPr>
              <a:lnSpc>
                <a:spcPct val="150000"/>
              </a:lnSpc>
            </a:pPr>
            <a:r>
              <a:rPr lang="en-US" sz="3200" dirty="0">
                <a:solidFill>
                  <a:srgbClr val="7F7F7F"/>
                </a:solidFill>
                <a:latin typeface="Montserrat Light" charset="0"/>
                <a:ea typeface="Montserrat Light" charset="0"/>
                <a:cs typeface="Montserrat Light" charset="0"/>
              </a:rPr>
              <a:t>„Having these abilities doesn’t involve a peculiar kind of knowledge but does depend upon experience – it is a matter not of knowing that such and such is the case but of knowing how to remember, imagine, discriminate amongst and </a:t>
            </a:r>
            <a:r>
              <a:rPr lang="en-US" sz="3200" dirty="0" err="1">
                <a:solidFill>
                  <a:srgbClr val="7F7F7F"/>
                </a:solidFill>
                <a:latin typeface="Montserrat Light" charset="0"/>
                <a:ea typeface="Montserrat Light" charset="0"/>
                <a:cs typeface="Montserrat Light" charset="0"/>
              </a:rPr>
              <a:t>recognise</a:t>
            </a:r>
            <a:r>
              <a:rPr lang="en-US" sz="3200" dirty="0">
                <a:solidFill>
                  <a:srgbClr val="7F7F7F"/>
                </a:solidFill>
                <a:latin typeface="Montserrat Light" charset="0"/>
                <a:ea typeface="Montserrat Light" charset="0"/>
                <a:cs typeface="Montserrat Light" charset="0"/>
              </a:rPr>
              <a:t> experiences.“ (p.119)</a:t>
            </a:r>
          </a:p>
          <a:p>
            <a:pPr>
              <a:lnSpc>
                <a:spcPct val="150000"/>
              </a:lnSpc>
            </a:pPr>
            <a:endParaRPr lang="en-US" sz="2400" b="1"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tretch>
            <a:fillRect/>
          </a:stretch>
        </p:blipFill>
        <p:spPr>
          <a:xfrm>
            <a:off x="15192622" y="4597581"/>
            <a:ext cx="7094220" cy="5273993"/>
          </a:xfrm>
        </p:spPr>
      </p:pic>
    </p:spTree>
    <p:extLst>
      <p:ext uri="{BB962C8B-B14F-4D97-AF65-F5344CB8AC3E}">
        <p14:creationId xmlns:p14="http://schemas.microsoft.com/office/powerpoint/2010/main" val="3219411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13104" y="2034971"/>
            <a:ext cx="11862636" cy="12280285"/>
          </a:xfrm>
          <a:prstGeom prst="rect">
            <a:avLst/>
          </a:prstGeom>
          <a:noFill/>
        </p:spPr>
        <p:txBody>
          <a:bodyPr wrap="square" rtlCol="0">
            <a:spAutoFit/>
          </a:bodyPr>
          <a:lstStyle/>
          <a:p>
            <a:pPr>
              <a:lnSpc>
                <a:spcPct val="150000"/>
              </a:lnSpc>
            </a:pPr>
            <a:r>
              <a:rPr lang="en-US" sz="3200" dirty="0" smtClean="0">
                <a:solidFill>
                  <a:srgbClr val="7F7F7F"/>
                </a:solidFill>
                <a:latin typeface="Montserrat Light" charset="0"/>
                <a:ea typeface="Montserrat Light" charset="0"/>
                <a:cs typeface="Montserrat Light" charset="0"/>
              </a:rPr>
              <a:t>Example </a:t>
            </a:r>
            <a:r>
              <a:rPr lang="en-US" sz="3200" dirty="0">
                <a:solidFill>
                  <a:srgbClr val="7F7F7F"/>
                </a:solidFill>
                <a:latin typeface="Montserrat Light" charset="0"/>
                <a:ea typeface="Montserrat Light" charset="0"/>
                <a:cs typeface="Montserrat Light" charset="0"/>
              </a:rPr>
              <a:t>of two visits at the gallery (exhibition of </a:t>
            </a:r>
            <a:r>
              <a:rPr lang="en-US" sz="3200" dirty="0" err="1">
                <a:solidFill>
                  <a:srgbClr val="7F7F7F"/>
                </a:solidFill>
                <a:latin typeface="Montserrat Light" charset="0"/>
                <a:ea typeface="Montserrat Light" charset="0"/>
                <a:cs typeface="Montserrat Light" charset="0"/>
              </a:rPr>
              <a:t>Mattisse</a:t>
            </a:r>
            <a:r>
              <a:rPr lang="en-US" sz="3200" dirty="0">
                <a:solidFill>
                  <a:srgbClr val="7F7F7F"/>
                </a:solidFill>
                <a:latin typeface="Montserrat Light" charset="0"/>
                <a:ea typeface="Montserrat Light" charset="0"/>
                <a:cs typeface="Montserrat Light" charset="0"/>
              </a:rPr>
              <a:t>)</a:t>
            </a:r>
          </a:p>
          <a:p>
            <a:pPr>
              <a:lnSpc>
                <a:spcPct val="150000"/>
              </a:lnSpc>
            </a:pPr>
            <a:r>
              <a:rPr lang="en-US" sz="3200" dirty="0">
                <a:solidFill>
                  <a:srgbClr val="7F7F7F"/>
                </a:solidFill>
                <a:latin typeface="Montserrat Light" charset="0"/>
                <a:ea typeface="Montserrat Light" charset="0"/>
                <a:cs typeface="Montserrat Light" charset="0"/>
              </a:rPr>
              <a:t>1)	The first day, following educational patterns (what I have read in an encyclopedia/ art-historical book)</a:t>
            </a:r>
          </a:p>
          <a:p>
            <a:pPr>
              <a:lnSpc>
                <a:spcPct val="150000"/>
              </a:lnSpc>
            </a:pPr>
            <a:r>
              <a:rPr lang="en-US" sz="3200" dirty="0">
                <a:solidFill>
                  <a:srgbClr val="7F7F7F"/>
                </a:solidFill>
                <a:latin typeface="Montserrat Light" charset="0"/>
                <a:ea typeface="Montserrat Light" charset="0"/>
                <a:cs typeface="Montserrat Light" charset="0"/>
              </a:rPr>
              <a:t>2)	The second day, for fun</a:t>
            </a:r>
          </a:p>
          <a:p>
            <a:pPr>
              <a:lnSpc>
                <a:spcPct val="150000"/>
              </a:lnSpc>
            </a:pPr>
            <a:r>
              <a:rPr lang="en-US" sz="3200" dirty="0">
                <a:solidFill>
                  <a:srgbClr val="7F7F7F"/>
                </a:solidFill>
                <a:latin typeface="Montserrat Light" charset="0"/>
                <a:ea typeface="Montserrat Light" charset="0"/>
                <a:cs typeface="Montserrat Light" charset="0"/>
              </a:rPr>
              <a:t>Ad 1) often school visits: the aim is to gain some knowledge; looking for what has been written in a book</a:t>
            </a:r>
          </a:p>
          <a:p>
            <a:pPr>
              <a:lnSpc>
                <a:spcPct val="150000"/>
              </a:lnSpc>
            </a:pPr>
            <a:r>
              <a:rPr lang="en-US" sz="3200" dirty="0">
                <a:solidFill>
                  <a:srgbClr val="7F7F7F"/>
                </a:solidFill>
                <a:latin typeface="Montserrat Light" charset="0"/>
                <a:ea typeface="Montserrat Light" charset="0"/>
                <a:cs typeface="Montserrat Light" charset="0"/>
              </a:rPr>
              <a:t>A whale at a National Museum; any masterpiece Night Watch etc.</a:t>
            </a:r>
          </a:p>
          <a:p>
            <a:pPr>
              <a:lnSpc>
                <a:spcPct val="150000"/>
              </a:lnSpc>
            </a:pPr>
            <a:r>
              <a:rPr lang="en-US" sz="3200" dirty="0">
                <a:solidFill>
                  <a:srgbClr val="7F7F7F"/>
                </a:solidFill>
                <a:latin typeface="Montserrat Light" charset="0"/>
                <a:ea typeface="Montserrat Light" charset="0"/>
                <a:cs typeface="Montserrat Light" charset="0"/>
              </a:rPr>
              <a:t>An entertaining way to get facts/ </a:t>
            </a:r>
          </a:p>
          <a:p>
            <a:pPr>
              <a:lnSpc>
                <a:spcPct val="150000"/>
              </a:lnSpc>
            </a:pPr>
            <a:r>
              <a:rPr lang="en-US" sz="3200" dirty="0">
                <a:solidFill>
                  <a:srgbClr val="7F7F7F"/>
                </a:solidFill>
                <a:latin typeface="Montserrat Light" charset="0"/>
                <a:ea typeface="Montserrat Light" charset="0"/>
                <a:cs typeface="Montserrat Light" charset="0"/>
              </a:rPr>
              <a:t>Ad2) observing colors and lines, just enjoying the exhibition</a:t>
            </a:r>
          </a:p>
          <a:p>
            <a:pPr>
              <a:lnSpc>
                <a:spcPct val="150000"/>
              </a:lnSpc>
            </a:pPr>
            <a:r>
              <a:rPr lang="en-US" sz="3200" dirty="0">
                <a:solidFill>
                  <a:srgbClr val="7F7F7F"/>
                </a:solidFill>
                <a:latin typeface="Montserrat Light" charset="0"/>
                <a:ea typeface="Montserrat Light" charset="0"/>
                <a:cs typeface="Montserrat Light" charset="0"/>
              </a:rPr>
              <a:t>ŠL: the problem of the double visit: the previously gained knowledge (the first visit) shapes our second visit; why not both at once?</a:t>
            </a:r>
          </a:p>
          <a:p>
            <a:pPr>
              <a:lnSpc>
                <a:spcPct val="150000"/>
              </a:lnSpc>
            </a:pPr>
            <a:r>
              <a:rPr lang="en-US" sz="3200" dirty="0">
                <a:solidFill>
                  <a:srgbClr val="7F7F7F"/>
                </a:solidFill>
                <a:latin typeface="Montserrat Light" charset="0"/>
                <a:ea typeface="Montserrat Light" charset="0"/>
                <a:cs typeface="Montserrat Light" charset="0"/>
              </a:rPr>
              <a:t>Diff situation: working at the gallery (missing some objects/ possibility to be struck accidentally</a:t>
            </a:r>
          </a:p>
          <a:p>
            <a:pPr>
              <a:lnSpc>
                <a:spcPct val="150000"/>
              </a:lnSpc>
            </a:pPr>
            <a:endParaRPr lang="cs-CZ" sz="2400" dirty="0">
              <a:solidFill>
                <a:srgbClr val="7F7F7F"/>
              </a:solidFill>
              <a:latin typeface="Montserrat Light" charset="0"/>
              <a:ea typeface="Montserrat Light" charset="0"/>
              <a:cs typeface="Montserrat Light" charset="0"/>
            </a:endParaRPr>
          </a:p>
          <a:p>
            <a:pPr>
              <a:lnSpc>
                <a:spcPct val="150000"/>
              </a:lnSpc>
            </a:pPr>
            <a:endParaRPr lang="en-US" sz="2400"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tretch>
            <a:fillRect/>
          </a:stretch>
        </p:blipFill>
        <p:spPr>
          <a:xfrm>
            <a:off x="13831868" y="3218925"/>
            <a:ext cx="7353082" cy="7283053"/>
          </a:xfrm>
        </p:spPr>
      </p:pic>
    </p:spTree>
    <p:extLst>
      <p:ext uri="{BB962C8B-B14F-4D97-AF65-F5344CB8AC3E}">
        <p14:creationId xmlns:p14="http://schemas.microsoft.com/office/powerpoint/2010/main" val="385443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Air Light 2">
      <a:dk1>
        <a:srgbClr val="7F7F7F"/>
      </a:dk1>
      <a:lt1>
        <a:srgbClr val="FFFFFF"/>
      </a:lt1>
      <a:dk2>
        <a:srgbClr val="000000"/>
      </a:dk2>
      <a:lt2>
        <a:srgbClr val="FFFFFF"/>
      </a:lt2>
      <a:accent1>
        <a:srgbClr val="000000"/>
      </a:accent1>
      <a:accent2>
        <a:srgbClr val="D6AE7E"/>
      </a:accent2>
      <a:accent3>
        <a:srgbClr val="545557"/>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33472</TotalTime>
  <Words>1170</Words>
  <Application>Microsoft Office PowerPoint</Application>
  <PresentationFormat>Vlastní</PresentationFormat>
  <Paragraphs>92</Paragraphs>
  <Slides>14</Slides>
  <Notes>5</Notes>
  <HiddenSlides>0</HiddenSlides>
  <MMClips>0</MMClips>
  <ScaleCrop>false</ScaleCrop>
  <HeadingPairs>
    <vt:vector size="4" baseType="variant">
      <vt:variant>
        <vt:lpstr>Motiv</vt:lpstr>
      </vt:variant>
      <vt:variant>
        <vt:i4>1</vt:i4>
      </vt:variant>
      <vt:variant>
        <vt:lpstr>Nadpisy snímků</vt:lpstr>
      </vt:variant>
      <vt:variant>
        <vt:i4>14</vt:i4>
      </vt:variant>
    </vt:vector>
  </HeadingPairs>
  <TitlesOfParts>
    <vt:vector size="15" baseType="lpstr">
      <vt:lpstr>Default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Manager>Awesome PPT</Manager>
  <Company>Awesome PPT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Slidedizer Presentation</dc:title>
  <dc:subject>Awesome PPT</dc:subject>
  <dc:creator>Slidedizer Co.</dc:creator>
  <cp:keywords>Awesome PPT</cp:keywords>
  <dc:description>Awesome PPT</dc:description>
  <cp:lastModifiedBy>Šárka</cp:lastModifiedBy>
  <cp:revision>6377</cp:revision>
  <dcterms:created xsi:type="dcterms:W3CDTF">2014-11-12T21:47:38Z</dcterms:created>
  <dcterms:modified xsi:type="dcterms:W3CDTF">2020-05-01T17:44:45Z</dcterms:modified>
  <cp:category>Awesome PPT</cp:category>
</cp:coreProperties>
</file>