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handoutMasterIdLst>
    <p:handoutMasterId r:id="rId13"/>
  </p:handoutMasterIdLst>
  <p:sldIdLst>
    <p:sldId id="265" r:id="rId2"/>
    <p:sldId id="356" r:id="rId3"/>
    <p:sldId id="365" r:id="rId4"/>
    <p:sldId id="370" r:id="rId5"/>
    <p:sldId id="371" r:id="rId6"/>
    <p:sldId id="360" r:id="rId7"/>
    <p:sldId id="372" r:id="rId8"/>
    <p:sldId id="373" r:id="rId9"/>
    <p:sldId id="374" r:id="rId10"/>
    <p:sldId id="375" r:id="rId11"/>
    <p:sldId id="319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BEBD"/>
    <a:srgbClr val="E68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1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14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C9CD92-6AD8-4C2E-9291-A663E102758B}" type="datetimeFigureOut">
              <a:rPr lang="cs-CZ" smtClean="0"/>
              <a:t>09.12.2019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497EC9-BBD3-4EB8-9AC8-1D89C9A506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26725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5E633FC-8591-4888-A197-422AC08686F1}" type="datetimeFigureOut">
              <a:rPr lang="cs-CZ" smtClean="0"/>
              <a:t>09.12.2019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805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09.12.2019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461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09.12.2019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36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09.12.2019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807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09.12.2019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77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09.12.2019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733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09.12.2019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24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09.12.2019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506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09.12.2019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495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09.12.2019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1778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09.12.2019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120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B5E633FC-8591-4888-A197-422AC08686F1}" type="datetimeFigureOut">
              <a:rPr lang="cs-CZ" smtClean="0"/>
              <a:t>09.12.2019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73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STII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KATEŘINA EŠNEROVÁ</a:t>
            </a:r>
          </a:p>
          <a:p>
            <a:r>
              <a:rPr lang="cs-CZ" dirty="0" smtClean="0"/>
              <a:t>katerina.esnerova@ff.cuni.cz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447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AJ_rozhovor</a:t>
            </a:r>
            <a:r>
              <a:rPr lang="cs-CZ" dirty="0" smtClean="0"/>
              <a:t> – </a:t>
            </a:r>
            <a:r>
              <a:rPr lang="cs-CZ" dirty="0" err="1" smtClean="0"/>
              <a:t>FB</a:t>
            </a: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024127" y="2271957"/>
            <a:ext cx="10238039" cy="4059395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dojmy autentických posluchačů ve dvojicích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společně </a:t>
            </a:r>
          </a:p>
          <a:p>
            <a:pPr marL="0" indent="0">
              <a:buNone/>
            </a:pP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227499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BE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68572" y="2755469"/>
            <a:ext cx="4436936" cy="1499616"/>
          </a:xfrm>
        </p:spPr>
        <p:txBody>
          <a:bodyPr>
            <a:normAutofit/>
          </a:bodyPr>
          <a:lstStyle/>
          <a:p>
            <a:pPr algn="ctr"/>
            <a:r>
              <a:rPr lang="cs-CZ" sz="11500" dirty="0" err="1" smtClean="0">
                <a:solidFill>
                  <a:schemeClr val="bg1"/>
                </a:solidFill>
              </a:rPr>
              <a:t>wrap</a:t>
            </a:r>
            <a:r>
              <a:rPr lang="cs-CZ" sz="11500" dirty="0" smtClean="0">
                <a:solidFill>
                  <a:schemeClr val="bg1"/>
                </a:solidFill>
              </a:rPr>
              <a:t>-up</a:t>
            </a:r>
            <a:endParaRPr lang="cs-CZ" sz="1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40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DÚ_projevy</a:t>
            </a:r>
            <a:r>
              <a:rPr lang="cs-CZ" dirty="0" smtClean="0"/>
              <a:t> únavy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319062" cy="4323144"/>
          </a:xfrm>
        </p:spPr>
        <p:txBody>
          <a:bodyPr>
            <a:normAutofit/>
          </a:bodyPr>
          <a:lstStyle/>
          <a:p>
            <a:pPr marL="173038" indent="-173038" defTabSz="266700">
              <a:buFont typeface="Arial" panose="020B0604020202020204" pitchFamily="34" charset="0"/>
              <a:buChar char="•"/>
            </a:pPr>
            <a:r>
              <a:rPr lang="cs-CZ" sz="3600" dirty="0" smtClean="0"/>
              <a:t>„</a:t>
            </a:r>
            <a:r>
              <a:rPr lang="cs-CZ" sz="3600" dirty="0" err="1" smtClean="0"/>
              <a:t>booth</a:t>
            </a:r>
            <a:r>
              <a:rPr lang="cs-CZ" sz="3600" dirty="0" smtClean="0"/>
              <a:t> </a:t>
            </a:r>
            <a:r>
              <a:rPr lang="cs-CZ" sz="3600" dirty="0" err="1" smtClean="0"/>
              <a:t>manners</a:t>
            </a:r>
            <a:r>
              <a:rPr lang="cs-CZ" sz="3600" dirty="0" smtClean="0"/>
              <a:t>“</a:t>
            </a:r>
          </a:p>
          <a:p>
            <a:pPr marL="173038" indent="-173038" defTabSz="266700">
              <a:buFont typeface="Arial" panose="020B0604020202020204" pitchFamily="34" charset="0"/>
              <a:buChar char="•"/>
            </a:pPr>
            <a:r>
              <a:rPr lang="cs-CZ" sz="3600" dirty="0" smtClean="0"/>
              <a:t>neverbální komunikace</a:t>
            </a:r>
          </a:p>
          <a:p>
            <a:pPr marL="173038" indent="-173038" defTabSz="266700">
              <a:buFont typeface="Arial" panose="020B0604020202020204" pitchFamily="34" charset="0"/>
              <a:buChar char="•"/>
            </a:pPr>
            <a:r>
              <a:rPr lang="cs-CZ" sz="3600" dirty="0" smtClean="0"/>
              <a:t>paměť </a:t>
            </a:r>
            <a:r>
              <a:rPr lang="cs-CZ" sz="3600" dirty="0"/>
              <a:t>→ zkrácení </a:t>
            </a:r>
            <a:r>
              <a:rPr lang="cs-CZ" sz="3600" dirty="0" smtClean="0"/>
              <a:t>posuvu X falešné začátky, interference…</a:t>
            </a:r>
            <a:endParaRPr lang="cs-CZ" sz="3600" dirty="0"/>
          </a:p>
          <a:p>
            <a:pPr marL="173038" indent="-173038" defTabSz="266700">
              <a:buFont typeface="Arial" panose="020B0604020202020204" pitchFamily="34" charset="0"/>
              <a:buChar char="•"/>
            </a:pP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13776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Č</a:t>
            </a:r>
            <a:r>
              <a:rPr lang="cs-CZ" dirty="0" err="1" smtClean="0"/>
              <a:t>J_denise</a:t>
            </a:r>
            <a:r>
              <a:rPr lang="cs-CZ" dirty="0" smtClean="0"/>
              <a:t> konečná (</a:t>
            </a:r>
            <a:r>
              <a:rPr lang="cs-CZ" dirty="0" err="1" smtClean="0"/>
              <a:t>TEDx</a:t>
            </a:r>
            <a:r>
              <a:rPr lang="cs-CZ" dirty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319062" cy="4323144"/>
          </a:xfrm>
        </p:spPr>
        <p:txBody>
          <a:bodyPr>
            <a:normAutofit/>
          </a:bodyPr>
          <a:lstStyle/>
          <a:p>
            <a:pPr marL="173038" indent="-173038" defTabSz="266700">
              <a:buFont typeface="Arial" panose="020B0604020202020204" pitchFamily="34" charset="0"/>
              <a:buChar char="•"/>
            </a:pPr>
            <a:r>
              <a:rPr lang="cs-CZ" sz="3600" dirty="0" err="1" smtClean="0"/>
              <a:t>TEDxPrague</a:t>
            </a:r>
            <a:r>
              <a:rPr lang="cs-CZ" sz="3600" dirty="0" smtClean="0"/>
              <a:t> 2018 – Kotrmelce</a:t>
            </a:r>
          </a:p>
          <a:p>
            <a:pPr marL="173038" indent="-173038" defTabSz="266700">
              <a:buFont typeface="Arial" panose="020B0604020202020204" pitchFamily="34" charset="0"/>
              <a:buChar char="•"/>
            </a:pPr>
            <a:r>
              <a:rPr lang="cs-CZ" sz="3600" dirty="0" smtClean="0"/>
              <a:t>před 20.11</a:t>
            </a:r>
            <a:r>
              <a:rPr lang="cs-CZ" sz="3600" dirty="0"/>
              <a:t>. </a:t>
            </a:r>
            <a:r>
              <a:rPr lang="cs-CZ" sz="3600" dirty="0"/>
              <a:t>= </a:t>
            </a:r>
            <a:r>
              <a:rPr lang="cs-CZ" sz="3600" dirty="0"/>
              <a:t>Uctění památky obětí </a:t>
            </a:r>
            <a:r>
              <a:rPr lang="cs-CZ" sz="3600" dirty="0" err="1" smtClean="0"/>
              <a:t>transfobie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66175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Č</a:t>
            </a:r>
            <a:r>
              <a:rPr lang="cs-CZ" dirty="0" err="1" smtClean="0"/>
              <a:t>J_denise</a:t>
            </a:r>
            <a:r>
              <a:rPr lang="cs-CZ" dirty="0" smtClean="0"/>
              <a:t> konečná –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10319062" cy="4323144"/>
          </a:xfrm>
        </p:spPr>
        <p:txBody>
          <a:bodyPr>
            <a:normAutofit/>
          </a:bodyPr>
          <a:lstStyle/>
          <a:p>
            <a:pPr marL="173038" indent="-173038" defTabSz="266700">
              <a:buFont typeface="Arial" panose="020B0604020202020204" pitchFamily="34" charset="0"/>
              <a:buChar char="•"/>
            </a:pPr>
            <a:r>
              <a:rPr lang="cs-CZ" sz="3600" dirty="0" smtClean="0"/>
              <a:t>Co je záměrem řečnice?</a:t>
            </a:r>
          </a:p>
          <a:p>
            <a:pPr marL="173038" indent="-173038" defTabSz="266700">
              <a:buFont typeface="Arial" panose="020B0604020202020204" pitchFamily="34" charset="0"/>
              <a:buChar char="•"/>
            </a:pPr>
            <a:r>
              <a:rPr lang="cs-CZ" sz="3600" dirty="0" smtClean="0"/>
              <a:t>Jakými prostředky ho dosahuje?</a:t>
            </a:r>
          </a:p>
          <a:p>
            <a:pPr marL="173038" indent="-173038" defTabSz="266700">
              <a:buFont typeface="Arial" panose="020B0604020202020204" pitchFamily="34" charset="0"/>
              <a:buChar char="•"/>
            </a:pPr>
            <a:r>
              <a:rPr lang="cs-CZ" sz="3600" dirty="0" smtClean="0"/>
              <a:t>Na co se s ohledem na to musím tlumočník nejvíc soustředit?</a:t>
            </a:r>
          </a:p>
          <a:p>
            <a:pPr marL="173038" indent="-173038" defTabSz="266700">
              <a:buFont typeface="Arial" panose="020B0604020202020204" pitchFamily="34" charset="0"/>
              <a:buChar char="•"/>
            </a:pPr>
            <a:r>
              <a:rPr lang="cs-CZ" sz="3600" dirty="0" smtClean="0"/>
              <a:t>Ještě něco těžkého?</a:t>
            </a:r>
          </a:p>
        </p:txBody>
      </p:sp>
    </p:spTree>
    <p:extLst>
      <p:ext uri="{BB962C8B-B14F-4D97-AF65-F5344CB8AC3E}">
        <p14:creationId xmlns:p14="http://schemas.microsoft.com/office/powerpoint/2010/main" val="46276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Č</a:t>
            </a:r>
            <a:r>
              <a:rPr lang="cs-CZ" dirty="0" err="1" smtClean="0"/>
              <a:t>J_denise</a:t>
            </a:r>
            <a:r>
              <a:rPr lang="cs-CZ" dirty="0" smtClean="0"/>
              <a:t> konečná – </a:t>
            </a:r>
            <a:r>
              <a:rPr lang="cs-CZ" dirty="0" err="1" smtClean="0"/>
              <a:t>FB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361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AJ_rozhovor</a:t>
            </a:r>
            <a:r>
              <a:rPr lang="cs-CZ" dirty="0" smtClean="0"/>
              <a:t> s </a:t>
            </a:r>
            <a:r>
              <a:rPr lang="cs-CZ" dirty="0" err="1" smtClean="0"/>
              <a:t>gretchen</a:t>
            </a:r>
            <a:r>
              <a:rPr lang="cs-CZ" dirty="0" smtClean="0"/>
              <a:t> </a:t>
            </a:r>
            <a:r>
              <a:rPr lang="cs-CZ" dirty="0" err="1" smtClean="0"/>
              <a:t>carlson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084832"/>
            <a:ext cx="10087568" cy="4323144"/>
          </a:xfrm>
        </p:spPr>
        <p:txBody>
          <a:bodyPr>
            <a:norm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en-US" sz="3200" dirty="0"/>
              <a:t>On Monday, October 16, Washington Post columnist </a:t>
            </a:r>
            <a:r>
              <a:rPr lang="en-US" sz="3200" b="1" dirty="0"/>
              <a:t>Kathleen Parker </a:t>
            </a:r>
            <a:r>
              <a:rPr lang="en-US" sz="3200" dirty="0"/>
              <a:t>sat down with former Fox News anchor </a:t>
            </a:r>
            <a:r>
              <a:rPr lang="en-US" sz="3200" b="1" dirty="0"/>
              <a:t>Gretchen Carlson </a:t>
            </a:r>
            <a:r>
              <a:rPr lang="en-US" sz="3200" dirty="0"/>
              <a:t>for a one-on-one interview to talk about confronting sexual harassment on the job, advocating for women’s equality in the workplace and Carlson’s new book “</a:t>
            </a:r>
            <a:r>
              <a:rPr lang="en-US" sz="3200" b="1" dirty="0"/>
              <a:t>Be Fierce: Stop Harassment and Take Your Power Back</a:t>
            </a:r>
            <a:r>
              <a:rPr lang="en-US" sz="3200" dirty="0"/>
              <a:t>."</a:t>
            </a: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039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AJ_rozhovor</a:t>
            </a:r>
            <a:r>
              <a:rPr lang="cs-CZ" dirty="0" smtClean="0"/>
              <a:t> s </a:t>
            </a:r>
            <a:r>
              <a:rPr lang="cs-CZ" dirty="0" err="1" smtClean="0"/>
              <a:t>gretchen</a:t>
            </a:r>
            <a:r>
              <a:rPr lang="cs-CZ" dirty="0" smtClean="0"/>
              <a:t> </a:t>
            </a:r>
            <a:r>
              <a:rPr lang="cs-CZ" dirty="0" err="1" smtClean="0"/>
              <a:t>carlson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3393313"/>
            <a:ext cx="4659042" cy="4323144"/>
          </a:xfrm>
        </p:spPr>
        <p:txBody>
          <a:bodyPr>
            <a:norm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osoba A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1. kolo: tlumočení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2. kolo: autentický posluchač</a:t>
            </a:r>
            <a:endParaRPr lang="cs-CZ" sz="3200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5884164" y="3393313"/>
            <a:ext cx="4659042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osoba B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1. kolo: autentický </a:t>
            </a:r>
            <a:r>
              <a:rPr lang="cs-CZ" sz="3200" dirty="0"/>
              <a:t>posluchač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/>
              <a:t>2. </a:t>
            </a:r>
            <a:r>
              <a:rPr lang="cs-CZ" sz="3200" dirty="0" smtClean="0"/>
              <a:t>kolo: tlumočení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024128" y="2271957"/>
            <a:ext cx="8397664" cy="93423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dvojice, v nichž tak často netlumočíte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40812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AJ_rozhovor</a:t>
            </a:r>
            <a:r>
              <a:rPr lang="cs-CZ" dirty="0" smtClean="0"/>
              <a:t> s </a:t>
            </a:r>
            <a:r>
              <a:rPr lang="cs-CZ" dirty="0" err="1" smtClean="0"/>
              <a:t>gretchen</a:t>
            </a:r>
            <a:r>
              <a:rPr lang="cs-CZ" dirty="0" smtClean="0"/>
              <a:t> </a:t>
            </a:r>
            <a:r>
              <a:rPr lang="cs-CZ" dirty="0" err="1" smtClean="0"/>
              <a:t>carlson</a:t>
            </a: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024128" y="2084833"/>
            <a:ext cx="3906688" cy="3036692"/>
          </a:xfrm>
          <a:prstGeom prst="rect">
            <a:avLst/>
          </a:prstGeom>
        </p:spPr>
        <p:txBody>
          <a:bodyPr vert="horz" lIns="45720" tIns="45720" rIns="45720" bIns="45720" rtlCol="0">
            <a:normAutofit fontScale="850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800" dirty="0" smtClean="0"/>
              <a:t>při tlumočení berte ohled na autentického posluchače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800" dirty="0" smtClean="0"/>
              <a:t>zužitkujte dosavadní zkušenosti s tlumočením interaktivních formátů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sz="3600" dirty="0" smtClean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6095768" y="2084832"/>
            <a:ext cx="3906688" cy="3793177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poslouchejte jako autentičtí posluchači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0" indent="0">
              <a:buNone/>
            </a:pPr>
            <a:endParaRPr lang="cs-CZ" sz="3600" dirty="0" smtClean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024128" y="5644316"/>
            <a:ext cx="9138444" cy="1092149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Co chce autentický posluchač?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0" indent="0">
              <a:buNone/>
            </a:pP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373437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AJ_rozhovor</a:t>
            </a:r>
            <a:r>
              <a:rPr lang="cs-CZ" dirty="0" smtClean="0"/>
              <a:t> –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024127" y="2271957"/>
            <a:ext cx="10238039" cy="4059395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Co jsou hlavní charakteristiky (vstupní proměnné) této tlumočnické situace?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Jaké s ohledem na ně použít tlumočnické strategie?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Co bylo pro vás osobně tlumočnicky nejtěžší?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/>
              <a:t>Co pro vás </a:t>
            </a:r>
            <a:r>
              <a:rPr lang="cs-CZ" sz="3600" dirty="0" smtClean="0"/>
              <a:t>bylo tlumočnicky příjemné?</a:t>
            </a:r>
            <a:endParaRPr lang="cs-CZ" sz="3600" dirty="0"/>
          </a:p>
          <a:p>
            <a:pPr marL="0" indent="0">
              <a:buNone/>
            </a:pP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25933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2808</TotalTime>
  <Words>249</Words>
  <Application>Microsoft Office PowerPoint</Application>
  <PresentationFormat>Širokoúhlá obrazovka</PresentationFormat>
  <Paragraphs>40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7" baseType="lpstr">
      <vt:lpstr>Arial</vt:lpstr>
      <vt:lpstr>Calibri</vt:lpstr>
      <vt:lpstr>Tw Cen MT</vt:lpstr>
      <vt:lpstr>Tw Cen MT Condensed</vt:lpstr>
      <vt:lpstr>Wingdings 3</vt:lpstr>
      <vt:lpstr>Integrál</vt:lpstr>
      <vt:lpstr>STII</vt:lpstr>
      <vt:lpstr>DÚ_projevy únavy</vt:lpstr>
      <vt:lpstr>ČJ_denise konečná (TEDx)</vt:lpstr>
      <vt:lpstr>ČJ_denise konečná – debriefing</vt:lpstr>
      <vt:lpstr>ČJ_denise konečná – FB</vt:lpstr>
      <vt:lpstr>AJ_rozhovor s gretchen carlson</vt:lpstr>
      <vt:lpstr>AJ_rozhovor s gretchen carlson</vt:lpstr>
      <vt:lpstr>AJ_rozhovor s gretchen carlson</vt:lpstr>
      <vt:lpstr>AJ_rozhovor – debriefing</vt:lpstr>
      <vt:lpstr>AJ_rozhovor – FB</vt:lpstr>
      <vt:lpstr>wrap-up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Kateřina Ešnerová</dc:creator>
  <cp:lastModifiedBy>Kateřina Ešnerová</cp:lastModifiedBy>
  <cp:revision>175</cp:revision>
  <dcterms:created xsi:type="dcterms:W3CDTF">2019-03-09T16:29:07Z</dcterms:created>
  <dcterms:modified xsi:type="dcterms:W3CDTF">2019-12-09T10:21:00Z</dcterms:modified>
</cp:coreProperties>
</file>