
<file path=[Content_Types].xml><?xml version="1.0" encoding="utf-8"?>
<Types xmlns="http://schemas.openxmlformats.org/package/2006/content-types">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1" r:id="rId1"/>
    <p:sldMasterId id="2147483672" r:id="rId2"/>
  </p:sldMasterIdLst>
  <p:notesMasterIdLst>
    <p:notesMasterId r:id="rId16"/>
  </p:notesMasterIdLst>
  <p:sldIdLst>
    <p:sldId id="256" r:id="rId3"/>
    <p:sldId id="257" r:id="rId4"/>
    <p:sldId id="258" r:id="rId5"/>
    <p:sldId id="259" r:id="rId6"/>
    <p:sldId id="260" r:id="rId7"/>
    <p:sldId id="261" r:id="rId8"/>
    <p:sldId id="262" r:id="rId9"/>
    <p:sldId id="263" r:id="rId10"/>
    <p:sldId id="266" r:id="rId11"/>
    <p:sldId id="264" r:id="rId12"/>
    <p:sldId id="265" r:id="rId13"/>
    <p:sldId id="267" r:id="rId14"/>
    <p:sldId id="271" r:id="rId1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04A56B1-1657-4F7D-98E1-6988F1FD685C}">
  <a:tblStyle styleId="{504A56B1-1657-4F7D-98E1-6988F1FD685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0" d="100"/>
          <a:sy n="90" d="100"/>
        </p:scale>
        <p:origin x="816" y="7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16b0b9ce30b7aaa5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3" name="Google Shape;103;g16b0b9ce30b7aaa5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7fe7c2e5694a9b79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7fe7c2e5694a9b79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7fe7c2e5694a9b79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7fe7c2e5694a9b79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7fe7c2e5694a9b79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7fe7c2e5694a9b79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74a6e5f26c8eac7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74a6e5f26c8eac7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16b0b9ce30b7aaa5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16b0b9ce30b7aaa5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1ef8c79b4e755aa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1ef8c79b4e755aa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1ef8c79b4e755aa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1ef8c79b4e755aa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16b0b9ce30b7aaa5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16b0b9ce30b7aaa5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309864d0293b16fb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309864d0293b16fb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6b0b9ce30b7aaa5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16b0b9ce30b7aaa5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7fe7c2e5694a9b79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7fe7c2e5694a9b79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7fe7c2e5694a9b79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7fe7c2e5694a9b79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lstStyle>
            <a:lvl1pPr lvl="0" algn="ctr" rtl="0">
              <a:lnSpc>
                <a:spcPct val="100000"/>
              </a:lnSpc>
              <a:spcBef>
                <a:spcPts val="0"/>
              </a:spcBef>
              <a:spcAft>
                <a:spcPts val="0"/>
              </a:spcAft>
              <a:buSzPts val="5200"/>
              <a:buNone/>
              <a:defRPr sz="5200"/>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sp>
        <p:nvSpPr>
          <p:cNvPr id="56" name="Google Shape;56;p14"/>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7" name="Google Shape;57;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_HEADER" type="secHead">
  <p:cSld name="SECTION_HEADER">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lstStyle>
            <a:lvl1pPr lvl="0" algn="ctr" rtl="0">
              <a:lnSpc>
                <a:spcPct val="100000"/>
              </a:lnSpc>
              <a:spcBef>
                <a:spcPts val="0"/>
              </a:spcBef>
              <a:spcAft>
                <a:spcPts val="0"/>
              </a:spcAft>
              <a:buSzPts val="3600"/>
              <a:buNone/>
              <a:defRPr sz="36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endParaRPr/>
          </a:p>
        </p:txBody>
      </p:sp>
      <p:sp>
        <p:nvSpPr>
          <p:cNvPr id="60" name="Google Shape;60;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1"/>
        <p:cNvGrpSpPr/>
        <p:nvPr/>
      </p:nvGrpSpPr>
      <p:grpSpPr>
        <a:xfrm>
          <a:off x="0" y="0"/>
          <a:ext cx="0" cy="0"/>
          <a:chOff x="0" y="0"/>
          <a:chExt cx="0" cy="0"/>
        </a:xfrm>
      </p:grpSpPr>
      <p:sp>
        <p:nvSpPr>
          <p:cNvPr id="62" name="Google Shape;62;p1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63" name="Google Shape;63;p1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64" name="Google Shape;64;p16"/>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65" name="Google Shape;65;p16"/>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66" name="Google Shape;66;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lvl="0" indent="0" algn="r" rtl="0">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1pPr>
            <a:lvl2pPr marL="0" lvl="1" indent="0" algn="r" rtl="0">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2pPr>
            <a:lvl3pPr marL="0" lvl="2" indent="0" algn="r" rtl="0">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3pPr>
            <a:lvl4pPr marL="0" lvl="3" indent="0" algn="r" rtl="0">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4pPr>
            <a:lvl5pPr marL="0" lvl="4" indent="0" algn="r" rtl="0">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5pPr>
            <a:lvl6pPr marL="0" lvl="5" indent="0" algn="r" rtl="0">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6pPr>
            <a:lvl7pPr marL="0" lvl="6" indent="0" algn="r" rtl="0">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7pPr>
            <a:lvl8pPr marL="0" lvl="7" indent="0" algn="r" rtl="0">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8pPr>
            <a:lvl9pPr marL="0" lvl="8" indent="0" algn="r" rtl="0">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7"/>
        <p:cNvGrpSpPr/>
        <p:nvPr/>
      </p:nvGrpSpPr>
      <p:grpSpPr>
        <a:xfrm>
          <a:off x="0" y="0"/>
          <a:ext cx="0" cy="0"/>
          <a:chOff x="0" y="0"/>
          <a:chExt cx="0" cy="0"/>
        </a:xfrm>
      </p:grpSpPr>
      <p:sp>
        <p:nvSpPr>
          <p:cNvPr id="68" name="Google Shape;68;p1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69" name="Google Shape;69;p1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70" name="Google Shape;70;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_AND_TWO_COLUMNS" type="twoColTx">
  <p:cSld name="TITLE_AND_TWO_COLUMNS">
    <p:spTree>
      <p:nvGrpSpPr>
        <p:cNvPr id="1" name="Shape 71"/>
        <p:cNvGrpSpPr/>
        <p:nvPr/>
      </p:nvGrpSpPr>
      <p:grpSpPr>
        <a:xfrm>
          <a:off x="0" y="0"/>
          <a:ext cx="0" cy="0"/>
          <a:chOff x="0" y="0"/>
          <a:chExt cx="0" cy="0"/>
        </a:xfrm>
      </p:grpSpPr>
      <p:sp>
        <p:nvSpPr>
          <p:cNvPr id="72" name="Google Shape;72;p1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73" name="Google Shape;73;p18"/>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74" name="Google Shape;74;p18"/>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75" name="Google Shape;75;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_ONLY" type="titleOnly">
  <p:cSld name="TITLE_ONLY">
    <p:spTree>
      <p:nvGrpSpPr>
        <p:cNvPr id="1" name="Shape 76"/>
        <p:cNvGrpSpPr/>
        <p:nvPr/>
      </p:nvGrpSpPr>
      <p:grpSpPr>
        <a:xfrm>
          <a:off x="0" y="0"/>
          <a:ext cx="0" cy="0"/>
          <a:chOff x="0" y="0"/>
          <a:chExt cx="0" cy="0"/>
        </a:xfrm>
      </p:grpSpPr>
      <p:sp>
        <p:nvSpPr>
          <p:cNvPr id="77" name="Google Shape;77;p1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78" name="Google Shape;78;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_COLUMN_TEXT">
  <p:cSld name="ONE_COLUMN_TEXT">
    <p:spTree>
      <p:nvGrpSpPr>
        <p:cNvPr id="1" name="Shape 79"/>
        <p:cNvGrpSpPr/>
        <p:nvPr/>
      </p:nvGrpSpPr>
      <p:grpSpPr>
        <a:xfrm>
          <a:off x="0" y="0"/>
          <a:ext cx="0" cy="0"/>
          <a:chOff x="0" y="0"/>
          <a:chExt cx="0" cy="0"/>
        </a:xfrm>
      </p:grpSpPr>
      <p:sp>
        <p:nvSpPr>
          <p:cNvPr id="80" name="Google Shape;80;p20"/>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lstStyle>
            <a:lvl1pPr lvl="0" algn="l" rtl="0">
              <a:lnSpc>
                <a:spcPct val="100000"/>
              </a:lnSpc>
              <a:spcBef>
                <a:spcPts val="0"/>
              </a:spcBef>
              <a:spcAft>
                <a:spcPts val="0"/>
              </a:spcAft>
              <a:buSzPts val="2400"/>
              <a:buNone/>
              <a:defRPr sz="2400"/>
            </a:lvl1pPr>
            <a:lvl2pPr lvl="1" algn="l" rtl="0">
              <a:lnSpc>
                <a:spcPct val="100000"/>
              </a:lnSpc>
              <a:spcBef>
                <a:spcPts val="0"/>
              </a:spcBef>
              <a:spcAft>
                <a:spcPts val="0"/>
              </a:spcAft>
              <a:buSzPts val="2400"/>
              <a:buNone/>
              <a:defRPr sz="2400"/>
            </a:lvl2pPr>
            <a:lvl3pPr lvl="2" algn="l" rtl="0">
              <a:lnSpc>
                <a:spcPct val="100000"/>
              </a:lnSpc>
              <a:spcBef>
                <a:spcPts val="0"/>
              </a:spcBef>
              <a:spcAft>
                <a:spcPts val="0"/>
              </a:spcAft>
              <a:buSzPts val="2400"/>
              <a:buNone/>
              <a:defRPr sz="2400"/>
            </a:lvl3pPr>
            <a:lvl4pPr lvl="3" algn="l" rtl="0">
              <a:lnSpc>
                <a:spcPct val="100000"/>
              </a:lnSpc>
              <a:spcBef>
                <a:spcPts val="0"/>
              </a:spcBef>
              <a:spcAft>
                <a:spcPts val="0"/>
              </a:spcAft>
              <a:buSzPts val="2400"/>
              <a:buNone/>
              <a:defRPr sz="2400"/>
            </a:lvl4pPr>
            <a:lvl5pPr lvl="4" algn="l" rtl="0">
              <a:lnSpc>
                <a:spcPct val="100000"/>
              </a:lnSpc>
              <a:spcBef>
                <a:spcPts val="0"/>
              </a:spcBef>
              <a:spcAft>
                <a:spcPts val="0"/>
              </a:spcAft>
              <a:buSzPts val="2400"/>
              <a:buNone/>
              <a:defRPr sz="2400"/>
            </a:lvl5pPr>
            <a:lvl6pPr lvl="5" algn="l" rtl="0">
              <a:lnSpc>
                <a:spcPct val="100000"/>
              </a:lnSpc>
              <a:spcBef>
                <a:spcPts val="0"/>
              </a:spcBef>
              <a:spcAft>
                <a:spcPts val="0"/>
              </a:spcAft>
              <a:buSzPts val="2400"/>
              <a:buNone/>
              <a:defRPr sz="2400"/>
            </a:lvl6pPr>
            <a:lvl7pPr lvl="6" algn="l" rtl="0">
              <a:lnSpc>
                <a:spcPct val="100000"/>
              </a:lnSpc>
              <a:spcBef>
                <a:spcPts val="0"/>
              </a:spcBef>
              <a:spcAft>
                <a:spcPts val="0"/>
              </a:spcAft>
              <a:buSzPts val="2400"/>
              <a:buNone/>
              <a:defRPr sz="2400"/>
            </a:lvl7pPr>
            <a:lvl8pPr lvl="7" algn="l" rtl="0">
              <a:lnSpc>
                <a:spcPct val="100000"/>
              </a:lnSpc>
              <a:spcBef>
                <a:spcPts val="0"/>
              </a:spcBef>
              <a:spcAft>
                <a:spcPts val="0"/>
              </a:spcAft>
              <a:buSzPts val="2400"/>
              <a:buNone/>
              <a:defRPr sz="2400"/>
            </a:lvl8pPr>
            <a:lvl9pPr lvl="8" algn="l" rtl="0">
              <a:lnSpc>
                <a:spcPct val="100000"/>
              </a:lnSpc>
              <a:spcBef>
                <a:spcPts val="0"/>
              </a:spcBef>
              <a:spcAft>
                <a:spcPts val="0"/>
              </a:spcAft>
              <a:buSzPts val="2400"/>
              <a:buNone/>
              <a:defRPr sz="2400"/>
            </a:lvl9pPr>
          </a:lstStyle>
          <a:p>
            <a:endParaRPr/>
          </a:p>
        </p:txBody>
      </p:sp>
      <p:sp>
        <p:nvSpPr>
          <p:cNvPr id="81" name="Google Shape;81;p20"/>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lstStyle>
            <a:lvl1pPr marL="457200" lvl="0" indent="-304800" algn="l" rtl="0">
              <a:lnSpc>
                <a:spcPct val="115000"/>
              </a:lnSpc>
              <a:spcBef>
                <a:spcPts val="0"/>
              </a:spcBef>
              <a:spcAft>
                <a:spcPts val="0"/>
              </a:spcAft>
              <a:buSzPts val="1200"/>
              <a:buChar char="●"/>
              <a:defRPr sz="12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82" name="Google Shape;82;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_POINT">
  <p:cSld name="MAIN_POINT">
    <p:spTree>
      <p:nvGrpSpPr>
        <p:cNvPr id="1" name="Shape 83"/>
        <p:cNvGrpSpPr/>
        <p:nvPr/>
      </p:nvGrpSpPr>
      <p:grpSpPr>
        <a:xfrm>
          <a:off x="0" y="0"/>
          <a:ext cx="0" cy="0"/>
          <a:chOff x="0" y="0"/>
          <a:chExt cx="0" cy="0"/>
        </a:xfrm>
      </p:grpSpPr>
      <p:sp>
        <p:nvSpPr>
          <p:cNvPr id="84" name="Google Shape;84;p21"/>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lstStyle>
            <a:lvl1pPr lvl="0" algn="l" rtl="0">
              <a:lnSpc>
                <a:spcPct val="100000"/>
              </a:lnSpc>
              <a:spcBef>
                <a:spcPts val="0"/>
              </a:spcBef>
              <a:spcAft>
                <a:spcPts val="0"/>
              </a:spcAft>
              <a:buSzPts val="4800"/>
              <a:buNone/>
              <a:defRPr sz="4800"/>
            </a:lvl1pPr>
            <a:lvl2pPr lvl="1" algn="l" rtl="0">
              <a:lnSpc>
                <a:spcPct val="100000"/>
              </a:lnSpc>
              <a:spcBef>
                <a:spcPts val="0"/>
              </a:spcBef>
              <a:spcAft>
                <a:spcPts val="0"/>
              </a:spcAft>
              <a:buSzPts val="4800"/>
              <a:buNone/>
              <a:defRPr sz="4800"/>
            </a:lvl2pPr>
            <a:lvl3pPr lvl="2" algn="l" rtl="0">
              <a:lnSpc>
                <a:spcPct val="100000"/>
              </a:lnSpc>
              <a:spcBef>
                <a:spcPts val="0"/>
              </a:spcBef>
              <a:spcAft>
                <a:spcPts val="0"/>
              </a:spcAft>
              <a:buSzPts val="4800"/>
              <a:buNone/>
              <a:defRPr sz="4800"/>
            </a:lvl3pPr>
            <a:lvl4pPr lvl="3" algn="l" rtl="0">
              <a:lnSpc>
                <a:spcPct val="100000"/>
              </a:lnSpc>
              <a:spcBef>
                <a:spcPts val="0"/>
              </a:spcBef>
              <a:spcAft>
                <a:spcPts val="0"/>
              </a:spcAft>
              <a:buSzPts val="4800"/>
              <a:buNone/>
              <a:defRPr sz="4800"/>
            </a:lvl4pPr>
            <a:lvl5pPr lvl="4" algn="l" rtl="0">
              <a:lnSpc>
                <a:spcPct val="100000"/>
              </a:lnSpc>
              <a:spcBef>
                <a:spcPts val="0"/>
              </a:spcBef>
              <a:spcAft>
                <a:spcPts val="0"/>
              </a:spcAft>
              <a:buSzPts val="4800"/>
              <a:buNone/>
              <a:defRPr sz="4800"/>
            </a:lvl5pPr>
            <a:lvl6pPr lvl="5" algn="l" rtl="0">
              <a:lnSpc>
                <a:spcPct val="100000"/>
              </a:lnSpc>
              <a:spcBef>
                <a:spcPts val="0"/>
              </a:spcBef>
              <a:spcAft>
                <a:spcPts val="0"/>
              </a:spcAft>
              <a:buSzPts val="4800"/>
              <a:buNone/>
              <a:defRPr sz="4800"/>
            </a:lvl6pPr>
            <a:lvl7pPr lvl="6" algn="l" rtl="0">
              <a:lnSpc>
                <a:spcPct val="100000"/>
              </a:lnSpc>
              <a:spcBef>
                <a:spcPts val="0"/>
              </a:spcBef>
              <a:spcAft>
                <a:spcPts val="0"/>
              </a:spcAft>
              <a:buSzPts val="4800"/>
              <a:buNone/>
              <a:defRPr sz="4800"/>
            </a:lvl7pPr>
            <a:lvl8pPr lvl="7" algn="l" rtl="0">
              <a:lnSpc>
                <a:spcPct val="100000"/>
              </a:lnSpc>
              <a:spcBef>
                <a:spcPts val="0"/>
              </a:spcBef>
              <a:spcAft>
                <a:spcPts val="0"/>
              </a:spcAft>
              <a:buSzPts val="4800"/>
              <a:buNone/>
              <a:defRPr sz="4800"/>
            </a:lvl8pPr>
            <a:lvl9pPr lvl="8" algn="l" rtl="0">
              <a:lnSpc>
                <a:spcPct val="100000"/>
              </a:lnSpc>
              <a:spcBef>
                <a:spcPts val="0"/>
              </a:spcBef>
              <a:spcAft>
                <a:spcPts val="0"/>
              </a:spcAft>
              <a:buSzPts val="4800"/>
              <a:buNone/>
              <a:defRPr sz="4800"/>
            </a:lvl9pPr>
          </a:lstStyle>
          <a:p>
            <a:endParaRPr/>
          </a:p>
        </p:txBody>
      </p:sp>
      <p:sp>
        <p:nvSpPr>
          <p:cNvPr id="85" name="Google Shape;85;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_TITLE_AND_DESCRIPTION">
  <p:cSld name="SECTION_TITLE_AND_DESCRIPTION">
    <p:spTree>
      <p:nvGrpSpPr>
        <p:cNvPr id="1" name="Shape 86"/>
        <p:cNvGrpSpPr/>
        <p:nvPr/>
      </p:nvGrpSpPr>
      <p:grpSpPr>
        <a:xfrm>
          <a:off x="0" y="0"/>
          <a:ext cx="0" cy="0"/>
          <a:chOff x="0" y="0"/>
          <a:chExt cx="0" cy="0"/>
        </a:xfrm>
      </p:grpSpPr>
      <p:sp>
        <p:nvSpPr>
          <p:cNvPr id="87" name="Google Shape;87;p22"/>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 name="Google Shape;88;p22"/>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lstStyle>
            <a:lvl1pPr lvl="0" algn="ctr" rtl="0">
              <a:lnSpc>
                <a:spcPct val="100000"/>
              </a:lnSpc>
              <a:spcBef>
                <a:spcPts val="0"/>
              </a:spcBef>
              <a:spcAft>
                <a:spcPts val="0"/>
              </a:spcAft>
              <a:buSzPts val="4200"/>
              <a:buNone/>
              <a:defRPr sz="4200"/>
            </a:lvl1pPr>
            <a:lvl2pPr lvl="1" algn="ctr" rtl="0">
              <a:lnSpc>
                <a:spcPct val="100000"/>
              </a:lnSpc>
              <a:spcBef>
                <a:spcPts val="0"/>
              </a:spcBef>
              <a:spcAft>
                <a:spcPts val="0"/>
              </a:spcAft>
              <a:buSzPts val="4200"/>
              <a:buNone/>
              <a:defRPr sz="4200"/>
            </a:lvl2pPr>
            <a:lvl3pPr lvl="2" algn="ctr" rtl="0">
              <a:lnSpc>
                <a:spcPct val="100000"/>
              </a:lnSpc>
              <a:spcBef>
                <a:spcPts val="0"/>
              </a:spcBef>
              <a:spcAft>
                <a:spcPts val="0"/>
              </a:spcAft>
              <a:buSzPts val="4200"/>
              <a:buNone/>
              <a:defRPr sz="4200"/>
            </a:lvl3pPr>
            <a:lvl4pPr lvl="3" algn="ctr" rtl="0">
              <a:lnSpc>
                <a:spcPct val="100000"/>
              </a:lnSpc>
              <a:spcBef>
                <a:spcPts val="0"/>
              </a:spcBef>
              <a:spcAft>
                <a:spcPts val="0"/>
              </a:spcAft>
              <a:buSzPts val="4200"/>
              <a:buNone/>
              <a:defRPr sz="4200"/>
            </a:lvl4pPr>
            <a:lvl5pPr lvl="4" algn="ctr" rtl="0">
              <a:lnSpc>
                <a:spcPct val="100000"/>
              </a:lnSpc>
              <a:spcBef>
                <a:spcPts val="0"/>
              </a:spcBef>
              <a:spcAft>
                <a:spcPts val="0"/>
              </a:spcAft>
              <a:buSzPts val="4200"/>
              <a:buNone/>
              <a:defRPr sz="4200"/>
            </a:lvl5pPr>
            <a:lvl6pPr lvl="5" algn="ctr" rtl="0">
              <a:lnSpc>
                <a:spcPct val="100000"/>
              </a:lnSpc>
              <a:spcBef>
                <a:spcPts val="0"/>
              </a:spcBef>
              <a:spcAft>
                <a:spcPts val="0"/>
              </a:spcAft>
              <a:buSzPts val="4200"/>
              <a:buNone/>
              <a:defRPr sz="4200"/>
            </a:lvl6pPr>
            <a:lvl7pPr lvl="6" algn="ctr" rtl="0">
              <a:lnSpc>
                <a:spcPct val="100000"/>
              </a:lnSpc>
              <a:spcBef>
                <a:spcPts val="0"/>
              </a:spcBef>
              <a:spcAft>
                <a:spcPts val="0"/>
              </a:spcAft>
              <a:buSzPts val="4200"/>
              <a:buNone/>
              <a:defRPr sz="4200"/>
            </a:lvl7pPr>
            <a:lvl8pPr lvl="7" algn="ctr" rtl="0">
              <a:lnSpc>
                <a:spcPct val="100000"/>
              </a:lnSpc>
              <a:spcBef>
                <a:spcPts val="0"/>
              </a:spcBef>
              <a:spcAft>
                <a:spcPts val="0"/>
              </a:spcAft>
              <a:buSzPts val="4200"/>
              <a:buNone/>
              <a:defRPr sz="4200"/>
            </a:lvl8pPr>
            <a:lvl9pPr lvl="8" algn="ctr" rtl="0">
              <a:lnSpc>
                <a:spcPct val="100000"/>
              </a:lnSpc>
              <a:spcBef>
                <a:spcPts val="0"/>
              </a:spcBef>
              <a:spcAft>
                <a:spcPts val="0"/>
              </a:spcAft>
              <a:buSzPts val="4200"/>
              <a:buNone/>
              <a:defRPr sz="4200"/>
            </a:lvl9pPr>
          </a:lstStyle>
          <a:p>
            <a:endParaRPr/>
          </a:p>
        </p:txBody>
      </p:sp>
      <p:sp>
        <p:nvSpPr>
          <p:cNvPr id="89" name="Google Shape;89;p22"/>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0" name="Google Shape;90;p22"/>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91" name="Google Shape;91;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_ONLY">
  <p:cSld name="CAPTION_ONLY">
    <p:spTree>
      <p:nvGrpSpPr>
        <p:cNvPr id="1" name="Shape 92"/>
        <p:cNvGrpSpPr/>
        <p:nvPr/>
      </p:nvGrpSpPr>
      <p:grpSpPr>
        <a:xfrm>
          <a:off x="0" y="0"/>
          <a:ext cx="0" cy="0"/>
          <a:chOff x="0" y="0"/>
          <a:chExt cx="0" cy="0"/>
        </a:xfrm>
      </p:grpSpPr>
      <p:sp>
        <p:nvSpPr>
          <p:cNvPr id="93" name="Google Shape;93;p23"/>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lstStyle>
            <a:lvl1pPr marL="457200" lvl="0" indent="-228600" algn="l" rtl="0">
              <a:lnSpc>
                <a:spcPct val="100000"/>
              </a:lnSpc>
              <a:spcBef>
                <a:spcPts val="0"/>
              </a:spcBef>
              <a:spcAft>
                <a:spcPts val="0"/>
              </a:spcAft>
              <a:buSzPts val="1800"/>
              <a:buNone/>
              <a:defRPr/>
            </a:lvl1pPr>
          </a:lstStyle>
          <a:p>
            <a:endParaRPr/>
          </a:p>
        </p:txBody>
      </p:sp>
      <p:sp>
        <p:nvSpPr>
          <p:cNvPr id="94" name="Google Shape;94;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_NUMBER">
  <p:cSld name="BIG_NUMBER">
    <p:spTree>
      <p:nvGrpSpPr>
        <p:cNvPr id="1" name="Shape 95"/>
        <p:cNvGrpSpPr/>
        <p:nvPr/>
      </p:nvGrpSpPr>
      <p:grpSpPr>
        <a:xfrm>
          <a:off x="0" y="0"/>
          <a:ext cx="0" cy="0"/>
          <a:chOff x="0" y="0"/>
          <a:chExt cx="0" cy="0"/>
        </a:xfrm>
      </p:grpSpPr>
      <p:sp>
        <p:nvSpPr>
          <p:cNvPr id="96" name="Google Shape;96;p24"/>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lstStyle>
            <a:lvl1pPr lvl="0" algn="ctr" rtl="0">
              <a:lnSpc>
                <a:spcPct val="100000"/>
              </a:lnSpc>
              <a:spcBef>
                <a:spcPts val="0"/>
              </a:spcBef>
              <a:spcAft>
                <a:spcPts val="0"/>
              </a:spcAft>
              <a:buSzPts val="12000"/>
              <a:buNone/>
              <a:defRPr sz="12000"/>
            </a:lvl1pPr>
            <a:lvl2pPr lvl="1" algn="ctr" rtl="0">
              <a:lnSpc>
                <a:spcPct val="100000"/>
              </a:lnSpc>
              <a:spcBef>
                <a:spcPts val="0"/>
              </a:spcBef>
              <a:spcAft>
                <a:spcPts val="0"/>
              </a:spcAft>
              <a:buSzPts val="12000"/>
              <a:buNone/>
              <a:defRPr sz="12000"/>
            </a:lvl2pPr>
            <a:lvl3pPr lvl="2" algn="ctr" rtl="0">
              <a:lnSpc>
                <a:spcPct val="100000"/>
              </a:lnSpc>
              <a:spcBef>
                <a:spcPts val="0"/>
              </a:spcBef>
              <a:spcAft>
                <a:spcPts val="0"/>
              </a:spcAft>
              <a:buSzPts val="12000"/>
              <a:buNone/>
              <a:defRPr sz="12000"/>
            </a:lvl3pPr>
            <a:lvl4pPr lvl="3" algn="ctr" rtl="0">
              <a:lnSpc>
                <a:spcPct val="100000"/>
              </a:lnSpc>
              <a:spcBef>
                <a:spcPts val="0"/>
              </a:spcBef>
              <a:spcAft>
                <a:spcPts val="0"/>
              </a:spcAft>
              <a:buSzPts val="12000"/>
              <a:buNone/>
              <a:defRPr sz="12000"/>
            </a:lvl4pPr>
            <a:lvl5pPr lvl="4" algn="ctr" rtl="0">
              <a:lnSpc>
                <a:spcPct val="100000"/>
              </a:lnSpc>
              <a:spcBef>
                <a:spcPts val="0"/>
              </a:spcBef>
              <a:spcAft>
                <a:spcPts val="0"/>
              </a:spcAft>
              <a:buSzPts val="12000"/>
              <a:buNone/>
              <a:defRPr sz="12000"/>
            </a:lvl5pPr>
            <a:lvl6pPr lvl="5" algn="ctr" rtl="0">
              <a:lnSpc>
                <a:spcPct val="100000"/>
              </a:lnSpc>
              <a:spcBef>
                <a:spcPts val="0"/>
              </a:spcBef>
              <a:spcAft>
                <a:spcPts val="0"/>
              </a:spcAft>
              <a:buSzPts val="12000"/>
              <a:buNone/>
              <a:defRPr sz="12000"/>
            </a:lvl6pPr>
            <a:lvl7pPr lvl="6" algn="ctr" rtl="0">
              <a:lnSpc>
                <a:spcPct val="100000"/>
              </a:lnSpc>
              <a:spcBef>
                <a:spcPts val="0"/>
              </a:spcBef>
              <a:spcAft>
                <a:spcPts val="0"/>
              </a:spcAft>
              <a:buSzPts val="12000"/>
              <a:buNone/>
              <a:defRPr sz="12000"/>
            </a:lvl7pPr>
            <a:lvl8pPr lvl="7" algn="ctr" rtl="0">
              <a:lnSpc>
                <a:spcPct val="100000"/>
              </a:lnSpc>
              <a:spcBef>
                <a:spcPts val="0"/>
              </a:spcBef>
              <a:spcAft>
                <a:spcPts val="0"/>
              </a:spcAft>
              <a:buSzPts val="12000"/>
              <a:buNone/>
              <a:defRPr sz="12000"/>
            </a:lvl8pPr>
            <a:lvl9pPr lvl="8" algn="ctr" rtl="0">
              <a:lnSpc>
                <a:spcPct val="100000"/>
              </a:lnSpc>
              <a:spcBef>
                <a:spcPts val="0"/>
              </a:spcBef>
              <a:spcAft>
                <a:spcPts val="0"/>
              </a:spcAft>
              <a:buSzPts val="12000"/>
              <a:buNone/>
              <a:defRPr sz="12000"/>
            </a:lvl9pPr>
          </a:lstStyle>
          <a:p>
            <a:r>
              <a:t>xx%</a:t>
            </a:r>
          </a:p>
        </p:txBody>
      </p:sp>
      <p:sp>
        <p:nvSpPr>
          <p:cNvPr id="97" name="Google Shape;97;p24"/>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lstStyle>
            <a:lvl1pPr marL="457200" lvl="0" indent="-342900" algn="ctr" rtl="0">
              <a:lnSpc>
                <a:spcPct val="115000"/>
              </a:lnSpc>
              <a:spcBef>
                <a:spcPts val="0"/>
              </a:spcBef>
              <a:spcAft>
                <a:spcPts val="0"/>
              </a:spcAft>
              <a:buSzPts val="1800"/>
              <a:buChar char="●"/>
              <a:defRPr/>
            </a:lvl1pPr>
            <a:lvl2pPr marL="914400" lvl="1" indent="-317500" algn="ctr" rtl="0">
              <a:lnSpc>
                <a:spcPct val="115000"/>
              </a:lnSpc>
              <a:spcBef>
                <a:spcPts val="1600"/>
              </a:spcBef>
              <a:spcAft>
                <a:spcPts val="0"/>
              </a:spcAft>
              <a:buSzPts val="1400"/>
              <a:buChar char="○"/>
              <a:defRPr/>
            </a:lvl2pPr>
            <a:lvl3pPr marL="1371600" lvl="2" indent="-317500" algn="ctr" rtl="0">
              <a:lnSpc>
                <a:spcPct val="115000"/>
              </a:lnSpc>
              <a:spcBef>
                <a:spcPts val="1600"/>
              </a:spcBef>
              <a:spcAft>
                <a:spcPts val="0"/>
              </a:spcAft>
              <a:buSzPts val="1400"/>
              <a:buChar char="■"/>
              <a:defRPr/>
            </a:lvl3pPr>
            <a:lvl4pPr marL="1828800" lvl="3" indent="-317500" algn="ctr" rtl="0">
              <a:lnSpc>
                <a:spcPct val="115000"/>
              </a:lnSpc>
              <a:spcBef>
                <a:spcPts val="1600"/>
              </a:spcBef>
              <a:spcAft>
                <a:spcPts val="0"/>
              </a:spcAft>
              <a:buSzPts val="1400"/>
              <a:buChar char="●"/>
              <a:defRPr/>
            </a:lvl4pPr>
            <a:lvl5pPr marL="2286000" lvl="4" indent="-317500" algn="ctr" rtl="0">
              <a:lnSpc>
                <a:spcPct val="115000"/>
              </a:lnSpc>
              <a:spcBef>
                <a:spcPts val="1600"/>
              </a:spcBef>
              <a:spcAft>
                <a:spcPts val="0"/>
              </a:spcAft>
              <a:buSzPts val="1400"/>
              <a:buChar char="○"/>
              <a:defRPr/>
            </a:lvl5pPr>
            <a:lvl6pPr marL="2743200" lvl="5" indent="-317500" algn="ctr" rtl="0">
              <a:lnSpc>
                <a:spcPct val="115000"/>
              </a:lnSpc>
              <a:spcBef>
                <a:spcPts val="1600"/>
              </a:spcBef>
              <a:spcAft>
                <a:spcPts val="0"/>
              </a:spcAft>
              <a:buSzPts val="1400"/>
              <a:buChar char="■"/>
              <a:defRPr/>
            </a:lvl6pPr>
            <a:lvl7pPr marL="3200400" lvl="6" indent="-317500" algn="ctr" rtl="0">
              <a:lnSpc>
                <a:spcPct val="115000"/>
              </a:lnSpc>
              <a:spcBef>
                <a:spcPts val="1600"/>
              </a:spcBef>
              <a:spcAft>
                <a:spcPts val="0"/>
              </a:spcAft>
              <a:buSzPts val="1400"/>
              <a:buChar char="●"/>
              <a:defRPr/>
            </a:lvl7pPr>
            <a:lvl8pPr marL="3657600" lvl="7" indent="-317500" algn="ctr" rtl="0">
              <a:lnSpc>
                <a:spcPct val="115000"/>
              </a:lnSpc>
              <a:spcBef>
                <a:spcPts val="1600"/>
              </a:spcBef>
              <a:spcAft>
                <a:spcPts val="0"/>
              </a:spcAft>
              <a:buSzPts val="1400"/>
              <a:buChar char="○"/>
              <a:defRPr/>
            </a:lvl8pPr>
            <a:lvl9pPr marL="4114800" lvl="8" indent="-317500" algn="ctr" rtl="0">
              <a:lnSpc>
                <a:spcPct val="115000"/>
              </a:lnSpc>
              <a:spcBef>
                <a:spcPts val="1600"/>
              </a:spcBef>
              <a:spcAft>
                <a:spcPts val="1600"/>
              </a:spcAft>
              <a:buSzPts val="1400"/>
              <a:buChar char="■"/>
              <a:defRPr/>
            </a:lvl9pPr>
          </a:lstStyle>
          <a:p>
            <a:endParaRPr/>
          </a:p>
        </p:txBody>
      </p:sp>
      <p:sp>
        <p:nvSpPr>
          <p:cNvPr id="98" name="Google Shape;98;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9"/>
        <p:cNvGrpSpPr/>
        <p:nvPr/>
      </p:nvGrpSpPr>
      <p:grpSpPr>
        <a:xfrm>
          <a:off x="0" y="0"/>
          <a:ext cx="0" cy="0"/>
          <a:chOff x="0" y="0"/>
          <a:chExt cx="0" cy="0"/>
        </a:xfrm>
      </p:grpSpPr>
      <p:sp>
        <p:nvSpPr>
          <p:cNvPr id="100" name="Google Shape;100;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26"/>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5200"/>
              <a:buNone/>
            </a:pPr>
            <a:r>
              <a:rPr lang="en" dirty="0"/>
              <a:t>Sociology of European Integration</a:t>
            </a:r>
            <a:endParaRPr dirty="0"/>
          </a:p>
        </p:txBody>
      </p:sp>
      <p:sp>
        <p:nvSpPr>
          <p:cNvPr id="106" name="Google Shape;106;p26"/>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endParaRPr/>
          </a:p>
          <a:p>
            <a:pPr marL="0" lvl="0" indent="0" algn="ctr" rtl="0">
              <a:lnSpc>
                <a:spcPct val="100000"/>
              </a:lnSpc>
              <a:spcBef>
                <a:spcPts val="0"/>
              </a:spcBef>
              <a:spcAft>
                <a:spcPts val="0"/>
              </a:spcAft>
              <a:buSzPts val="2800"/>
              <a:buNone/>
            </a:pPr>
            <a:r>
              <a:rPr lang="en"/>
              <a:t>Moodle page: https://dl1.cuni.cz/course/view.php?id=7256</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European Citizens Consultations 2009</a:t>
            </a:r>
            <a:endParaRPr/>
          </a:p>
        </p:txBody>
      </p:sp>
      <p:pic>
        <p:nvPicPr>
          <p:cNvPr id="154" name="Google Shape;154;p34"/>
          <p:cNvPicPr preferRelativeResize="0"/>
          <p:nvPr/>
        </p:nvPicPr>
        <p:blipFill>
          <a:blip r:embed="rId5">
            <a:alphaModFix/>
          </a:blip>
          <a:stretch>
            <a:fillRect/>
          </a:stretch>
        </p:blipFill>
        <p:spPr>
          <a:xfrm>
            <a:off x="152400" y="1170125"/>
            <a:ext cx="8679900" cy="3820977"/>
          </a:xfrm>
          <a:prstGeom prst="rect">
            <a:avLst/>
          </a:prstGeom>
          <a:noFill/>
          <a:ln>
            <a:noFill/>
          </a:ln>
        </p:spPr>
      </p:pic>
      <p:pic>
        <p:nvPicPr>
          <p:cNvPr id="2" name="ECC screenshots">
            <a:hlinkClick r:id="" action="ppaction://media"/>
            <a:extLst>
              <a:ext uri="{FF2B5EF4-FFF2-40B4-BE49-F238E27FC236}">
                <a16:creationId xmlns:a16="http://schemas.microsoft.com/office/drawing/2014/main" id="{3931B756-2DBC-4DFE-9E50-84B28478DC4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22669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3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European Citizens’ Consultations 2009</a:t>
            </a:r>
            <a:endParaRPr/>
          </a:p>
        </p:txBody>
      </p:sp>
      <p:pic>
        <p:nvPicPr>
          <p:cNvPr id="160" name="Google Shape;160;p35"/>
          <p:cNvPicPr preferRelativeResize="0"/>
          <p:nvPr/>
        </p:nvPicPr>
        <p:blipFill>
          <a:blip r:embed="rId5">
            <a:alphaModFix/>
          </a:blip>
          <a:stretch>
            <a:fillRect/>
          </a:stretch>
        </p:blipFill>
        <p:spPr>
          <a:xfrm>
            <a:off x="152400" y="1170125"/>
            <a:ext cx="8679900" cy="3820977"/>
          </a:xfrm>
          <a:prstGeom prst="rect">
            <a:avLst/>
          </a:prstGeom>
          <a:noFill/>
          <a:ln>
            <a:noFill/>
          </a:ln>
        </p:spPr>
      </p:pic>
      <p:pic>
        <p:nvPicPr>
          <p:cNvPr id="2" name="ECC screenshots 2">
            <a:hlinkClick r:id="" action="ppaction://media"/>
            <a:extLst>
              <a:ext uri="{FF2B5EF4-FFF2-40B4-BE49-F238E27FC236}">
                <a16:creationId xmlns:a16="http://schemas.microsoft.com/office/drawing/2014/main" id="{7DDE573B-C55F-4F4C-8683-7520782078A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22669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2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3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Disappointment even from instrumental perspective</a:t>
            </a:r>
            <a:endParaRPr/>
          </a:p>
        </p:txBody>
      </p:sp>
      <p:sp>
        <p:nvSpPr>
          <p:cNvPr id="172" name="Google Shape;172;p37"/>
          <p:cNvSpPr txBox="1">
            <a:spLocks noGrp="1"/>
          </p:cNvSpPr>
          <p:nvPr>
            <p:ph type="body" idx="1"/>
          </p:nvPr>
        </p:nvSpPr>
        <p:spPr>
          <a:xfrm>
            <a:off x="371858" y="1147006"/>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“Over the past decades there have been many attempts to test, improve, and sustain citizens' participation in the European Union”</a:t>
            </a:r>
            <a:endParaRPr/>
          </a:p>
          <a:p>
            <a:pPr marL="457200" lvl="0" indent="-342900" algn="l" rtl="0">
              <a:spcBef>
                <a:spcPts val="0"/>
              </a:spcBef>
              <a:spcAft>
                <a:spcPts val="0"/>
              </a:spcAft>
              <a:buSzPts val="1800"/>
              <a:buChar char="●"/>
            </a:pPr>
            <a:r>
              <a:rPr lang="en"/>
              <a:t>“</a:t>
            </a:r>
            <a:r>
              <a:rPr lang="en" i="1"/>
              <a:t>What all these attempts had in common was that they never really succeeded in achieving their main goal: to get citizens more meaningfully involved in the European Union’s decision-making process” </a:t>
            </a:r>
            <a:endParaRPr i="1"/>
          </a:p>
          <a:p>
            <a:pPr marL="457200" lvl="0" indent="-342900" algn="l" rtl="0">
              <a:spcBef>
                <a:spcPts val="0"/>
              </a:spcBef>
              <a:spcAft>
                <a:spcPts val="0"/>
              </a:spcAft>
              <a:buSzPts val="1800"/>
              <a:buChar char="●"/>
            </a:pPr>
            <a:r>
              <a:rPr lang="en" i="1"/>
              <a:t>“Ultimately, the unstructured and under-funded process which unfolded through the ECCs never stood a chance of generating a critical mass of activities to fix the EU's democratic dilemmas</a:t>
            </a:r>
            <a:r>
              <a:rPr lang="en"/>
              <a:t>”</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(2018 evaluation report, King Baudouin Foundation / Open Society Foundations)</a:t>
            </a:r>
            <a:endParaRPr/>
          </a:p>
        </p:txBody>
      </p:sp>
      <p:pic>
        <p:nvPicPr>
          <p:cNvPr id="2" name="Disappointment">
            <a:hlinkClick r:id="" action="ppaction://media"/>
            <a:extLst>
              <a:ext uri="{FF2B5EF4-FFF2-40B4-BE49-F238E27FC236}">
                <a16:creationId xmlns:a16="http://schemas.microsoft.com/office/drawing/2014/main" id="{80555BF1-1230-4BDB-A515-E5A3F148AF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22669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24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4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Shortcomings of research </a:t>
            </a:r>
            <a:r>
              <a:rPr lang="en-GB" dirty="0"/>
              <a:t>and policy on </a:t>
            </a:r>
            <a:r>
              <a:rPr lang="en" dirty="0"/>
              <a:t>participation</a:t>
            </a:r>
            <a:endParaRPr dirty="0"/>
          </a:p>
        </p:txBody>
      </p:sp>
      <p:sp>
        <p:nvSpPr>
          <p:cNvPr id="197" name="Google Shape;197;p4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lvl="0">
              <a:spcBef>
                <a:spcPts val="600"/>
              </a:spcBef>
            </a:pPr>
            <a:r>
              <a:rPr lang="en-GB" dirty="0"/>
              <a:t>Participation means both: </a:t>
            </a:r>
          </a:p>
          <a:p>
            <a:pPr lvl="1">
              <a:spcBef>
                <a:spcPts val="600"/>
              </a:spcBef>
            </a:pPr>
            <a:r>
              <a:rPr lang="en-GB" dirty="0"/>
              <a:t>‘taking part’ (the normal, sociable phase of participation; </a:t>
            </a:r>
            <a:r>
              <a:rPr lang="en-GB" i="1" dirty="0" err="1"/>
              <a:t>unreflexive</a:t>
            </a:r>
            <a:r>
              <a:rPr lang="en-GB" dirty="0"/>
              <a:t> participation) </a:t>
            </a:r>
          </a:p>
          <a:p>
            <a:pPr lvl="1">
              <a:spcBef>
                <a:spcPts val="600"/>
              </a:spcBef>
            </a:pPr>
            <a:r>
              <a:rPr lang="en-GB" dirty="0"/>
              <a:t>‘contributing’ and ‘benefiting’ (the exceptional phases of participation, when the existence of a group is interactively confirmed; </a:t>
            </a:r>
            <a:r>
              <a:rPr lang="en-GB" i="1" dirty="0"/>
              <a:t>reflexive</a:t>
            </a:r>
            <a:r>
              <a:rPr lang="en-GB" dirty="0"/>
              <a:t> participation) </a:t>
            </a:r>
          </a:p>
          <a:p>
            <a:pPr marL="596900" lvl="1" indent="0">
              <a:spcBef>
                <a:spcPts val="600"/>
              </a:spcBef>
              <a:buNone/>
            </a:pPr>
            <a:r>
              <a:rPr lang="en-GB" sz="1300" i="1" dirty="0"/>
              <a:t>(</a:t>
            </a:r>
            <a:r>
              <a:rPr lang="en-GB" sz="1300" i="1" dirty="0" err="1"/>
              <a:t>Zask</a:t>
            </a:r>
            <a:r>
              <a:rPr lang="en-GB" sz="1300" i="1" dirty="0"/>
              <a:t>, J. 2011, </a:t>
            </a:r>
            <a:r>
              <a:rPr lang="en-GB" sz="1300" i="1" dirty="0" err="1"/>
              <a:t>Participer</a:t>
            </a:r>
            <a:r>
              <a:rPr lang="en-GB" sz="1300" i="1" dirty="0"/>
              <a:t>; </a:t>
            </a:r>
            <a:r>
              <a:rPr lang="en-GB" sz="1300" i="1" dirty="0" err="1"/>
              <a:t>essai</a:t>
            </a:r>
            <a:r>
              <a:rPr lang="en-GB" sz="1300" i="1" dirty="0"/>
              <a:t> sur les forms </a:t>
            </a:r>
            <a:r>
              <a:rPr lang="en-GB" sz="1300" i="1" dirty="0" err="1"/>
              <a:t>démocratique</a:t>
            </a:r>
            <a:r>
              <a:rPr lang="en-GB" sz="1300" i="1" dirty="0"/>
              <a:t> de la participation. Paris: Le bord de </a:t>
            </a:r>
            <a:r>
              <a:rPr lang="en-GB" sz="1300" i="1" dirty="0" err="1"/>
              <a:t>l'eau</a:t>
            </a:r>
            <a:r>
              <a:rPr lang="en-GB" sz="1300" i="1" dirty="0"/>
              <a:t>.)</a:t>
            </a:r>
          </a:p>
          <a:p>
            <a:pPr marL="457200" lvl="0" indent="-342900" algn="l" rtl="0">
              <a:spcBef>
                <a:spcPts val="600"/>
              </a:spcBef>
              <a:spcAft>
                <a:spcPts val="0"/>
              </a:spcAft>
              <a:buSzPts val="1800"/>
              <a:buChar char="●"/>
            </a:pPr>
            <a:r>
              <a:rPr lang="en" dirty="0"/>
              <a:t>Attempts to generate or to measure the benefits of participation: </a:t>
            </a:r>
            <a:endParaRPr dirty="0"/>
          </a:p>
          <a:p>
            <a:pPr marL="914400" lvl="1" indent="-317500" algn="l" rtl="0">
              <a:spcBef>
                <a:spcPts val="600"/>
              </a:spcBef>
              <a:spcAft>
                <a:spcPts val="0"/>
              </a:spcAft>
              <a:buSzPts val="1400"/>
              <a:buChar char="○"/>
            </a:pPr>
            <a:r>
              <a:rPr lang="en" dirty="0"/>
              <a:t>focus largely on how citizens could/should make </a:t>
            </a:r>
            <a:r>
              <a:rPr lang="en" i="1" dirty="0"/>
              <a:t>contributions</a:t>
            </a:r>
            <a:r>
              <a:rPr lang="en" dirty="0"/>
              <a:t> and redeem </a:t>
            </a:r>
            <a:r>
              <a:rPr lang="en" i="1" dirty="0"/>
              <a:t>benefits</a:t>
            </a:r>
            <a:endParaRPr i="1" dirty="0"/>
          </a:p>
          <a:p>
            <a:pPr marL="914400" lvl="1" indent="-317500" algn="l" rtl="0">
              <a:spcBef>
                <a:spcPts val="600"/>
              </a:spcBef>
              <a:spcAft>
                <a:spcPts val="0"/>
              </a:spcAft>
              <a:buSzPts val="1400"/>
              <a:buChar char="○"/>
            </a:pPr>
            <a:r>
              <a:rPr lang="en" dirty="0"/>
              <a:t>neglect the everyday politics of simply </a:t>
            </a:r>
            <a:r>
              <a:rPr lang="en" i="1" dirty="0"/>
              <a:t>taking part</a:t>
            </a:r>
            <a:endParaRPr dirty="0"/>
          </a:p>
          <a:p>
            <a:pPr marL="914400" lvl="1" indent="-317500" algn="l" rtl="0">
              <a:spcBef>
                <a:spcPts val="600"/>
              </a:spcBef>
              <a:spcAft>
                <a:spcPts val="0"/>
              </a:spcAft>
              <a:buSzPts val="1400"/>
              <a:buChar char="○"/>
            </a:pPr>
            <a:r>
              <a:rPr lang="en" dirty="0"/>
              <a:t>fail to test how ‘low-level’ civic resources like sociability are actually experienced in everyday situations by participants</a:t>
            </a:r>
            <a:endParaRPr dirty="0"/>
          </a:p>
        </p:txBody>
      </p:sp>
      <p:pic>
        <p:nvPicPr>
          <p:cNvPr id="2" name="Shortcomings">
            <a:hlinkClick r:id="" action="ppaction://media"/>
            <a:extLst>
              <a:ext uri="{FF2B5EF4-FFF2-40B4-BE49-F238E27FC236}">
                <a16:creationId xmlns:a16="http://schemas.microsoft.com/office/drawing/2014/main" id="{6A647F32-90A4-4377-921D-413887343B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22669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23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7"/>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8. Public participation in European integration</a:t>
            </a:r>
            <a:endParaRPr/>
          </a:p>
        </p:txBody>
      </p:sp>
      <p:pic>
        <p:nvPicPr>
          <p:cNvPr id="2" name="Public participation">
            <a:hlinkClick r:id="" action="ppaction://media"/>
            <a:extLst>
              <a:ext uri="{FF2B5EF4-FFF2-40B4-BE49-F238E27FC236}">
                <a16:creationId xmlns:a16="http://schemas.microsoft.com/office/drawing/2014/main" id="{66F24735-120F-47B4-822E-16CE63FBD5D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22669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95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Public participation</a:t>
            </a:r>
            <a:endParaRPr/>
          </a:p>
        </p:txBody>
      </p:sp>
      <p:sp>
        <p:nvSpPr>
          <p:cNvPr id="117" name="Google Shape;117;p2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benefits do public authorities expect to get from citizens’ participation in rule-making, policy-making and decision-making? 3 analytical distinctions:</a:t>
            </a:r>
            <a:endParaRPr/>
          </a:p>
          <a:p>
            <a:pPr marL="457200" lvl="0" indent="-342900" algn="l" rtl="0">
              <a:spcBef>
                <a:spcPts val="0"/>
              </a:spcBef>
              <a:spcAft>
                <a:spcPts val="0"/>
              </a:spcAft>
              <a:buSzPts val="1800"/>
              <a:buChar char="●"/>
            </a:pPr>
            <a:r>
              <a:rPr lang="en" i="1"/>
              <a:t>Instrumental</a:t>
            </a:r>
            <a:r>
              <a:rPr lang="en"/>
              <a:t> (outcomes matter more than process) OR </a:t>
            </a:r>
            <a:r>
              <a:rPr lang="en" i="1"/>
              <a:t>intrinsic</a:t>
            </a:r>
            <a:r>
              <a:rPr lang="en"/>
              <a:t> (process matters more than outcomes)</a:t>
            </a:r>
            <a:endParaRPr/>
          </a:p>
          <a:p>
            <a:pPr marL="457200" lvl="0" indent="-342900" algn="l" rtl="0">
              <a:spcBef>
                <a:spcPts val="0"/>
              </a:spcBef>
              <a:spcAft>
                <a:spcPts val="0"/>
              </a:spcAft>
              <a:buSzPts val="1800"/>
              <a:buChar char="●"/>
            </a:pPr>
            <a:r>
              <a:rPr lang="en" i="1"/>
              <a:t>Public goods and values </a:t>
            </a:r>
            <a:r>
              <a:rPr lang="en"/>
              <a:t>(better policies or stronger communities) OR </a:t>
            </a:r>
            <a:r>
              <a:rPr lang="en" i="1"/>
              <a:t>private goods and values</a:t>
            </a:r>
            <a:r>
              <a:rPr lang="en"/>
              <a:t> (skills, information, status, income, benefits in health and wellbeing that are contingent on individual behaviour change)</a:t>
            </a:r>
            <a:endParaRPr/>
          </a:p>
          <a:p>
            <a:pPr marL="457200" lvl="0" indent="-342900" algn="l" rtl="0">
              <a:spcBef>
                <a:spcPts val="0"/>
              </a:spcBef>
              <a:spcAft>
                <a:spcPts val="0"/>
              </a:spcAft>
              <a:buSzPts val="1800"/>
              <a:buChar char="●"/>
            </a:pPr>
            <a:r>
              <a:rPr lang="en" i="1"/>
              <a:t>Long-term</a:t>
            </a:r>
            <a:r>
              <a:rPr lang="en"/>
              <a:t> (benefits of living in an environment where participation is ‘the norm') OR </a:t>
            </a:r>
            <a:r>
              <a:rPr lang="en" i="1"/>
              <a:t>short-term</a:t>
            </a:r>
            <a:r>
              <a:rPr lang="en"/>
              <a:t> (results of specific interventions)</a:t>
            </a:r>
            <a:endParaRPr/>
          </a:p>
          <a:p>
            <a:pPr marL="0" lvl="0" indent="0" algn="l" rtl="0">
              <a:spcBef>
                <a:spcPts val="0"/>
              </a:spcBef>
              <a:spcAft>
                <a:spcPts val="0"/>
              </a:spcAft>
              <a:buNone/>
            </a:pPr>
            <a:r>
              <a:rPr lang="en"/>
              <a:t>There can also be </a:t>
            </a:r>
            <a:r>
              <a:rPr lang="en" i="1"/>
              <a:t>victims/losers in participatory processes</a:t>
            </a:r>
            <a:r>
              <a:rPr lang="en"/>
              <a:t> (e.g. if participatory policy-making has redistributive effects that produce benefits for some groups and disbenefits for others)</a:t>
            </a:r>
            <a:endParaRPr/>
          </a:p>
        </p:txBody>
      </p:sp>
      <p:pic>
        <p:nvPicPr>
          <p:cNvPr id="2" name="Analytical distinctions">
            <a:hlinkClick r:id="" action="ppaction://media"/>
            <a:extLst>
              <a:ext uri="{FF2B5EF4-FFF2-40B4-BE49-F238E27FC236}">
                <a16:creationId xmlns:a16="http://schemas.microsoft.com/office/drawing/2014/main" id="{CB71BA6F-C132-4078-BC81-ECFE2AAFD1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22669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53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Benefits according to UK Civil Renewal Unit (2005)</a:t>
            </a:r>
            <a:endParaRPr/>
          </a:p>
        </p:txBody>
      </p:sp>
      <p:sp>
        <p:nvSpPr>
          <p:cNvPr id="123" name="Google Shape;123;p2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tapping ‘local' knowledge and innovation,  </a:t>
            </a:r>
            <a:endParaRPr/>
          </a:p>
          <a:p>
            <a:pPr marL="457200" lvl="0" indent="-342900" algn="l" rtl="0">
              <a:spcBef>
                <a:spcPts val="0"/>
              </a:spcBef>
              <a:spcAft>
                <a:spcPts val="0"/>
              </a:spcAft>
              <a:buSzPts val="1800"/>
              <a:buChar char="●"/>
            </a:pPr>
            <a:r>
              <a:rPr lang="en"/>
              <a:t>reducing or avoiding conflict, </a:t>
            </a:r>
            <a:endParaRPr/>
          </a:p>
          <a:p>
            <a:pPr marL="457200" lvl="0" indent="-342900" algn="l" rtl="0">
              <a:spcBef>
                <a:spcPts val="0"/>
              </a:spcBef>
              <a:spcAft>
                <a:spcPts val="0"/>
              </a:spcAft>
              <a:buSzPts val="1800"/>
              <a:buChar char="●"/>
            </a:pPr>
            <a:r>
              <a:rPr lang="en"/>
              <a:t>increasing awareness and understanding,  </a:t>
            </a:r>
            <a:endParaRPr/>
          </a:p>
          <a:p>
            <a:pPr marL="457200" lvl="0" indent="-342900" algn="l" rtl="0">
              <a:spcBef>
                <a:spcPts val="0"/>
              </a:spcBef>
              <a:spcAft>
                <a:spcPts val="0"/>
              </a:spcAft>
              <a:buSzPts val="1800"/>
              <a:buChar char="●"/>
            </a:pPr>
            <a:r>
              <a:rPr lang="en"/>
              <a:t>mobilising new resources including voluntary labour,  </a:t>
            </a:r>
            <a:endParaRPr/>
          </a:p>
          <a:p>
            <a:pPr marL="457200" lvl="0" indent="-342900" algn="l" rtl="0">
              <a:spcBef>
                <a:spcPts val="0"/>
              </a:spcBef>
              <a:spcAft>
                <a:spcPts val="0"/>
              </a:spcAft>
              <a:buSzPts val="1800"/>
              <a:buChar char="●"/>
            </a:pPr>
            <a:r>
              <a:rPr lang="en"/>
              <a:t>making programmes more sustainable by generating community ownership,  </a:t>
            </a:r>
            <a:endParaRPr/>
          </a:p>
          <a:p>
            <a:pPr marL="457200" lvl="0" indent="-342900" algn="l" rtl="0">
              <a:spcBef>
                <a:spcPts val="0"/>
              </a:spcBef>
              <a:spcAft>
                <a:spcPts val="0"/>
              </a:spcAft>
              <a:buSzPts val="1800"/>
              <a:buChar char="●"/>
            </a:pPr>
            <a:r>
              <a:rPr lang="en"/>
              <a:t>increasing individual or community self-reliance,  </a:t>
            </a:r>
            <a:endParaRPr/>
          </a:p>
          <a:p>
            <a:pPr marL="457200" lvl="0" indent="-342900" algn="l" rtl="0">
              <a:spcBef>
                <a:spcPts val="0"/>
              </a:spcBef>
              <a:spcAft>
                <a:spcPts val="0"/>
              </a:spcAft>
              <a:buSzPts val="1800"/>
              <a:buChar char="●"/>
            </a:pPr>
            <a:r>
              <a:rPr lang="en"/>
              <a:t>reducing transaction costs,  </a:t>
            </a:r>
            <a:endParaRPr/>
          </a:p>
          <a:p>
            <a:pPr marL="457200" lvl="0" indent="-342900" algn="l" rtl="0">
              <a:spcBef>
                <a:spcPts val="0"/>
              </a:spcBef>
              <a:spcAft>
                <a:spcPts val="0"/>
              </a:spcAft>
              <a:buSzPts val="1800"/>
              <a:buChar char="●"/>
            </a:pPr>
            <a:r>
              <a:rPr lang="en"/>
              <a:t>increasing social inclusion or cohesion,  </a:t>
            </a:r>
            <a:endParaRPr/>
          </a:p>
          <a:p>
            <a:pPr marL="457200" lvl="0" indent="-342900" algn="l" rtl="0">
              <a:spcBef>
                <a:spcPts val="0"/>
              </a:spcBef>
              <a:spcAft>
                <a:spcPts val="0"/>
              </a:spcAft>
              <a:buSzPts val="1800"/>
              <a:buChar char="●"/>
            </a:pPr>
            <a:r>
              <a:rPr lang="en"/>
              <a:t>generating trust and social capital,  </a:t>
            </a:r>
            <a:endParaRPr/>
          </a:p>
          <a:p>
            <a:pPr marL="457200" lvl="0" indent="-342900" algn="l" rtl="0">
              <a:spcBef>
                <a:spcPts val="0"/>
              </a:spcBef>
              <a:spcAft>
                <a:spcPts val="0"/>
              </a:spcAft>
              <a:buSzPts val="1800"/>
              <a:buChar char="●"/>
            </a:pPr>
            <a:r>
              <a:rPr lang="en"/>
              <a:t>making policy more enforceable by embedding it in social norms,  </a:t>
            </a:r>
            <a:endParaRPr/>
          </a:p>
          <a:p>
            <a:pPr marL="457200" lvl="0" indent="-342900" algn="l" rtl="0">
              <a:spcBef>
                <a:spcPts val="0"/>
              </a:spcBef>
              <a:spcAft>
                <a:spcPts val="0"/>
              </a:spcAft>
              <a:buSzPts val="1800"/>
              <a:buChar char="●"/>
            </a:pPr>
            <a:r>
              <a:rPr lang="en"/>
              <a:t>generating new groups and organisations and strengthening existing ones</a:t>
            </a:r>
            <a:endParaRPr/>
          </a:p>
        </p:txBody>
      </p:sp>
      <p:pic>
        <p:nvPicPr>
          <p:cNvPr id="2" name="UK experience">
            <a:hlinkClick r:id="" action="ppaction://media"/>
            <a:extLst>
              <a:ext uri="{FF2B5EF4-FFF2-40B4-BE49-F238E27FC236}">
                <a16:creationId xmlns:a16="http://schemas.microsoft.com/office/drawing/2014/main" id="{2DE84E76-C59A-4EB6-84EF-FEC05BFDFB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22669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9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normalisation of participation in the Commission</a:t>
            </a:r>
            <a:endParaRPr/>
          </a:p>
        </p:txBody>
      </p:sp>
      <p:sp>
        <p:nvSpPr>
          <p:cNvPr id="129" name="Google Shape;129;p3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Instruments of participatory democracy have existed since the creation of the European Community in the 1950s</a:t>
            </a:r>
            <a:endParaRPr/>
          </a:p>
          <a:p>
            <a:pPr marL="914400" lvl="1" indent="-317500" algn="l" rtl="0">
              <a:spcBef>
                <a:spcPts val="0"/>
              </a:spcBef>
              <a:spcAft>
                <a:spcPts val="0"/>
              </a:spcAft>
              <a:buSzPts val="1400"/>
              <a:buChar char="○"/>
            </a:pPr>
            <a:r>
              <a:rPr lang="en"/>
              <a:t>consultation mechanisms with public and private interest groups</a:t>
            </a:r>
            <a:endParaRPr/>
          </a:p>
          <a:p>
            <a:pPr marL="457200" lvl="0" indent="-342900" algn="l" rtl="0">
              <a:spcBef>
                <a:spcPts val="0"/>
              </a:spcBef>
              <a:spcAft>
                <a:spcPts val="0"/>
              </a:spcAft>
              <a:buSzPts val="1800"/>
              <a:buChar char="●"/>
            </a:pPr>
            <a:r>
              <a:rPr lang="en"/>
              <a:t>Constitutional Treaty (rejected in 2005 referenda) consecrated participatory democracy as a routine part of EU’s operational framework</a:t>
            </a:r>
            <a:endParaRPr/>
          </a:p>
          <a:p>
            <a:pPr marL="457200" lvl="0" indent="-342900" algn="l" rtl="0">
              <a:spcBef>
                <a:spcPts val="0"/>
              </a:spcBef>
              <a:spcAft>
                <a:spcPts val="0"/>
              </a:spcAft>
              <a:buSzPts val="1800"/>
              <a:buChar char="●"/>
            </a:pPr>
            <a:r>
              <a:rPr lang="en"/>
              <a:t>Lisbon Treaty has same clause but without mentioning the term ‘participatory democracy’</a:t>
            </a:r>
            <a:endParaRPr/>
          </a:p>
          <a:p>
            <a:pPr marL="457200" lvl="0" indent="-342900" algn="l" rtl="0">
              <a:spcBef>
                <a:spcPts val="0"/>
              </a:spcBef>
              <a:spcAft>
                <a:spcPts val="0"/>
              </a:spcAft>
              <a:buSzPts val="1800"/>
              <a:buChar char="●"/>
            </a:pPr>
            <a:r>
              <a:rPr lang="en"/>
              <a:t>Important distinction between</a:t>
            </a:r>
            <a:endParaRPr/>
          </a:p>
          <a:p>
            <a:pPr marL="914400" lvl="1" indent="-317500" algn="l" rtl="0">
              <a:spcBef>
                <a:spcPts val="0"/>
              </a:spcBef>
              <a:spcAft>
                <a:spcPts val="0"/>
              </a:spcAft>
              <a:buSzPts val="1400"/>
              <a:buChar char="○"/>
            </a:pPr>
            <a:r>
              <a:rPr lang="en"/>
              <a:t>functional dimension of participation (interest representatives)</a:t>
            </a:r>
            <a:endParaRPr/>
          </a:p>
          <a:p>
            <a:pPr marL="914400" lvl="1" indent="-317500" algn="l" rtl="0">
              <a:spcBef>
                <a:spcPts val="0"/>
              </a:spcBef>
              <a:spcAft>
                <a:spcPts val="0"/>
              </a:spcAft>
              <a:buSzPts val="1400"/>
              <a:buChar char="○"/>
            </a:pPr>
            <a:r>
              <a:rPr lang="en"/>
              <a:t>democratic dimension of participation (civil society organisations)</a:t>
            </a:r>
            <a:endParaRPr/>
          </a:p>
          <a:p>
            <a:pPr marL="914400" lvl="1" indent="-317500" algn="l" rtl="0">
              <a:spcBef>
                <a:spcPts val="0"/>
              </a:spcBef>
              <a:spcAft>
                <a:spcPts val="0"/>
              </a:spcAft>
              <a:buSzPts val="1400"/>
              <a:buChar char="○"/>
            </a:pPr>
            <a:r>
              <a:rPr lang="en"/>
              <a:t>Affects not only who participates but how organisations behave</a:t>
            </a:r>
            <a:endParaRPr/>
          </a:p>
          <a:p>
            <a:pPr marL="0" lvl="0" indent="0" algn="l" rtl="0">
              <a:spcBef>
                <a:spcPts val="0"/>
              </a:spcBef>
              <a:spcAft>
                <a:spcPts val="0"/>
              </a:spcAft>
              <a:buNone/>
            </a:pPr>
            <a:endParaRPr sz="1400"/>
          </a:p>
          <a:p>
            <a:pPr marL="0" lvl="0" indent="0" algn="l" rtl="0">
              <a:spcBef>
                <a:spcPts val="0"/>
              </a:spcBef>
              <a:spcAft>
                <a:spcPts val="0"/>
              </a:spcAft>
              <a:buNone/>
            </a:pPr>
            <a:r>
              <a:rPr lang="en" sz="1400"/>
              <a:t>Saurugger, S. (2010) The Social Construction of the Participatory Turn: The Emergence of a Norm in the European Union, </a:t>
            </a:r>
            <a:r>
              <a:rPr lang="en" sz="1400" i="1"/>
              <a:t>European Journal of Political Research</a:t>
            </a:r>
            <a:r>
              <a:rPr lang="en" sz="1400"/>
              <a:t> 49(4): 471–95.</a:t>
            </a:r>
            <a:endParaRPr sz="1400"/>
          </a:p>
        </p:txBody>
      </p:sp>
      <p:pic>
        <p:nvPicPr>
          <p:cNvPr id="2" name="Saurugger">
            <a:hlinkClick r:id="" action="ppaction://media"/>
            <a:extLst>
              <a:ext uri="{FF2B5EF4-FFF2-40B4-BE49-F238E27FC236}">
                <a16:creationId xmlns:a16="http://schemas.microsoft.com/office/drawing/2014/main" id="{4F8025F1-B6BC-40A4-9A7C-7422E4879F3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22669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15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p31"/>
          <p:cNvPicPr preferRelativeResize="0"/>
          <p:nvPr/>
        </p:nvPicPr>
        <p:blipFill rotWithShape="1">
          <a:blip r:embed="rId5">
            <a:alphaModFix/>
          </a:blip>
          <a:srcRect l="12484" t="14763" r="22424"/>
          <a:stretch/>
        </p:blipFill>
        <p:spPr>
          <a:xfrm rot="-2700000">
            <a:off x="6845549" y="2890150"/>
            <a:ext cx="1930528" cy="1840299"/>
          </a:xfrm>
          <a:prstGeom prst="rect">
            <a:avLst/>
          </a:prstGeom>
          <a:noFill/>
          <a:ln>
            <a:noFill/>
          </a:ln>
        </p:spPr>
      </p:pic>
      <p:sp>
        <p:nvSpPr>
          <p:cNvPr id="135" name="Google Shape;135;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hybridisation of participation in the Commission</a:t>
            </a:r>
            <a:endParaRPr/>
          </a:p>
        </p:txBody>
      </p:sp>
      <p:sp>
        <p:nvSpPr>
          <p:cNvPr id="136" name="Google Shape;136;p31"/>
          <p:cNvSpPr txBox="1">
            <a:spLocks noGrp="1"/>
          </p:cNvSpPr>
          <p:nvPr>
            <p:ph type="body" idx="1"/>
          </p:nvPr>
        </p:nvSpPr>
        <p:spPr>
          <a:xfrm>
            <a:off x="311700" y="1152475"/>
            <a:ext cx="84549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Participation often bolted on to pre-existing policy-making tools</a:t>
            </a:r>
            <a:endParaRPr/>
          </a:p>
          <a:p>
            <a:pPr marL="914400" lvl="1" indent="-317500" algn="l" rtl="0">
              <a:spcBef>
                <a:spcPts val="0"/>
              </a:spcBef>
              <a:spcAft>
                <a:spcPts val="0"/>
              </a:spcAft>
              <a:buSzPts val="1400"/>
              <a:buChar char="○"/>
            </a:pPr>
            <a:r>
              <a:rPr lang="en"/>
              <a:t>E.g. Your Voice in Europe online consultation platform designed by DG Internal Market for impact analysis, then (after 2001 White Paper) repackaged for ‘participatory’ consultation. However, original design choices precluded horizontal interaction among participants (as shown in image)</a:t>
            </a:r>
            <a:endParaRPr/>
          </a:p>
          <a:p>
            <a:pPr marL="457200" lvl="0" indent="-342900" algn="l" rtl="0">
              <a:spcBef>
                <a:spcPts val="0"/>
              </a:spcBef>
              <a:spcAft>
                <a:spcPts val="0"/>
              </a:spcAft>
              <a:buSzPts val="1800"/>
              <a:buChar char="●"/>
            </a:pPr>
            <a:r>
              <a:rPr lang="en"/>
              <a:t>Dissemination strategies empower strong publics and issue publics</a:t>
            </a:r>
            <a:endParaRPr/>
          </a:p>
          <a:p>
            <a:pPr marL="914400" lvl="1" indent="-317500" algn="l" rtl="0">
              <a:spcBef>
                <a:spcPts val="0"/>
              </a:spcBef>
              <a:spcAft>
                <a:spcPts val="0"/>
              </a:spcAft>
              <a:buSzPts val="1400"/>
              <a:buChar char="○"/>
            </a:pPr>
            <a:r>
              <a:rPr lang="en"/>
              <a:t>General public only get to know about consultations through the media</a:t>
            </a:r>
            <a:endParaRPr/>
          </a:p>
          <a:p>
            <a:pPr marL="457200" lvl="0" indent="-342900" algn="l" rtl="0">
              <a:spcBef>
                <a:spcPts val="0"/>
              </a:spcBef>
              <a:spcAft>
                <a:spcPts val="0"/>
              </a:spcAft>
              <a:buSzPts val="1800"/>
              <a:buChar char="●"/>
            </a:pPr>
            <a:r>
              <a:rPr lang="en"/>
              <a:t>Organised civil society subverts the vertical process design</a:t>
            </a:r>
            <a:endParaRPr/>
          </a:p>
          <a:p>
            <a:pPr marL="914400" lvl="1" indent="-317500" algn="l" rtl="0">
              <a:spcBef>
                <a:spcPts val="0"/>
              </a:spcBef>
              <a:spcAft>
                <a:spcPts val="0"/>
              </a:spcAft>
              <a:buSzPts val="1400"/>
              <a:buChar char="○"/>
            </a:pPr>
            <a:r>
              <a:rPr lang="en"/>
              <a:t>Networks of NGOs or individual NGOs set up pre-consultation discussion forums</a:t>
            </a:r>
            <a:endParaRPr/>
          </a:p>
          <a:p>
            <a:pPr marL="0" lvl="0" indent="0" algn="l" rtl="0">
              <a:spcBef>
                <a:spcPts val="0"/>
              </a:spcBef>
              <a:spcAft>
                <a:spcPts val="0"/>
              </a:spcAft>
              <a:buNone/>
            </a:pPr>
            <a:endParaRPr/>
          </a:p>
          <a:p>
            <a:pPr marL="0" lvl="0" indent="0" algn="l" rtl="0">
              <a:spcBef>
                <a:spcPts val="0"/>
              </a:spcBef>
              <a:spcAft>
                <a:spcPts val="0"/>
              </a:spcAft>
              <a:buNone/>
            </a:pPr>
            <a:r>
              <a:rPr lang="en" sz="1300"/>
              <a:t>Badouard, R. (2013) Conciling inclusion with impact on the decision? In: Lies, R. &amp; Nan, P. (Eds.) </a:t>
            </a:r>
            <a:r>
              <a:rPr lang="en" sz="1300" i="1"/>
              <a:t>Is Europe Listening to Us? </a:t>
            </a:r>
            <a:r>
              <a:rPr lang="en" sz="1300"/>
              <a:t>Dartmouth: Ashgate: 153-172. </a:t>
            </a:r>
            <a:endParaRPr sz="1300"/>
          </a:p>
          <a:p>
            <a:pPr marL="0" lvl="0" indent="0" algn="l" rtl="0">
              <a:spcBef>
                <a:spcPts val="0"/>
              </a:spcBef>
              <a:spcAft>
                <a:spcPts val="0"/>
              </a:spcAft>
              <a:buNone/>
            </a:pPr>
            <a:r>
              <a:rPr lang="en" sz="1300"/>
              <a:t>Available at: https://halshs.archives-ouvertes.fr/halshs-00823250</a:t>
            </a:r>
            <a:endParaRPr sz="1300"/>
          </a:p>
        </p:txBody>
      </p:sp>
      <p:pic>
        <p:nvPicPr>
          <p:cNvPr id="2" name="Badouard">
            <a:hlinkClick r:id="" action="ppaction://media"/>
            <a:extLst>
              <a:ext uri="{FF2B5EF4-FFF2-40B4-BE49-F238E27FC236}">
                <a16:creationId xmlns:a16="http://schemas.microsoft.com/office/drawing/2014/main" id="{6BC0CD47-48C6-489D-97BE-19D7DAC541E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22669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71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Norm entrepreneurs within Commission</a:t>
            </a:r>
            <a:endParaRPr/>
          </a:p>
        </p:txBody>
      </p:sp>
      <p:sp>
        <p:nvSpPr>
          <p:cNvPr id="142" name="Google Shape;142;p32"/>
          <p:cNvSpPr txBox="1">
            <a:spLocks noGrp="1"/>
          </p:cNvSpPr>
          <p:nvPr>
            <p:ph type="body" idx="1"/>
          </p:nvPr>
        </p:nvSpPr>
        <p:spPr>
          <a:xfrm>
            <a:off x="180450" y="1017723"/>
            <a:ext cx="8520600" cy="4486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‘Activist’ civil servants in DG Social Policy pioneered consultation mechanisms with civic associations in the fields of youth policy, social exclusion and racism or gender equality in 1990s</a:t>
            </a:r>
            <a:endParaRPr/>
          </a:p>
          <a:p>
            <a:pPr marL="457200" lvl="0" indent="-342900" algn="l" rtl="0">
              <a:spcBef>
                <a:spcPts val="0"/>
              </a:spcBef>
              <a:spcAft>
                <a:spcPts val="0"/>
              </a:spcAft>
              <a:buSzPts val="1800"/>
              <a:buChar char="●"/>
            </a:pPr>
            <a:r>
              <a:rPr lang="en"/>
              <a:t>Michel Barnier, new regional policy Commissioner after 1999 Santer scandal, background with French Commission on National Public Debate (CNDP), sought to replicate same process at EU level</a:t>
            </a:r>
            <a:endParaRPr/>
          </a:p>
          <a:p>
            <a:pPr marL="457200" lvl="0" indent="-342900" algn="l" rtl="0">
              <a:spcBef>
                <a:spcPts val="0"/>
              </a:spcBef>
              <a:spcAft>
                <a:spcPts val="0"/>
              </a:spcAft>
              <a:buSzPts val="1800"/>
              <a:buChar char="●"/>
            </a:pPr>
            <a:r>
              <a:rPr lang="en"/>
              <a:t>Forward Studies Unit (authors of 2001 White Paper on Governance) and associated legal scholars from Belgian Universities promoted participatory rule-making</a:t>
            </a:r>
            <a:endParaRPr/>
          </a:p>
          <a:p>
            <a:pPr marL="457200" lvl="0" indent="-342900" algn="l" rtl="0">
              <a:spcBef>
                <a:spcPts val="0"/>
              </a:spcBef>
              <a:spcAft>
                <a:spcPts val="0"/>
              </a:spcAft>
              <a:buSzPts val="1800"/>
              <a:buChar char="●"/>
            </a:pPr>
            <a:r>
              <a:rPr lang="en"/>
              <a:t>DG Communication (authors of 2005 Plan D for democracy, dialogue and debate, from 2008 ‘Debate Europe’) promoted idea of European public sphere, especially online forums and debates</a:t>
            </a:r>
            <a:endParaRPr/>
          </a:p>
          <a:p>
            <a:pPr marL="914400" lvl="1" indent="-317500" algn="l" rtl="0">
              <a:spcBef>
                <a:spcPts val="0"/>
              </a:spcBef>
              <a:spcAft>
                <a:spcPts val="0"/>
              </a:spcAft>
              <a:buSzPts val="1400"/>
              <a:buChar char="○"/>
            </a:pPr>
            <a:r>
              <a:rPr lang="en"/>
              <a:t>Participation norm good for EC, less so for EP: </a:t>
            </a:r>
            <a:r>
              <a:rPr lang="en" i="1"/>
              <a:t>positional wars between institutions</a:t>
            </a:r>
            <a:endParaRPr i="1"/>
          </a:p>
        </p:txBody>
      </p:sp>
      <p:pic>
        <p:nvPicPr>
          <p:cNvPr id="2" name="Norm entrepreneurs">
            <a:hlinkClick r:id="" action="ppaction://media"/>
            <a:extLst>
              <a:ext uri="{FF2B5EF4-FFF2-40B4-BE49-F238E27FC236}">
                <a16:creationId xmlns:a16="http://schemas.microsoft.com/office/drawing/2014/main" id="{9D064827-FD0D-45E1-A4DA-6E0AEB45DE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22669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74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External norm entrepreneurs</a:t>
            </a:r>
            <a:endParaRPr/>
          </a:p>
        </p:txBody>
      </p:sp>
      <p:sp>
        <p:nvSpPr>
          <p:cNvPr id="148" name="Google Shape;148;p33"/>
          <p:cNvSpPr txBox="1">
            <a:spLocks noGrp="1"/>
          </p:cNvSpPr>
          <p:nvPr>
            <p:ph type="body" idx="1"/>
          </p:nvPr>
        </p:nvSpPr>
        <p:spPr>
          <a:xfrm>
            <a:off x="404676" y="1163425"/>
            <a:ext cx="8247000" cy="335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European thinktanks, consultants in participatory methods,</a:t>
            </a:r>
            <a:endParaRPr/>
          </a:p>
          <a:p>
            <a:pPr marL="914400" lvl="1" indent="-317500" algn="l" rtl="0">
              <a:spcBef>
                <a:spcPts val="0"/>
              </a:spcBef>
              <a:spcAft>
                <a:spcPts val="0"/>
              </a:spcAft>
              <a:buSzPts val="1400"/>
              <a:buChar char="○"/>
            </a:pPr>
            <a:r>
              <a:rPr lang="en"/>
              <a:t>King Baudouin Foundation (Belgian NGO specialising in questions of European democracy and participatory initiatives, responsible for European Citizens’ Consultations)</a:t>
            </a:r>
            <a:endParaRPr/>
          </a:p>
          <a:p>
            <a:pPr marL="914400" lvl="1" indent="-317500" algn="l" rtl="0">
              <a:spcBef>
                <a:spcPts val="0"/>
              </a:spcBef>
              <a:spcAft>
                <a:spcPts val="0"/>
              </a:spcAft>
              <a:buSzPts val="1400"/>
              <a:buChar char="○"/>
            </a:pPr>
            <a:r>
              <a:rPr lang="en"/>
              <a:t>Notre Europe (Jacques Delors Institute)</a:t>
            </a:r>
            <a:endParaRPr/>
          </a:p>
          <a:p>
            <a:pPr marL="914400" lvl="1" indent="-317500" algn="l" rtl="0">
              <a:spcBef>
                <a:spcPts val="0"/>
              </a:spcBef>
              <a:spcAft>
                <a:spcPts val="0"/>
              </a:spcAft>
              <a:buSzPts val="1400"/>
              <a:buChar char="○"/>
            </a:pPr>
            <a:r>
              <a:rPr lang="en"/>
              <a:t>European Centre of Political Technologies</a:t>
            </a:r>
            <a:endParaRPr/>
          </a:p>
          <a:p>
            <a:pPr marL="914400" lvl="1" indent="-317500" algn="l" rtl="0">
              <a:spcBef>
                <a:spcPts val="0"/>
              </a:spcBef>
              <a:spcAft>
                <a:spcPts val="0"/>
              </a:spcAft>
              <a:buSzPts val="1400"/>
              <a:buChar char="○"/>
            </a:pPr>
            <a:r>
              <a:rPr lang="en"/>
              <a:t>DEMOS (‘everyday democracy’)</a:t>
            </a:r>
            <a:endParaRPr/>
          </a:p>
          <a:p>
            <a:pPr marL="914400" lvl="1" indent="-317500" algn="l" rtl="0">
              <a:spcBef>
                <a:spcPts val="0"/>
              </a:spcBef>
              <a:spcAft>
                <a:spcPts val="0"/>
              </a:spcAft>
              <a:buSzPts val="1400"/>
              <a:buChar char="○"/>
            </a:pPr>
            <a:r>
              <a:rPr lang="en"/>
              <a:t>European Policy Centre</a:t>
            </a:r>
            <a:endParaRPr/>
          </a:p>
          <a:p>
            <a:pPr marL="914400" lvl="1" indent="-317500" algn="l" rtl="0">
              <a:spcBef>
                <a:spcPts val="0"/>
              </a:spcBef>
              <a:spcAft>
                <a:spcPts val="0"/>
              </a:spcAft>
              <a:buSzPts val="1400"/>
              <a:buChar char="○"/>
            </a:pPr>
            <a:r>
              <a:rPr lang="en"/>
              <a:t>EurActiv (media network for EU policy debates)</a:t>
            </a:r>
            <a:endParaRPr/>
          </a:p>
          <a:p>
            <a:pPr marL="914400" lvl="1" indent="-317500" algn="l" rtl="0">
              <a:spcBef>
                <a:spcPts val="0"/>
              </a:spcBef>
              <a:spcAft>
                <a:spcPts val="0"/>
              </a:spcAft>
              <a:buSzPts val="1400"/>
              <a:buChar char="○"/>
            </a:pPr>
            <a:r>
              <a:rPr lang="en"/>
              <a:t>IBM Research</a:t>
            </a:r>
            <a:endParaRPr/>
          </a:p>
          <a:p>
            <a:pPr marL="457200" lvl="0" indent="-342900" algn="l" rtl="0">
              <a:spcBef>
                <a:spcPts val="0"/>
              </a:spcBef>
              <a:spcAft>
                <a:spcPts val="0"/>
              </a:spcAft>
              <a:buSzPts val="1800"/>
              <a:buChar char="●"/>
            </a:pPr>
            <a:r>
              <a:rPr lang="en"/>
              <a:t>Academic and expert networks supported by EC research &amp; development programmes</a:t>
            </a:r>
            <a:endParaRPr/>
          </a:p>
          <a:p>
            <a:pPr marL="914400" lvl="1" indent="-317500" algn="l" rtl="0">
              <a:spcBef>
                <a:spcPts val="0"/>
              </a:spcBef>
              <a:spcAft>
                <a:spcPts val="0"/>
              </a:spcAft>
              <a:buSzPts val="1400"/>
              <a:buChar char="○"/>
            </a:pPr>
            <a:r>
              <a:rPr lang="en"/>
              <a:t>DEMO-net (Democracy Network)</a:t>
            </a:r>
            <a:endParaRPr/>
          </a:p>
          <a:p>
            <a:pPr marL="914400" lvl="1" indent="-317500" algn="l" rtl="0">
              <a:spcBef>
                <a:spcPts val="0"/>
              </a:spcBef>
              <a:spcAft>
                <a:spcPts val="0"/>
              </a:spcAft>
              <a:buSzPts val="1400"/>
              <a:buChar char="○"/>
            </a:pPr>
            <a:r>
              <a:rPr lang="en"/>
              <a:t>PEP-NET (Pan European eParticipation Network)</a:t>
            </a:r>
            <a:endParaRPr/>
          </a:p>
          <a:p>
            <a:pPr marL="914400" lvl="1" indent="-317500" algn="l" rtl="0">
              <a:spcBef>
                <a:spcPts val="0"/>
              </a:spcBef>
              <a:spcAft>
                <a:spcPts val="0"/>
              </a:spcAft>
              <a:buSzPts val="1400"/>
              <a:buChar char="○"/>
            </a:pPr>
            <a:r>
              <a:rPr lang="en"/>
              <a:t>European eParticipation study</a:t>
            </a:r>
            <a:endParaRPr/>
          </a:p>
        </p:txBody>
      </p:sp>
      <p:pic>
        <p:nvPicPr>
          <p:cNvPr id="2" name="Norm entrepreneurs 2">
            <a:hlinkClick r:id="" action="ppaction://media"/>
            <a:extLst>
              <a:ext uri="{FF2B5EF4-FFF2-40B4-BE49-F238E27FC236}">
                <a16:creationId xmlns:a16="http://schemas.microsoft.com/office/drawing/2014/main" id="{AA243FA7-93A0-495E-B982-2675681ABF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22669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3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European Citizens’ Consultations (2009)</a:t>
            </a:r>
            <a:endParaRPr/>
          </a:p>
        </p:txBody>
      </p:sp>
      <p:sp>
        <p:nvSpPr>
          <p:cNvPr id="166" name="Google Shape;166;p36"/>
          <p:cNvSpPr txBox="1">
            <a:spLocks noGrp="1"/>
          </p:cNvSpPr>
          <p:nvPr>
            <p:ph type="body" idx="1"/>
          </p:nvPr>
        </p:nvSpPr>
        <p:spPr>
          <a:xfrm>
            <a:off x="311700" y="1136068"/>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Conception and design of participatory platform</a:t>
            </a:r>
            <a:endParaRPr/>
          </a:p>
          <a:p>
            <a:pPr marL="914400" lvl="1" indent="-317500" algn="l" rtl="0">
              <a:spcBef>
                <a:spcPts val="0"/>
              </a:spcBef>
              <a:spcAft>
                <a:spcPts val="0"/>
              </a:spcAft>
              <a:buSzPts val="1400"/>
              <a:buChar char="○"/>
            </a:pPr>
            <a:r>
              <a:rPr lang="en"/>
              <a:t>Sequenced participation: inform &gt; debate &gt; propose &gt; vote</a:t>
            </a:r>
            <a:endParaRPr/>
          </a:p>
          <a:p>
            <a:pPr marL="914400" lvl="1" indent="-317500" algn="l" rtl="0">
              <a:spcBef>
                <a:spcPts val="0"/>
              </a:spcBef>
              <a:spcAft>
                <a:spcPts val="0"/>
              </a:spcAft>
              <a:buSzPts val="1400"/>
              <a:buChar char="○"/>
            </a:pPr>
            <a:r>
              <a:rPr lang="en"/>
              <a:t>Nationally segregated (to mirror parallel offline citizens’ debates in each country): national deliberation &gt; European aggregation of proposals</a:t>
            </a:r>
            <a:endParaRPr/>
          </a:p>
          <a:p>
            <a:pPr marL="914400" lvl="1" indent="-317500" algn="l" rtl="0">
              <a:spcBef>
                <a:spcPts val="0"/>
              </a:spcBef>
              <a:spcAft>
                <a:spcPts val="0"/>
              </a:spcAft>
              <a:buSzPts val="1400"/>
              <a:buChar char="○"/>
            </a:pPr>
            <a:r>
              <a:rPr lang="en"/>
              <a:t>Design accentuates intrinsic participation benefits: sociability, playfulness, learning, transformation, sensibilisation - </a:t>
            </a:r>
            <a:r>
              <a:rPr lang="en" i="1"/>
              <a:t>citizenship-cultivating aims</a:t>
            </a:r>
            <a:endParaRPr i="1"/>
          </a:p>
          <a:p>
            <a:pPr marL="457200" lvl="0" indent="-342900" algn="l" rtl="0">
              <a:spcBef>
                <a:spcPts val="0"/>
              </a:spcBef>
              <a:spcAft>
                <a:spcPts val="0"/>
              </a:spcAft>
              <a:buSzPts val="1800"/>
              <a:buChar char="●"/>
            </a:pPr>
            <a:r>
              <a:rPr lang="en"/>
              <a:t>How did publics actually take shape around participatory platform?</a:t>
            </a:r>
            <a:endParaRPr/>
          </a:p>
          <a:p>
            <a:pPr marL="914400" lvl="1" indent="-317500" algn="l" rtl="0">
              <a:spcBef>
                <a:spcPts val="0"/>
              </a:spcBef>
              <a:spcAft>
                <a:spcPts val="0"/>
              </a:spcAft>
              <a:buSzPts val="1400"/>
              <a:buChar char="○"/>
            </a:pPr>
            <a:r>
              <a:rPr lang="en"/>
              <a:t>Logic of mobilisation / target institution usually hybrid national / European (mobilise international public for national policies or national publics for Community action)</a:t>
            </a:r>
            <a:endParaRPr/>
          </a:p>
          <a:p>
            <a:pPr marL="914400" lvl="1" indent="-317500" algn="l" rtl="0">
              <a:spcBef>
                <a:spcPts val="0"/>
              </a:spcBef>
              <a:spcAft>
                <a:spcPts val="0"/>
              </a:spcAft>
              <a:buSzPts val="1400"/>
              <a:buChar char="○"/>
            </a:pPr>
            <a:r>
              <a:rPr lang="en"/>
              <a:t>Users transgress deliberative imperative: predominance of ‘aggregative’ over ‘deliberative’ activity (short threads, high ratio of proposals to messages, voting most common activity)</a:t>
            </a:r>
            <a:endParaRPr/>
          </a:p>
          <a:p>
            <a:pPr marL="914400" lvl="1" indent="-317500" algn="l" rtl="0">
              <a:spcBef>
                <a:spcPts val="0"/>
              </a:spcBef>
              <a:spcAft>
                <a:spcPts val="0"/>
              </a:spcAft>
              <a:buSzPts val="1400"/>
              <a:buChar char="○"/>
            </a:pPr>
            <a:r>
              <a:rPr lang="en"/>
              <a:t>Users transgress national segregation: 30% of users visited a site outside their home country</a:t>
            </a:r>
            <a:endParaRPr i="1"/>
          </a:p>
          <a:p>
            <a:pPr marL="457200" lvl="0" indent="-342900" algn="l" rtl="0">
              <a:spcBef>
                <a:spcPts val="0"/>
              </a:spcBef>
              <a:spcAft>
                <a:spcPts val="0"/>
              </a:spcAft>
              <a:buSzPts val="1800"/>
              <a:buChar char="●"/>
            </a:pPr>
            <a:r>
              <a:rPr lang="en" i="1"/>
              <a:t>Europeanised space, but not as intended</a:t>
            </a:r>
            <a:endParaRPr i="1"/>
          </a:p>
          <a:p>
            <a:pPr marL="914400" lvl="1" indent="-317500" algn="l" rtl="0">
              <a:spcBef>
                <a:spcPts val="0"/>
              </a:spcBef>
              <a:spcAft>
                <a:spcPts val="0"/>
              </a:spcAft>
              <a:buSzPts val="1400"/>
              <a:buChar char="○"/>
            </a:pPr>
            <a:r>
              <a:rPr lang="en" i="1"/>
              <a:t>instrumental uses, issue-based alliances</a:t>
            </a:r>
            <a:endParaRPr sz="1600" i="1"/>
          </a:p>
        </p:txBody>
      </p:sp>
      <p:pic>
        <p:nvPicPr>
          <p:cNvPr id="2" name="ECC">
            <a:hlinkClick r:id="" action="ppaction://media"/>
            <a:extLst>
              <a:ext uri="{FF2B5EF4-FFF2-40B4-BE49-F238E27FC236}">
                <a16:creationId xmlns:a16="http://schemas.microsoft.com/office/drawing/2014/main" id="{C335E9DD-E919-4835-9498-4D4AB20D13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22669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21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191</TotalTime>
  <Words>1164</Words>
  <Application>Microsoft Office PowerPoint</Application>
  <PresentationFormat>On-screen Show (16:9)</PresentationFormat>
  <Paragraphs>90</Paragraphs>
  <Slides>13</Slides>
  <Notes>13</Notes>
  <HiddenSlides>0</HiddenSlides>
  <MMClips>12</MMClips>
  <ScaleCrop>false</ScaleCrop>
  <HeadingPairs>
    <vt:vector size="6" baseType="variant">
      <vt:variant>
        <vt:lpstr>Fonts Used</vt:lpstr>
      </vt:variant>
      <vt:variant>
        <vt:i4>1</vt:i4>
      </vt:variant>
      <vt:variant>
        <vt:lpstr>Theme</vt:lpstr>
      </vt:variant>
      <vt:variant>
        <vt:i4>2</vt:i4>
      </vt:variant>
      <vt:variant>
        <vt:lpstr>Slide Titles</vt:lpstr>
      </vt:variant>
      <vt:variant>
        <vt:i4>13</vt:i4>
      </vt:variant>
    </vt:vector>
  </HeadingPairs>
  <TitlesOfParts>
    <vt:vector size="16" baseType="lpstr">
      <vt:lpstr>Arial</vt:lpstr>
      <vt:lpstr>Simple Light</vt:lpstr>
      <vt:lpstr>Simple Light</vt:lpstr>
      <vt:lpstr>Sociology of European Integration</vt:lpstr>
      <vt:lpstr>8. Public participation in European integration</vt:lpstr>
      <vt:lpstr>Public participation</vt:lpstr>
      <vt:lpstr>Benefits according to UK Civil Renewal Unit (2005)</vt:lpstr>
      <vt:lpstr>The normalisation of participation in the Commission</vt:lpstr>
      <vt:lpstr>The hybridisation of participation in the Commission</vt:lpstr>
      <vt:lpstr>Norm entrepreneurs within Commission</vt:lpstr>
      <vt:lpstr>External norm entrepreneurs</vt:lpstr>
      <vt:lpstr>European Citizens’ Consultations (2009)</vt:lpstr>
      <vt:lpstr>European Citizens Consultations 2009</vt:lpstr>
      <vt:lpstr>European Citizens’ Consultations 2009</vt:lpstr>
      <vt:lpstr>Disappointment even from instrumental perspective</vt:lpstr>
      <vt:lpstr>Shortcomings of research and policy on participation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Sociology of European Integration</dc:title>
  <cp:lastModifiedBy>simon</cp:lastModifiedBy>
  <cp:revision>9</cp:revision>
  <dcterms:modified xsi:type="dcterms:W3CDTF">2020-03-30T23:05:47Z</dcterms:modified>
</cp:coreProperties>
</file>