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  <p:sldMasterId id="2147483708" r:id="rId2"/>
  </p:sldMasterIdLst>
  <p:sldIdLst>
    <p:sldId id="256" r:id="rId3"/>
    <p:sldId id="265" r:id="rId4"/>
    <p:sldId id="257" r:id="rId5"/>
    <p:sldId id="270" r:id="rId6"/>
    <p:sldId id="258" r:id="rId7"/>
    <p:sldId id="271" r:id="rId8"/>
    <p:sldId id="259" r:id="rId9"/>
    <p:sldId id="261" r:id="rId10"/>
    <p:sldId id="262" r:id="rId11"/>
    <p:sldId id="268" r:id="rId12"/>
    <p:sldId id="264" r:id="rId13"/>
    <p:sldId id="267" r:id="rId14"/>
    <p:sldId id="266" r:id="rId15"/>
    <p:sldId id="272" r:id="rId16"/>
    <p:sldId id="274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62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331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093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409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926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96259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1978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45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518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636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E7871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E7871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42549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81262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E7871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E7871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842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65483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63681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804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06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9099884" cy="1728056"/>
          </a:xfrm>
        </p:spPr>
        <p:txBody>
          <a:bodyPr/>
          <a:lstStyle/>
          <a:p>
            <a:r>
              <a:rPr lang="cs-CZ" b="1" dirty="0"/>
              <a:t>Jazyková typologie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Vladimíra </a:t>
            </a:r>
            <a:r>
              <a:rPr lang="cs-CZ" dirty="0"/>
              <a:t>Skaličky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/>
              <a:t>Úvod do studia jazyka </a:t>
            </a:r>
            <a:r>
              <a:rPr lang="cs-CZ" sz="3600" dirty="0" smtClean="0"/>
              <a:t>12</a:t>
            </a:r>
            <a:endParaRPr lang="cs-CZ" sz="3600" dirty="0"/>
          </a:p>
          <a:p>
            <a:r>
              <a:rPr lang="cs-CZ" sz="3600" dirty="0"/>
              <a:t>Irena Vaňková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65416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3642" y="527125"/>
            <a:ext cx="10875982" cy="1254308"/>
          </a:xfrm>
        </p:spPr>
        <p:txBody>
          <a:bodyPr/>
          <a:lstStyle/>
          <a:p>
            <a:pPr algn="ctr"/>
            <a:r>
              <a:rPr lang="cs-CZ" i="1" dirty="0"/>
              <a:t>Ev</a:t>
            </a:r>
            <a:r>
              <a:rPr lang="cs-CZ" dirty="0"/>
              <a:t> – „dům“ (turecky)  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06824" y="1366221"/>
            <a:ext cx="6096252" cy="50023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err="1"/>
              <a:t>Sg</a:t>
            </a:r>
            <a:r>
              <a:rPr lang="cs-CZ" sz="2800" dirty="0"/>
              <a:t>.   </a:t>
            </a:r>
            <a:r>
              <a:rPr lang="cs-CZ" sz="2800" dirty="0" err="1"/>
              <a:t>ev</a:t>
            </a:r>
            <a:r>
              <a:rPr lang="cs-CZ" sz="2800" dirty="0"/>
              <a:t> „dům“</a:t>
            </a:r>
          </a:p>
          <a:p>
            <a:endParaRPr lang="cs-CZ" sz="2800" dirty="0"/>
          </a:p>
          <a:p>
            <a:r>
              <a:rPr lang="cs-CZ" sz="2800" dirty="0"/>
              <a:t>1. </a:t>
            </a:r>
            <a:r>
              <a:rPr lang="cs-CZ" sz="2800" dirty="0" err="1"/>
              <a:t>ev</a:t>
            </a:r>
            <a:endParaRPr lang="cs-CZ" sz="2800" dirty="0"/>
          </a:p>
          <a:p>
            <a:r>
              <a:rPr lang="cs-CZ" sz="2800" dirty="0"/>
              <a:t>2. </a:t>
            </a:r>
            <a:r>
              <a:rPr lang="cs-CZ" sz="2800" dirty="0" err="1"/>
              <a:t>ev</a:t>
            </a:r>
            <a:r>
              <a:rPr lang="cs-CZ" sz="2800" dirty="0"/>
              <a:t> – in</a:t>
            </a:r>
          </a:p>
          <a:p>
            <a:r>
              <a:rPr lang="cs-CZ" sz="2800" dirty="0"/>
              <a:t>3. </a:t>
            </a:r>
            <a:r>
              <a:rPr lang="cs-CZ" sz="2800" dirty="0" err="1"/>
              <a:t>ev</a:t>
            </a:r>
            <a:r>
              <a:rPr lang="cs-CZ" sz="2800" dirty="0"/>
              <a:t> – e</a:t>
            </a:r>
          </a:p>
          <a:p>
            <a:r>
              <a:rPr lang="cs-CZ" sz="2800" dirty="0"/>
              <a:t>4. </a:t>
            </a:r>
            <a:r>
              <a:rPr lang="cs-CZ" sz="2800" dirty="0" err="1"/>
              <a:t>ev</a:t>
            </a:r>
            <a:r>
              <a:rPr lang="cs-CZ" sz="2800" dirty="0"/>
              <a:t> – i</a:t>
            </a:r>
          </a:p>
          <a:p>
            <a:r>
              <a:rPr lang="cs-CZ" sz="2800" dirty="0"/>
              <a:t>5. </a:t>
            </a:r>
            <a:r>
              <a:rPr lang="cs-CZ" sz="2800" dirty="0" err="1"/>
              <a:t>ev</a:t>
            </a:r>
            <a:r>
              <a:rPr lang="cs-CZ" sz="2800" dirty="0"/>
              <a:t> – de</a:t>
            </a:r>
          </a:p>
          <a:p>
            <a:r>
              <a:rPr lang="cs-CZ" sz="2800" dirty="0"/>
              <a:t>6. </a:t>
            </a:r>
            <a:r>
              <a:rPr lang="cs-CZ" sz="2800" dirty="0" err="1"/>
              <a:t>ev</a:t>
            </a:r>
            <a:r>
              <a:rPr lang="cs-CZ" sz="2800" dirty="0"/>
              <a:t> - den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229139" y="1409252"/>
            <a:ext cx="3780950" cy="4937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err="1"/>
              <a:t>Pl</a:t>
            </a:r>
            <a:r>
              <a:rPr lang="cs-CZ" sz="2800" dirty="0"/>
              <a:t>.  </a:t>
            </a:r>
            <a:r>
              <a:rPr lang="cs-CZ" sz="2800" dirty="0" err="1"/>
              <a:t>evler</a:t>
            </a:r>
            <a:r>
              <a:rPr lang="cs-CZ" sz="2800" dirty="0"/>
              <a:t> „domy“</a:t>
            </a:r>
          </a:p>
          <a:p>
            <a:endParaRPr lang="cs-CZ" sz="2800" dirty="0"/>
          </a:p>
          <a:p>
            <a:r>
              <a:rPr lang="cs-CZ" sz="2800" dirty="0"/>
              <a:t>1. </a:t>
            </a:r>
            <a:r>
              <a:rPr lang="cs-CZ" sz="2800" dirty="0" err="1"/>
              <a:t>ev</a:t>
            </a:r>
            <a:r>
              <a:rPr lang="cs-CZ" sz="2800" dirty="0"/>
              <a:t> – </a:t>
            </a:r>
            <a:r>
              <a:rPr lang="cs-CZ" sz="2800" dirty="0" err="1"/>
              <a:t>ler</a:t>
            </a:r>
            <a:endParaRPr lang="cs-CZ" sz="2800" dirty="0"/>
          </a:p>
          <a:p>
            <a:r>
              <a:rPr lang="cs-CZ" sz="2800" dirty="0"/>
              <a:t>2. </a:t>
            </a:r>
            <a:r>
              <a:rPr lang="cs-CZ" sz="2800" dirty="0" err="1"/>
              <a:t>ev</a:t>
            </a:r>
            <a:r>
              <a:rPr lang="cs-CZ" sz="2800" dirty="0"/>
              <a:t> – </a:t>
            </a:r>
            <a:r>
              <a:rPr lang="cs-CZ" sz="2800" dirty="0" err="1"/>
              <a:t>ler</a:t>
            </a:r>
            <a:r>
              <a:rPr lang="cs-CZ" sz="2800" dirty="0"/>
              <a:t> – in</a:t>
            </a:r>
          </a:p>
          <a:p>
            <a:r>
              <a:rPr lang="cs-CZ" sz="2800" dirty="0"/>
              <a:t>3. </a:t>
            </a:r>
            <a:r>
              <a:rPr lang="cs-CZ" sz="2800" dirty="0" err="1"/>
              <a:t>ev</a:t>
            </a:r>
            <a:r>
              <a:rPr lang="cs-CZ" sz="2800" dirty="0"/>
              <a:t> - </a:t>
            </a:r>
            <a:r>
              <a:rPr lang="cs-CZ" sz="2800" dirty="0" err="1"/>
              <a:t>ler</a:t>
            </a:r>
            <a:r>
              <a:rPr lang="cs-CZ" sz="2800" dirty="0"/>
              <a:t> – e</a:t>
            </a:r>
          </a:p>
          <a:p>
            <a:r>
              <a:rPr lang="cs-CZ" sz="2800" dirty="0"/>
              <a:t>4. </a:t>
            </a:r>
            <a:r>
              <a:rPr lang="cs-CZ" sz="2800" dirty="0" err="1"/>
              <a:t>ev</a:t>
            </a:r>
            <a:r>
              <a:rPr lang="cs-CZ" sz="2800" dirty="0"/>
              <a:t> – </a:t>
            </a:r>
            <a:r>
              <a:rPr lang="cs-CZ" sz="2800" dirty="0" err="1"/>
              <a:t>ler</a:t>
            </a:r>
            <a:r>
              <a:rPr lang="cs-CZ" sz="2800" dirty="0"/>
              <a:t> – i</a:t>
            </a:r>
          </a:p>
          <a:p>
            <a:r>
              <a:rPr lang="cs-CZ" sz="2800" dirty="0"/>
              <a:t>5. </a:t>
            </a:r>
            <a:r>
              <a:rPr lang="cs-CZ" sz="2800" dirty="0" err="1"/>
              <a:t>ev</a:t>
            </a:r>
            <a:r>
              <a:rPr lang="cs-CZ" sz="2800" dirty="0"/>
              <a:t> – </a:t>
            </a:r>
            <a:r>
              <a:rPr lang="cs-CZ" sz="2800" dirty="0" err="1"/>
              <a:t>ler</a:t>
            </a:r>
            <a:r>
              <a:rPr lang="cs-CZ" sz="2800" dirty="0"/>
              <a:t> – de</a:t>
            </a:r>
          </a:p>
          <a:p>
            <a:r>
              <a:rPr lang="cs-CZ" sz="2800" dirty="0"/>
              <a:t>6. </a:t>
            </a:r>
            <a:r>
              <a:rPr lang="cs-CZ" sz="2800" dirty="0" err="1"/>
              <a:t>ev</a:t>
            </a:r>
            <a:r>
              <a:rPr lang="cs-CZ" sz="2800" dirty="0"/>
              <a:t> – </a:t>
            </a:r>
            <a:r>
              <a:rPr lang="cs-CZ" sz="2800" dirty="0" err="1"/>
              <a:t>ler</a:t>
            </a:r>
            <a:r>
              <a:rPr lang="cs-CZ" sz="2800" dirty="0"/>
              <a:t> - den</a:t>
            </a:r>
          </a:p>
        </p:txBody>
      </p:sp>
    </p:spTree>
    <p:extLst>
      <p:ext uri="{BB962C8B-B14F-4D97-AF65-F5344CB8AC3E}">
        <p14:creationId xmlns:p14="http://schemas.microsoft.com/office/powerpoint/2010/main" val="1886229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3108" y="247975"/>
            <a:ext cx="7938426" cy="1247887"/>
          </a:xfrm>
        </p:spPr>
        <p:txBody>
          <a:bodyPr/>
          <a:lstStyle/>
          <a:p>
            <a:r>
              <a:rPr lang="cs-CZ" dirty="0"/>
              <a:t>3) Jazyky flexivní (ohýbací)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774357" y="1713470"/>
            <a:ext cx="12736862" cy="4708843"/>
          </a:xfrm>
        </p:spPr>
        <p:txBody>
          <a:bodyPr>
            <a:normAutofit fontScale="85000" lnSpcReduction="20000"/>
          </a:bodyPr>
          <a:lstStyle/>
          <a:p>
            <a:pPr marL="1654175" lvl="8" indent="0">
              <a:buNone/>
            </a:pPr>
            <a:r>
              <a:rPr lang="cs-CZ" sz="3200" dirty="0"/>
              <a:t>  - latina, slovanské jazyky, baltské jazyky</a:t>
            </a:r>
          </a:p>
          <a:p>
            <a:pPr lvl="8">
              <a:buFontTx/>
              <a:buChar char="-"/>
            </a:pPr>
            <a:r>
              <a:rPr lang="cs-CZ" sz="3200" dirty="0"/>
              <a:t>- pravidlo jedné koncovky - kumulace významů </a:t>
            </a:r>
            <a:endParaRPr lang="cs-CZ" sz="3200" dirty="0" smtClean="0"/>
          </a:p>
          <a:p>
            <a:pPr lvl="8">
              <a:buFontTx/>
              <a:buChar char="-"/>
            </a:pPr>
            <a:r>
              <a:rPr lang="cs-CZ" sz="3200" dirty="0" smtClean="0"/>
              <a:t>(</a:t>
            </a:r>
            <a:r>
              <a:rPr lang="cs-CZ" sz="3200" dirty="0"/>
              <a:t>viz příklad </a:t>
            </a:r>
            <a:r>
              <a:rPr lang="cs-CZ" sz="3200" dirty="0" err="1"/>
              <a:t>dobr</a:t>
            </a:r>
            <a:r>
              <a:rPr lang="cs-CZ" sz="3200" dirty="0"/>
              <a:t>-ý: ý = pád, </a:t>
            </a:r>
            <a:r>
              <a:rPr lang="cs-CZ" sz="3200" dirty="0" err="1"/>
              <a:t>sg</a:t>
            </a:r>
            <a:r>
              <a:rPr lang="cs-CZ" sz="3200" dirty="0"/>
              <a:t>., m.;  </a:t>
            </a:r>
            <a:r>
              <a:rPr lang="cs-CZ" sz="3200" i="1" dirty="0" err="1"/>
              <a:t>matk</a:t>
            </a:r>
            <a:r>
              <a:rPr lang="cs-CZ" sz="3200" i="1" dirty="0"/>
              <a:t>-a</a:t>
            </a:r>
            <a:r>
              <a:rPr lang="cs-CZ" sz="3200" dirty="0"/>
              <a:t>: </a:t>
            </a:r>
            <a:r>
              <a:rPr lang="cs-CZ" sz="3200" i="1" dirty="0"/>
              <a:t>a</a:t>
            </a:r>
            <a:r>
              <a:rPr lang="cs-CZ" sz="3200" dirty="0"/>
              <a:t> kumuluje tři sémata</a:t>
            </a:r>
            <a:r>
              <a:rPr lang="cs-CZ" sz="3200" dirty="0" smtClean="0"/>
              <a:t>)</a:t>
            </a:r>
            <a:endParaRPr lang="cs-CZ" sz="3200" dirty="0"/>
          </a:p>
          <a:p>
            <a:pPr lvl="8">
              <a:buFontTx/>
              <a:buChar char="-"/>
            </a:pPr>
            <a:r>
              <a:rPr lang="cs-CZ" sz="3200" dirty="0"/>
              <a:t>- přivlastňování zvláštním slovem – </a:t>
            </a:r>
            <a:r>
              <a:rPr lang="cs-CZ" sz="3200" i="1" dirty="0"/>
              <a:t>můj dům</a:t>
            </a:r>
          </a:p>
          <a:p>
            <a:pPr lvl="8">
              <a:buFontTx/>
              <a:buChar char="-"/>
            </a:pPr>
            <a:r>
              <a:rPr lang="cs-CZ" sz="3200" i="1" dirty="0"/>
              <a:t>- </a:t>
            </a:r>
            <a:r>
              <a:rPr lang="cs-CZ" sz="3200" dirty="0"/>
              <a:t>rozlišování rodů (m., f., n.)</a:t>
            </a:r>
          </a:p>
          <a:p>
            <a:pPr lvl="8">
              <a:buFontTx/>
              <a:buChar char="-"/>
            </a:pPr>
            <a:r>
              <a:rPr lang="cs-CZ" sz="3200" dirty="0"/>
              <a:t>- rozdílnost skloňování </a:t>
            </a:r>
            <a:r>
              <a:rPr lang="cs-CZ" sz="3200" dirty="0" err="1"/>
              <a:t>subst</a:t>
            </a:r>
            <a:r>
              <a:rPr lang="cs-CZ" sz="3200" dirty="0"/>
              <a:t>., </a:t>
            </a:r>
            <a:r>
              <a:rPr lang="cs-CZ" sz="3200" dirty="0" err="1"/>
              <a:t>adj</a:t>
            </a:r>
            <a:r>
              <a:rPr lang="cs-CZ" sz="3200" dirty="0"/>
              <a:t>. a zájmen; </a:t>
            </a:r>
            <a:r>
              <a:rPr lang="cs-CZ" sz="3200" dirty="0" err="1" smtClean="0"/>
              <a:t>kongruence</a:t>
            </a:r>
            <a:r>
              <a:rPr lang="cs-CZ" sz="3200" dirty="0" smtClean="0"/>
              <a:t> (shoda)</a:t>
            </a:r>
            <a:endParaRPr lang="cs-CZ" sz="3200" dirty="0"/>
          </a:p>
          <a:p>
            <a:pPr lvl="8">
              <a:buFontTx/>
              <a:buChar char="-"/>
            </a:pPr>
            <a:r>
              <a:rPr lang="cs-CZ" sz="3200" dirty="0"/>
              <a:t>- volný slovosled</a:t>
            </a:r>
          </a:p>
          <a:p>
            <a:pPr lvl="8">
              <a:buFontTx/>
              <a:buChar char="-"/>
            </a:pPr>
            <a:r>
              <a:rPr lang="cs-CZ" sz="3200" dirty="0"/>
              <a:t>- množství deklinačních a konjugačních typů, množství tvarů</a:t>
            </a:r>
          </a:p>
          <a:p>
            <a:pPr lvl="8">
              <a:buFontTx/>
              <a:buChar char="-"/>
            </a:pPr>
            <a:r>
              <a:rPr lang="cs-CZ" sz="3200" dirty="0"/>
              <a:t>- hojné slovesné předpony </a:t>
            </a:r>
          </a:p>
          <a:p>
            <a:pPr lvl="8">
              <a:buFontTx/>
              <a:buChar char="-"/>
            </a:pPr>
            <a:r>
              <a:rPr lang="cs-CZ" sz="3200" dirty="0"/>
              <a:t>- tvoření vedlejších vět (X infinit. vazby)</a:t>
            </a:r>
          </a:p>
          <a:p>
            <a:pPr lvl="8">
              <a:buFontTx/>
              <a:buChar char="-"/>
            </a:pPr>
            <a:endParaRPr lang="cs-CZ" sz="3200" dirty="0"/>
          </a:p>
          <a:p>
            <a:pPr lvl="8">
              <a:buFontTx/>
              <a:buChar char="-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68838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04855" y="634702"/>
            <a:ext cx="10155219" cy="978946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/>
              <a:t/>
            </a:r>
            <a:br>
              <a:rPr lang="cs-CZ" dirty="0"/>
            </a:br>
            <a:r>
              <a:rPr lang="cs-CZ" dirty="0"/>
              <a:t>4) Jazyky </a:t>
            </a:r>
            <a:r>
              <a:rPr lang="cs-CZ" dirty="0" err="1"/>
              <a:t>introflexivní</a:t>
            </a:r>
            <a:r>
              <a:rPr lang="cs-CZ" dirty="0"/>
              <a:t> (vnitřně ohýbací)</a:t>
            </a:r>
            <a:r>
              <a:rPr lang="cs-CZ" sz="2400" dirty="0"/>
              <a:t/>
            </a:r>
            <a:br>
              <a:rPr lang="cs-CZ" sz="2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3" y="2054711"/>
            <a:ext cx="11478504" cy="4270785"/>
          </a:xfrm>
        </p:spPr>
        <p:txBody>
          <a:bodyPr>
            <a:normAutofit/>
          </a:bodyPr>
          <a:lstStyle/>
          <a:p>
            <a:pPr lvl="1"/>
            <a:r>
              <a:rPr lang="cs-CZ" sz="3000" dirty="0"/>
              <a:t>- semitské, čadské, berberské jazyky</a:t>
            </a:r>
          </a:p>
          <a:p>
            <a:pPr lvl="1"/>
            <a:r>
              <a:rPr lang="cs-CZ" sz="3000" dirty="0"/>
              <a:t>- změna hlásek uvnitř slova, typicky je kmen určen souhláskami a gramatické informace samohláskami</a:t>
            </a:r>
          </a:p>
          <a:p>
            <a:pPr lvl="1"/>
            <a:r>
              <a:rPr lang="cs-CZ" sz="3000" i="1" dirty="0" smtClean="0"/>
              <a:t>- </a:t>
            </a:r>
            <a:r>
              <a:rPr lang="cs-CZ" sz="3000" dirty="0" smtClean="0"/>
              <a:t>němčina</a:t>
            </a:r>
            <a:r>
              <a:rPr lang="cs-CZ" sz="3000" i="1" dirty="0" smtClean="0"/>
              <a:t>: </a:t>
            </a:r>
            <a:r>
              <a:rPr lang="cs-CZ" sz="3000" i="1" dirty="0" err="1" smtClean="0"/>
              <a:t>Bruder</a:t>
            </a:r>
            <a:r>
              <a:rPr lang="cs-CZ" sz="3000" dirty="0" smtClean="0"/>
              <a:t>, </a:t>
            </a:r>
            <a:r>
              <a:rPr lang="cs-CZ" sz="3000" i="1" dirty="0" err="1" smtClean="0"/>
              <a:t>Br</a:t>
            </a:r>
            <a:r>
              <a:rPr lang="cs-CZ" sz="30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üder</a:t>
            </a:r>
            <a:r>
              <a:rPr lang="cs-CZ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– „bratr“ + </a:t>
            </a:r>
            <a:r>
              <a:rPr lang="cs-CZ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pl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., obojí kumulováno v kořeni</a:t>
            </a:r>
            <a:endParaRPr lang="cs-CZ" sz="3000" dirty="0"/>
          </a:p>
          <a:p>
            <a:pPr lvl="1"/>
            <a:r>
              <a:rPr lang="cs-CZ" sz="3000" dirty="0"/>
              <a:t>- arabština: </a:t>
            </a:r>
            <a:r>
              <a:rPr lang="cs-CZ" sz="3000" i="1" dirty="0"/>
              <a:t>k-t-b</a:t>
            </a:r>
            <a:r>
              <a:rPr lang="cs-CZ" sz="3000" dirty="0"/>
              <a:t>: </a:t>
            </a:r>
            <a:r>
              <a:rPr lang="cs-CZ" sz="3000" i="1" dirty="0" err="1"/>
              <a:t>kitab</a:t>
            </a:r>
            <a:r>
              <a:rPr lang="cs-CZ" sz="3000" i="1" dirty="0"/>
              <a:t>(</a:t>
            </a:r>
            <a:r>
              <a:rPr lang="cs-CZ" sz="3000" i="1" dirty="0" err="1"/>
              <a:t>un</a:t>
            </a:r>
            <a:r>
              <a:rPr lang="cs-CZ" sz="3000" i="1" dirty="0"/>
              <a:t>)</a:t>
            </a:r>
            <a:r>
              <a:rPr lang="cs-CZ" sz="3000" dirty="0"/>
              <a:t> - </a:t>
            </a:r>
            <a:r>
              <a:rPr lang="cs-CZ" sz="3000" i="1" dirty="0" err="1"/>
              <a:t>kutub</a:t>
            </a:r>
            <a:r>
              <a:rPr lang="cs-CZ" sz="3000" i="1" dirty="0"/>
              <a:t>(</a:t>
            </a:r>
            <a:r>
              <a:rPr lang="cs-CZ" sz="3000" i="1" dirty="0" err="1"/>
              <a:t>un</a:t>
            </a:r>
            <a:r>
              <a:rPr lang="cs-CZ" sz="3000" i="1" dirty="0"/>
              <a:t>) </a:t>
            </a:r>
            <a:r>
              <a:rPr lang="cs-CZ" sz="3000" dirty="0"/>
              <a:t>(kniha - knihy) </a:t>
            </a:r>
          </a:p>
          <a:p>
            <a:pPr marL="457200" lvl="2" indent="0">
              <a:buNone/>
            </a:pPr>
            <a:r>
              <a:rPr lang="cs-CZ" sz="3000" dirty="0"/>
              <a:t>- proměňují se samohlásky, zatímco souhlásky zůstávají beze změny</a:t>
            </a:r>
          </a:p>
          <a:p>
            <a:pPr lvl="1"/>
            <a:r>
              <a:rPr lang="cs-CZ" sz="3000" dirty="0"/>
              <a:t>- němčina: </a:t>
            </a:r>
            <a:r>
              <a:rPr lang="cs-CZ" sz="3000" i="1" dirty="0" err="1"/>
              <a:t>trinken</a:t>
            </a:r>
            <a:r>
              <a:rPr lang="cs-CZ" sz="3000" dirty="0"/>
              <a:t> - </a:t>
            </a:r>
            <a:r>
              <a:rPr lang="cs-CZ" sz="3000" i="1" dirty="0" err="1"/>
              <a:t>tränken</a:t>
            </a:r>
            <a:r>
              <a:rPr lang="cs-CZ" sz="3000" dirty="0"/>
              <a:t>, čeština: </a:t>
            </a:r>
            <a:r>
              <a:rPr lang="cs-CZ" sz="3000" i="1" dirty="0"/>
              <a:t>hoch</a:t>
            </a:r>
            <a:r>
              <a:rPr lang="cs-CZ" sz="3000" dirty="0"/>
              <a:t> – </a:t>
            </a:r>
            <a:r>
              <a:rPr lang="cs-CZ" sz="3000" i="1" dirty="0"/>
              <a:t>hoši, přítel - přátel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633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2282" y="505609"/>
            <a:ext cx="9918550" cy="1086523"/>
          </a:xfrm>
        </p:spPr>
        <p:txBody>
          <a:bodyPr/>
          <a:lstStyle/>
          <a:p>
            <a:r>
              <a:rPr lang="cs-CZ" dirty="0"/>
              <a:t>5) Jazyky polysyntetické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127" y="1979407"/>
            <a:ext cx="10779161" cy="4507454"/>
          </a:xfrm>
        </p:spPr>
        <p:txBody>
          <a:bodyPr/>
          <a:lstStyle/>
          <a:p>
            <a:pPr lvl="1"/>
            <a:r>
              <a:rPr lang="cs-CZ" sz="2800" dirty="0"/>
              <a:t>- čínština, vietnamština, japonština, některé rysy má i němčina</a:t>
            </a:r>
          </a:p>
          <a:p>
            <a:pPr lvl="1"/>
            <a:r>
              <a:rPr lang="cs-CZ" sz="2800" dirty="0"/>
              <a:t>- skládání slov - např. </a:t>
            </a:r>
            <a:r>
              <a:rPr lang="cs-CZ" sz="2800" i="1" dirty="0" err="1"/>
              <a:t>Hausmeister</a:t>
            </a:r>
            <a:r>
              <a:rPr lang="cs-CZ" sz="2800" dirty="0"/>
              <a:t> – domovník, </a:t>
            </a:r>
            <a:r>
              <a:rPr lang="cs-CZ" sz="2800" i="1" dirty="0" err="1"/>
              <a:t>Dampfschiff</a:t>
            </a:r>
            <a:r>
              <a:rPr lang="cs-CZ" sz="2800" dirty="0"/>
              <a:t> – parník</a:t>
            </a:r>
          </a:p>
          <a:p>
            <a:pPr lvl="1"/>
            <a:r>
              <a:rPr lang="cs-CZ" sz="2800" dirty="0"/>
              <a:t>- slova se neskloňují a nečasují</a:t>
            </a:r>
          </a:p>
          <a:p>
            <a:pPr lvl="1"/>
            <a:r>
              <a:rPr lang="cs-CZ" sz="2800" dirty="0"/>
              <a:t>- gramatické významy jsou vyjadřovány lexikálními prostředky </a:t>
            </a:r>
          </a:p>
          <a:p>
            <a:pPr marL="457200" lvl="2" indent="0">
              <a:buNone/>
            </a:pPr>
            <a:r>
              <a:rPr lang="cs-CZ" sz="2800" dirty="0"/>
              <a:t>- zvláštní slova používaná při vyjadřování počtu věcí v čínštině: </a:t>
            </a:r>
            <a:r>
              <a:rPr lang="cs-CZ" sz="2800" i="1" dirty="0"/>
              <a:t>tři knihy</a:t>
            </a:r>
            <a:r>
              <a:rPr lang="cs-CZ" sz="2800" dirty="0"/>
              <a:t> -&gt; </a:t>
            </a:r>
            <a:r>
              <a:rPr lang="cs-CZ" sz="2800" i="1" dirty="0"/>
              <a:t>tři svazek kniha</a:t>
            </a:r>
            <a:r>
              <a:rPr lang="cs-CZ" sz="2800" dirty="0"/>
              <a:t> (</a:t>
            </a:r>
            <a:r>
              <a:rPr lang="cs-CZ" sz="2800" dirty="0" err="1"/>
              <a:t>čín</a:t>
            </a:r>
            <a:r>
              <a:rPr lang="cs-CZ" sz="2800" dirty="0"/>
              <a:t>.) – </a:t>
            </a:r>
            <a:r>
              <a:rPr lang="cs-CZ" sz="2800" dirty="0">
                <a:solidFill>
                  <a:srgbClr val="FF0000"/>
                </a:solidFill>
              </a:rPr>
              <a:t>dnes tzv. klasifikátory (srov. i ve znakových jazycích)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273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067" y="473336"/>
            <a:ext cx="10822192" cy="1161826"/>
          </a:xfrm>
        </p:spPr>
        <p:txBody>
          <a:bodyPr/>
          <a:lstStyle/>
          <a:p>
            <a:r>
              <a:rPr lang="cs-CZ" dirty="0"/>
              <a:t>Pět Jazykových typů a jejich zastoupení v češtině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398" y="1904104"/>
            <a:ext cx="11403106" cy="4615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/>
              <a:t>1) Izolační (</a:t>
            </a:r>
            <a:r>
              <a:rPr lang="cs-CZ" sz="4000" i="1" dirty="0"/>
              <a:t>budu nosit, nesl jsem </a:t>
            </a:r>
            <a:r>
              <a:rPr lang="cs-CZ" sz="4000" dirty="0"/>
              <a:t>X </a:t>
            </a:r>
            <a:r>
              <a:rPr lang="cs-CZ" sz="4000" i="1" dirty="0"/>
              <a:t>ponesu</a:t>
            </a:r>
            <a:r>
              <a:rPr lang="cs-CZ" sz="4000" dirty="0"/>
              <a:t>, lat. </a:t>
            </a:r>
            <a:r>
              <a:rPr lang="cs-CZ" sz="4000" i="1" dirty="0" err="1"/>
              <a:t>feram</a:t>
            </a:r>
            <a:r>
              <a:rPr lang="cs-CZ" sz="4000" dirty="0"/>
              <a:t>)</a:t>
            </a:r>
          </a:p>
          <a:p>
            <a:pPr marL="0" indent="0">
              <a:buNone/>
            </a:pPr>
            <a:r>
              <a:rPr lang="cs-CZ" sz="4000" dirty="0"/>
              <a:t>2) Aglutinační (</a:t>
            </a:r>
            <a:r>
              <a:rPr lang="cs-CZ" sz="4000" i="1" dirty="0"/>
              <a:t>orám, vyorám, </a:t>
            </a:r>
            <a:r>
              <a:rPr lang="cs-CZ" sz="4000" i="1" dirty="0" err="1"/>
              <a:t>dovyorám</a:t>
            </a:r>
            <a:r>
              <a:rPr lang="cs-CZ" sz="4000" i="1" dirty="0"/>
              <a:t>, </a:t>
            </a:r>
            <a:r>
              <a:rPr lang="cs-CZ" sz="4000" i="1" dirty="0" err="1"/>
              <a:t>nedovyorám</a:t>
            </a:r>
            <a:r>
              <a:rPr lang="cs-CZ" sz="4000" i="1" dirty="0"/>
              <a:t>; </a:t>
            </a:r>
            <a:r>
              <a:rPr lang="cs-CZ" sz="4000" dirty="0"/>
              <a:t>)</a:t>
            </a:r>
          </a:p>
          <a:p>
            <a:pPr marL="0" indent="0">
              <a:buNone/>
            </a:pPr>
            <a:r>
              <a:rPr lang="cs-CZ" sz="4000" dirty="0"/>
              <a:t>3) Flexivní (</a:t>
            </a:r>
            <a:r>
              <a:rPr lang="cs-CZ" sz="4000" i="1" dirty="0" err="1"/>
              <a:t>dobr</a:t>
            </a:r>
            <a:r>
              <a:rPr lang="cs-CZ" sz="4000" i="1" dirty="0"/>
              <a:t>-ý</a:t>
            </a:r>
            <a:r>
              <a:rPr lang="cs-CZ" sz="4000" dirty="0"/>
              <a:t> – -</a:t>
            </a:r>
            <a:r>
              <a:rPr lang="cs-CZ" sz="4000" i="1" dirty="0"/>
              <a:t>ý </a:t>
            </a:r>
            <a:r>
              <a:rPr lang="cs-CZ" sz="4000" dirty="0"/>
              <a:t>má význam m., </a:t>
            </a:r>
            <a:r>
              <a:rPr lang="cs-CZ" sz="4000" dirty="0" err="1"/>
              <a:t>nom</a:t>
            </a:r>
            <a:r>
              <a:rPr lang="cs-CZ" sz="4000" dirty="0"/>
              <a:t>. / </a:t>
            </a:r>
            <a:r>
              <a:rPr lang="cs-CZ" sz="4000" dirty="0" err="1"/>
              <a:t>ak</a:t>
            </a:r>
            <a:r>
              <a:rPr lang="cs-CZ" sz="4000" dirty="0"/>
              <a:t>. </a:t>
            </a:r>
            <a:r>
              <a:rPr lang="cs-CZ" sz="4000" dirty="0" err="1"/>
              <a:t>sg</a:t>
            </a:r>
            <a:r>
              <a:rPr lang="cs-CZ" sz="4000" dirty="0"/>
              <a:t>.)</a:t>
            </a:r>
          </a:p>
          <a:p>
            <a:pPr marL="0" indent="0">
              <a:buNone/>
            </a:pPr>
            <a:r>
              <a:rPr lang="cs-CZ" sz="4000" dirty="0"/>
              <a:t>4) </a:t>
            </a:r>
            <a:r>
              <a:rPr lang="cs-CZ" sz="4000" dirty="0" err="1"/>
              <a:t>Introflexivní</a:t>
            </a:r>
            <a:r>
              <a:rPr lang="cs-CZ" sz="4000" dirty="0"/>
              <a:t> (</a:t>
            </a:r>
            <a:r>
              <a:rPr lang="cs-CZ" sz="4000" i="1" dirty="0"/>
              <a:t>přítel – přátel</a:t>
            </a:r>
            <a:r>
              <a:rPr lang="cs-CZ" sz="4000" dirty="0"/>
              <a:t>, </a:t>
            </a:r>
            <a:r>
              <a:rPr lang="cs-CZ" sz="4000" i="1" dirty="0"/>
              <a:t>střelím – střílím</a:t>
            </a:r>
            <a:r>
              <a:rPr lang="cs-CZ" sz="4000" dirty="0"/>
              <a:t>)</a:t>
            </a:r>
          </a:p>
          <a:p>
            <a:pPr marL="0" indent="0">
              <a:buNone/>
            </a:pPr>
            <a:r>
              <a:rPr lang="cs-CZ" sz="4000" dirty="0"/>
              <a:t>5) Polysyntetický (</a:t>
            </a:r>
            <a:r>
              <a:rPr lang="cs-CZ" sz="4000" i="1" dirty="0"/>
              <a:t>lidojed</a:t>
            </a:r>
            <a:r>
              <a:rPr lang="cs-CZ" sz="4000" dirty="0"/>
              <a:t>, </a:t>
            </a:r>
            <a:r>
              <a:rPr lang="cs-CZ" sz="4000" i="1" dirty="0"/>
              <a:t>maloměsto</a:t>
            </a:r>
            <a:r>
              <a:rPr lang="cs-CZ" sz="4000" dirty="0"/>
              <a:t>, </a:t>
            </a:r>
            <a:r>
              <a:rPr lang="cs-CZ" sz="4000" i="1" dirty="0"/>
              <a:t>modrobílý</a:t>
            </a:r>
            <a:r>
              <a:rPr lang="cs-CZ" sz="4000" dirty="0"/>
              <a:t>)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6408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6280" y="534387"/>
            <a:ext cx="10021824" cy="1188720"/>
          </a:xfrm>
        </p:spPr>
        <p:txBody>
          <a:bodyPr/>
          <a:lstStyle/>
          <a:p>
            <a:r>
              <a:rPr lang="cs-CZ" dirty="0"/>
              <a:t>Který typ v češtině převažuje? V čem se to projevuje?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3621" y="2053106"/>
            <a:ext cx="11250523" cy="4443947"/>
          </a:xfrm>
        </p:spPr>
        <p:txBody>
          <a:bodyPr>
            <a:normAutofit fontScale="77500" lnSpcReduction="20000"/>
          </a:bodyPr>
          <a:lstStyle/>
          <a:p>
            <a:r>
              <a:rPr lang="cs-CZ" sz="3600" dirty="0"/>
              <a:t>1. </a:t>
            </a:r>
            <a:r>
              <a:rPr lang="cs-CZ" sz="3600" dirty="0">
                <a:solidFill>
                  <a:srgbClr val="FF0000"/>
                </a:solidFill>
              </a:rPr>
              <a:t>flexivní, flektivní</a:t>
            </a:r>
            <a:r>
              <a:rPr lang="cs-CZ" sz="3600" dirty="0"/>
              <a:t> – koncovky, každá mívá 2-3 funkce; synonymie a homonymie koncovek; množství deklinací a konjugací; nepravidelnosti;</a:t>
            </a:r>
          </a:p>
          <a:p>
            <a:endParaRPr lang="cs-CZ" sz="3600" dirty="0"/>
          </a:p>
          <a:p>
            <a:r>
              <a:rPr lang="cs-CZ" sz="3600" dirty="0"/>
              <a:t>2. izolační (přivlastňování, budoucí čas, opisné pasivum aj.; skloňování podle vzor </a:t>
            </a:r>
            <a:r>
              <a:rPr lang="cs-CZ" sz="3600" i="1" dirty="0"/>
              <a:t>stavení</a:t>
            </a:r>
            <a:r>
              <a:rPr lang="cs-CZ" sz="3600" dirty="0"/>
              <a:t>, </a:t>
            </a:r>
            <a:r>
              <a:rPr lang="cs-CZ" sz="3600" i="1" dirty="0"/>
              <a:t>paní</a:t>
            </a:r>
            <a:r>
              <a:rPr lang="cs-CZ" sz="3600" dirty="0"/>
              <a:t>)</a:t>
            </a:r>
          </a:p>
          <a:p>
            <a:endParaRPr lang="cs-CZ" sz="3600" dirty="0"/>
          </a:p>
          <a:p>
            <a:r>
              <a:rPr lang="cs-CZ" sz="3600" dirty="0"/>
              <a:t>3. aglutinační (stupňování, drobnosti ve skloňování a časování; odvozování)</a:t>
            </a:r>
          </a:p>
          <a:p>
            <a:endParaRPr lang="cs-CZ" sz="3600" dirty="0"/>
          </a:p>
          <a:p>
            <a:r>
              <a:rPr lang="cs-CZ" sz="3600" dirty="0"/>
              <a:t>Méně zastoupena vnitřní flexe a </a:t>
            </a:r>
            <a:r>
              <a:rPr lang="cs-CZ" sz="3600" dirty="0" err="1" smtClean="0"/>
              <a:t>polysyntéze</a:t>
            </a:r>
            <a:endParaRPr lang="cs-CZ" sz="3600" dirty="0" smtClean="0"/>
          </a:p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Nalézt vlastní příklady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47358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8712" y="365761"/>
            <a:ext cx="7729728" cy="925158"/>
          </a:xfrm>
        </p:spPr>
        <p:txBody>
          <a:bodyPr>
            <a:normAutofit/>
          </a:bodyPr>
          <a:lstStyle/>
          <a:p>
            <a:r>
              <a:rPr lang="cs-CZ" dirty="0"/>
              <a:t>Otázky k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064" y="1463040"/>
            <a:ext cx="11553712" cy="4970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- Co je to typologie?</a:t>
            </a:r>
          </a:p>
          <a:p>
            <a:pPr marL="0" indent="0">
              <a:buNone/>
            </a:pPr>
            <a:r>
              <a:rPr lang="cs-CZ" sz="3200" dirty="0"/>
              <a:t>- Jaké typy jazyků V Skalička vymezuje a na jakém základě?</a:t>
            </a:r>
          </a:p>
          <a:p>
            <a:pPr marL="0" indent="0">
              <a:buNone/>
            </a:pPr>
            <a:r>
              <a:rPr lang="cs-CZ" sz="3200" dirty="0"/>
              <a:t>- Čím se každý typ vyznačuje? Charakterizujte je, uveďte příklady a nejtypičtější jazyky ke každému z probíraných typů.</a:t>
            </a:r>
          </a:p>
          <a:p>
            <a:pPr marL="0" indent="0">
              <a:buNone/>
            </a:pPr>
            <a:r>
              <a:rPr lang="cs-CZ" sz="3200" dirty="0"/>
              <a:t>- Jak autor charakterizuje typ češtiny? </a:t>
            </a:r>
          </a:p>
          <a:p>
            <a:pPr marL="0" indent="0">
              <a:buNone/>
            </a:pPr>
            <a:r>
              <a:rPr lang="cs-CZ" sz="3200" dirty="0"/>
              <a:t>- Rysy kterého typu v češtině převažují? (Příklady.)</a:t>
            </a:r>
          </a:p>
          <a:p>
            <a:pPr marL="0" indent="0">
              <a:buNone/>
            </a:pPr>
            <a:r>
              <a:rPr lang="cs-CZ" sz="3200" dirty="0"/>
              <a:t>- Které rysy ostatních jazykových typů lze v češtině aspoň v malé míře pozorovat? (Příklady.)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776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3771" y="615820"/>
            <a:ext cx="10860833" cy="951722"/>
          </a:xfrm>
        </p:spPr>
        <p:txBody>
          <a:bodyPr>
            <a:normAutofit/>
          </a:bodyPr>
          <a:lstStyle/>
          <a:p>
            <a:r>
              <a:rPr lang="cs-CZ" dirty="0"/>
              <a:t>Klasifikace jazyků – různá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853" y="1884783"/>
            <a:ext cx="11290041" cy="450668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cs-CZ" sz="3200" b="1" dirty="0"/>
              <a:t>Sociolingvistické kritérium </a:t>
            </a:r>
            <a:r>
              <a:rPr lang="cs-CZ" sz="3200" dirty="0"/>
              <a:t>(jazyky přirozené vs. umělé, velké / světové vs. malé, jazyky v kontaktu, jazyky a dialekty, </a:t>
            </a:r>
            <a:r>
              <a:rPr lang="cs-CZ" sz="3200" dirty="0" err="1"/>
              <a:t>pidžiny</a:t>
            </a:r>
            <a:r>
              <a:rPr lang="cs-CZ" sz="3200" dirty="0"/>
              <a:t> a kreolské jazyky…)</a:t>
            </a:r>
          </a:p>
          <a:p>
            <a:pPr marL="514350" indent="-514350">
              <a:buAutoNum type="arabicParenR"/>
            </a:pPr>
            <a:r>
              <a:rPr lang="cs-CZ" sz="3200" b="1" dirty="0"/>
              <a:t>Geografické kritérium </a:t>
            </a:r>
            <a:r>
              <a:rPr lang="cs-CZ" sz="3200" dirty="0"/>
              <a:t>(jazykový zeměpis: jazykové </a:t>
            </a:r>
            <a:r>
              <a:rPr lang="cs-CZ" sz="3200" dirty="0" smtClean="0"/>
              <a:t>areály – společné území)</a:t>
            </a:r>
            <a:endParaRPr lang="cs-CZ" sz="3200" dirty="0"/>
          </a:p>
          <a:p>
            <a:pPr marL="514350" indent="-514350">
              <a:buAutoNum type="arabicParenR"/>
            </a:pPr>
            <a:r>
              <a:rPr lang="cs-CZ" sz="3200" b="1" dirty="0"/>
              <a:t>Genetické kritérium </a:t>
            </a:r>
            <a:r>
              <a:rPr lang="cs-CZ" sz="3200" dirty="0"/>
              <a:t>(jazyková příbuznost na základě společného původu a vývoje: jazykové rodiny – u češtiny např. </a:t>
            </a:r>
            <a:r>
              <a:rPr lang="cs-CZ" sz="3200" dirty="0">
                <a:solidFill>
                  <a:srgbClr val="FF0000"/>
                </a:solidFill>
              </a:rPr>
              <a:t>indoevropská</a:t>
            </a:r>
            <a:r>
              <a:rPr lang="cs-CZ" sz="3200" dirty="0"/>
              <a:t>; jazykové větve – např. </a:t>
            </a:r>
            <a:r>
              <a:rPr lang="cs-CZ" sz="3200" dirty="0">
                <a:solidFill>
                  <a:srgbClr val="FF0000"/>
                </a:solidFill>
              </a:rPr>
              <a:t>slovanská</a:t>
            </a:r>
            <a:r>
              <a:rPr lang="cs-CZ" sz="3200" dirty="0"/>
              <a:t>; jazykové skupiny – např. </a:t>
            </a:r>
            <a:r>
              <a:rPr lang="cs-CZ" sz="3200" dirty="0">
                <a:solidFill>
                  <a:srgbClr val="FF0000"/>
                </a:solidFill>
              </a:rPr>
              <a:t>západoslovanská</a:t>
            </a:r>
            <a:r>
              <a:rPr lang="cs-CZ" sz="3200" dirty="0"/>
              <a:t>; jazykové podskupiny – např. </a:t>
            </a:r>
            <a:r>
              <a:rPr lang="cs-CZ" sz="3200" dirty="0">
                <a:solidFill>
                  <a:srgbClr val="FF0000"/>
                </a:solidFill>
              </a:rPr>
              <a:t>česko-slovenská</a:t>
            </a:r>
            <a:r>
              <a:rPr lang="cs-CZ" sz="3200" dirty="0"/>
              <a:t>)</a:t>
            </a:r>
          </a:p>
          <a:p>
            <a:pPr marL="514350" indent="-514350">
              <a:buAutoNum type="arabicParenR"/>
            </a:pPr>
            <a:r>
              <a:rPr lang="cs-CZ" sz="3200" b="1" dirty="0"/>
              <a:t>Typologické kritérium </a:t>
            </a:r>
            <a:r>
              <a:rPr lang="cs-CZ" sz="3200" dirty="0"/>
              <a:t>(typické rysy gramatické stavby)</a:t>
            </a:r>
          </a:p>
          <a:p>
            <a:pPr marL="514350" indent="-514350">
              <a:buAutoNum type="arabicParenR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14899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9207" y="634483"/>
            <a:ext cx="10991461" cy="905069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Vladimír Skalička (1909 – 1991) 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8743" y="1875455"/>
            <a:ext cx="2810454" cy="3990845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3349690" y="1882588"/>
            <a:ext cx="8761445" cy="4593516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/>
              <a:t>český jazykovědec, profesor FF UK, člen Pražského lingvistického kroužku</a:t>
            </a:r>
          </a:p>
          <a:p>
            <a:r>
              <a:rPr lang="cs-CZ" sz="2800" b="1" dirty="0"/>
              <a:t>zakladatel české lingvistické typologie</a:t>
            </a:r>
            <a:r>
              <a:rPr lang="cs-CZ" sz="2800" dirty="0"/>
              <a:t> – vrcholem díla je </a:t>
            </a:r>
            <a:r>
              <a:rPr lang="cs-CZ" sz="2800" b="1" dirty="0"/>
              <a:t>rozdělení světových jazyků na pět skupin: flexivní, </a:t>
            </a:r>
            <a:r>
              <a:rPr lang="cs-CZ" sz="2800" b="1" dirty="0" err="1"/>
              <a:t>introflexivní</a:t>
            </a:r>
            <a:r>
              <a:rPr lang="cs-CZ" sz="2800" b="1" dirty="0"/>
              <a:t>, aglutinační, izolační a polysyntetické </a:t>
            </a:r>
            <a:r>
              <a:rPr lang="cs-CZ" sz="2800" dirty="0"/>
              <a:t>(</a:t>
            </a:r>
            <a:r>
              <a:rPr lang="cs-CZ" sz="2800" i="1" dirty="0"/>
              <a:t>Typ češtiny</a:t>
            </a:r>
            <a:r>
              <a:rPr lang="cs-CZ" sz="2800" dirty="0"/>
              <a:t>, 1951)</a:t>
            </a:r>
          </a:p>
          <a:p>
            <a:r>
              <a:rPr lang="cs-CZ" sz="2800" dirty="0"/>
              <a:t>jeho teorie patří k největším dílům světové lingvistiky 20. století, ačkoli má i odpůrce. Skalička ke svému rozdělení dospěl po mnohaletém výzkumu, během něhož se seznámil alespoň zběžně s více než 1200 jazyky z celého světa</a:t>
            </a:r>
          </a:p>
          <a:p>
            <a:r>
              <a:rPr lang="cs-CZ" sz="2800" dirty="0"/>
              <a:t>Vladimír Skalička: </a:t>
            </a:r>
            <a:r>
              <a:rPr lang="cs-CZ" sz="2800" i="1" dirty="0"/>
              <a:t>Souborné dílo</a:t>
            </a:r>
            <a:r>
              <a:rPr lang="cs-CZ" sz="2800" dirty="0"/>
              <a:t>, 2004–2006, 3 svazky, editor František Čermák</a:t>
            </a:r>
          </a:p>
          <a:p>
            <a:r>
              <a:rPr lang="cs-CZ" sz="2800" dirty="0"/>
              <a:t>polyglot, překladatel a tlumočník z finštiny, angličtiny, maďarštiny,  korejštiny a němčiny; autor jazykových učebnic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06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10005" y="623944"/>
            <a:ext cx="10908254" cy="1021976"/>
          </a:xfrm>
        </p:spPr>
        <p:txBody>
          <a:bodyPr/>
          <a:lstStyle/>
          <a:p>
            <a:r>
              <a:rPr lang="cs-CZ" dirty="0"/>
              <a:t>Vladimír Skalička: Typ češtiny (1951)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27126" y="2022438"/>
            <a:ext cx="11112648" cy="4442907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cs-CZ" sz="3600" dirty="0"/>
              <a:t>mateřský jazyk – </a:t>
            </a:r>
            <a:r>
              <a:rPr lang="cs-CZ" sz="3600" dirty="0" smtClean="0"/>
              <a:t>v dětství samozřejmost</a:t>
            </a:r>
            <a:r>
              <a:rPr lang="cs-CZ" sz="3600" dirty="0"/>
              <a:t>: „Čeština byla pro nás jazykem jedině možným. Co bylo v češtině, bylo vůbec.“</a:t>
            </a:r>
          </a:p>
          <a:p>
            <a:pPr>
              <a:buFontTx/>
              <a:buChar char="-"/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cs-CZ" sz="3600" dirty="0"/>
          </a:p>
          <a:p>
            <a:pPr>
              <a:buFontTx/>
              <a:buChar char="-"/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• studium dalších jazyků: nejen rozdílná slovní zásoba, ale i jiná gramatická </a:t>
            </a:r>
            <a:r>
              <a:rPr lang="cs-CZ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pravidla, struktura 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– pomocná slovesa, členy …</a:t>
            </a:r>
          </a:p>
          <a:p>
            <a:pPr>
              <a:buFontTx/>
              <a:buChar char="-"/>
            </a:pPr>
            <a:endParaRPr 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• porovnávání, reflexe</a:t>
            </a:r>
            <a:endParaRPr lang="cs-CZ" sz="3600" dirty="0"/>
          </a:p>
          <a:p>
            <a:pPr>
              <a:buFontTx/>
              <a:buChar char="-"/>
            </a:pPr>
            <a:endParaRPr lang="cs-CZ" sz="3600" dirty="0"/>
          </a:p>
          <a:p>
            <a:pPr>
              <a:buFontTx/>
              <a:buChar char="-"/>
            </a:pPr>
            <a:endParaRPr lang="cs-CZ" sz="3600" dirty="0"/>
          </a:p>
          <a:p>
            <a:pPr>
              <a:buFontTx/>
              <a:buChar char="-"/>
            </a:pPr>
            <a:endParaRPr lang="cs-CZ" sz="3600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611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6204" y="363894"/>
            <a:ext cx="9293290" cy="1119673"/>
          </a:xfrm>
        </p:spPr>
        <p:txBody>
          <a:bodyPr/>
          <a:lstStyle/>
          <a:p>
            <a:r>
              <a:rPr lang="cs-CZ" dirty="0"/>
              <a:t>Vladimír Skalička: Typ češtiny (1951)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51238" y="1796527"/>
            <a:ext cx="7917627" cy="4873213"/>
          </a:xfrm>
        </p:spPr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cs-CZ" sz="2800" dirty="0"/>
              <a:t>  - genetická blízkost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≠</a:t>
            </a:r>
            <a:r>
              <a:rPr lang="cs-CZ" sz="2800" dirty="0"/>
              <a:t>  typologická příbuznost</a:t>
            </a:r>
          </a:p>
          <a:p>
            <a:pPr marL="228600" lvl="1"/>
            <a:r>
              <a:rPr lang="cs-CZ" sz="2800" dirty="0"/>
              <a:t>- strukturní (gramatická) typologie:</a:t>
            </a:r>
          </a:p>
          <a:p>
            <a:pPr marL="228600" lvl="1"/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cs-CZ" sz="2800" dirty="0"/>
              <a:t>typologie: „nauka o podobnostech a rozdílech mluvnic jazyků“ </a:t>
            </a:r>
          </a:p>
          <a:p>
            <a:pPr marL="228600" lvl="1"/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cs-CZ" sz="2800" dirty="0"/>
              <a:t>typ: „soubor gramatických vlastností, které jsou si navzájem blízké, tj. je-li jedna v daném jazyce, očekáváme, že bude i druhá, třetí atd.“</a:t>
            </a:r>
          </a:p>
          <a:p>
            <a:pPr marL="228600" lvl="1"/>
            <a:r>
              <a:rPr lang="cs-CZ" sz="2800" dirty="0"/>
              <a:t>- žádný jazyk nemá jen vlastnosti jediného typu, není čistým typem; rozhodující pro typologické zařazení je dominantní typ v jazyce</a:t>
            </a:r>
          </a:p>
          <a:p>
            <a:pPr marL="228600" lvl="1"/>
            <a:r>
              <a:rPr lang="cs-CZ" sz="2800" dirty="0"/>
              <a:t>- příklad češtiny</a:t>
            </a:r>
          </a:p>
          <a:p>
            <a:pPr marL="228600" lvl="1"/>
            <a:endParaRPr lang="cs-CZ" sz="2800" dirty="0"/>
          </a:p>
          <a:p>
            <a:pPr marL="228600" lvl="1"/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5112" y="1971941"/>
            <a:ext cx="2851543" cy="40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126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067" y="473336"/>
            <a:ext cx="10822192" cy="1161826"/>
          </a:xfrm>
        </p:spPr>
        <p:txBody>
          <a:bodyPr/>
          <a:lstStyle/>
          <a:p>
            <a:r>
              <a:rPr lang="cs-CZ" dirty="0"/>
              <a:t>Pět Jazykových typů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2279" y="2065468"/>
            <a:ext cx="11112648" cy="4453666"/>
          </a:xfrm>
        </p:spPr>
        <p:txBody>
          <a:bodyPr/>
          <a:lstStyle/>
          <a:p>
            <a:pPr marL="0" indent="0">
              <a:buNone/>
            </a:pPr>
            <a:r>
              <a:rPr lang="cs-CZ" sz="4000" dirty="0"/>
              <a:t>1) Izolační </a:t>
            </a:r>
          </a:p>
          <a:p>
            <a:pPr marL="0" indent="0">
              <a:buNone/>
            </a:pPr>
            <a:r>
              <a:rPr lang="cs-CZ" sz="4000" dirty="0"/>
              <a:t>2) Aglutinační</a:t>
            </a:r>
          </a:p>
          <a:p>
            <a:pPr marL="0" indent="0">
              <a:buNone/>
            </a:pPr>
            <a:r>
              <a:rPr lang="cs-CZ" sz="4000" dirty="0"/>
              <a:t>3) Flexivní</a:t>
            </a:r>
          </a:p>
          <a:p>
            <a:pPr marL="0" indent="0">
              <a:buNone/>
            </a:pPr>
            <a:r>
              <a:rPr lang="cs-CZ" sz="4000" dirty="0"/>
              <a:t>4) </a:t>
            </a:r>
            <a:r>
              <a:rPr lang="cs-CZ" sz="4000" dirty="0" err="1"/>
              <a:t>Introflexivní</a:t>
            </a:r>
            <a:endParaRPr lang="cs-CZ" sz="4000" dirty="0"/>
          </a:p>
          <a:p>
            <a:pPr marL="0" indent="0">
              <a:buNone/>
            </a:pPr>
            <a:r>
              <a:rPr lang="cs-CZ" sz="4000" dirty="0"/>
              <a:t>5) Polysyntetický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386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83363" y="964692"/>
            <a:ext cx="7777501" cy="826786"/>
          </a:xfrm>
        </p:spPr>
        <p:txBody>
          <a:bodyPr/>
          <a:lstStyle/>
          <a:p>
            <a:r>
              <a:rPr lang="cs-CZ" dirty="0"/>
              <a:t>Séma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40632" y="1956287"/>
            <a:ext cx="5630779" cy="45568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lvl="1"/>
            <a:r>
              <a:rPr lang="cs-CZ" sz="2800" dirty="0"/>
              <a:t>morfém je složen </a:t>
            </a:r>
            <a:r>
              <a:rPr lang="cs-CZ" sz="2800" dirty="0" smtClean="0"/>
              <a:t>z </a:t>
            </a:r>
            <a:r>
              <a:rPr lang="cs-CZ" sz="2800" dirty="0"/>
              <a:t>elementárních významových jednotek – sémat</a:t>
            </a:r>
          </a:p>
          <a:p>
            <a:pPr lvl="1"/>
            <a:endParaRPr lang="cs-CZ" sz="2800" b="1" dirty="0"/>
          </a:p>
          <a:p>
            <a:pPr lvl="1"/>
            <a:r>
              <a:rPr lang="cs-CZ" sz="2800" b="1" dirty="0"/>
              <a:t>séma  = 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41033" y="3513221"/>
            <a:ext cx="8750968" cy="2863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i="1" dirty="0" smtClean="0"/>
              <a:t>matka</a:t>
            </a:r>
            <a:r>
              <a:rPr lang="cs-CZ" sz="2800" dirty="0"/>
              <a:t>:    </a:t>
            </a:r>
            <a:r>
              <a:rPr lang="cs-CZ" sz="2800" i="1" dirty="0" err="1">
                <a:solidFill>
                  <a:srgbClr val="FF0000"/>
                </a:solidFill>
              </a:rPr>
              <a:t>matk</a:t>
            </a:r>
            <a:r>
              <a:rPr lang="cs-CZ" sz="2800" dirty="0">
                <a:solidFill>
                  <a:srgbClr val="FF0000"/>
                </a:solidFill>
              </a:rPr>
              <a:t> - </a:t>
            </a:r>
            <a:r>
              <a:rPr lang="cs-CZ" sz="2800" i="1" dirty="0">
                <a:solidFill>
                  <a:srgbClr val="FF0000"/>
                </a:solidFill>
              </a:rPr>
              <a:t>a</a:t>
            </a:r>
          </a:p>
          <a:p>
            <a:pPr marL="0" indent="0">
              <a:buNone/>
            </a:pPr>
            <a:r>
              <a:rPr lang="cs-CZ" sz="2800" dirty="0"/>
              <a:t>           /             \</a:t>
            </a:r>
          </a:p>
          <a:p>
            <a:pPr marL="0" indent="0">
              <a:buNone/>
            </a:pPr>
            <a:r>
              <a:rPr lang="cs-CZ" sz="2800" dirty="0"/>
              <a:t>     kořen         koncovka</a:t>
            </a:r>
          </a:p>
          <a:p>
            <a:pPr marL="0" indent="0">
              <a:buNone/>
            </a:pPr>
            <a:r>
              <a:rPr lang="cs-CZ" sz="2800" dirty="0"/>
              <a:t>          |            |    |    |</a:t>
            </a:r>
          </a:p>
          <a:p>
            <a:pPr marL="0" indent="0">
              <a:buNone/>
            </a:pPr>
            <a:r>
              <a:rPr lang="cs-CZ" sz="2800" dirty="0"/>
              <a:t>     1 séma       N  </a:t>
            </a:r>
            <a:r>
              <a:rPr lang="cs-CZ" sz="2800" dirty="0" err="1"/>
              <a:t>sg</a:t>
            </a:r>
            <a:r>
              <a:rPr lang="cs-CZ" sz="2800" dirty="0"/>
              <a:t>.  F.   - 3 sémata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77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90465" y="373225"/>
            <a:ext cx="10748866" cy="1138334"/>
          </a:xfrm>
        </p:spPr>
        <p:txBody>
          <a:bodyPr/>
          <a:lstStyle/>
          <a:p>
            <a:r>
              <a:rPr lang="cs-CZ" dirty="0"/>
              <a:t>1) Jazyky izolační (analytické)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3184" y="1828800"/>
            <a:ext cx="11330985" cy="4690334"/>
          </a:xfrm>
        </p:spPr>
        <p:txBody>
          <a:bodyPr>
            <a:normAutofit lnSpcReduction="10000"/>
          </a:bodyPr>
          <a:lstStyle/>
          <a:p>
            <a:pPr lvl="1"/>
            <a:r>
              <a:rPr lang="cs-CZ" sz="2800" dirty="0"/>
              <a:t>- </a:t>
            </a:r>
            <a:r>
              <a:rPr lang="cs-CZ" sz="3200" dirty="0"/>
              <a:t>angličtina, francouzština, částečně němčina</a:t>
            </a:r>
          </a:p>
          <a:p>
            <a:pPr lvl="1"/>
            <a:r>
              <a:rPr lang="cs-CZ" sz="3200" dirty="0"/>
              <a:t>- hlavní rys: obsahují </a:t>
            </a:r>
            <a:r>
              <a:rPr lang="cs-CZ" sz="3200" b="1" dirty="0"/>
              <a:t>pomocná slova</a:t>
            </a:r>
          </a:p>
          <a:p>
            <a:pPr lvl="1"/>
            <a:r>
              <a:rPr lang="cs-CZ" sz="3200" dirty="0"/>
              <a:t>- slova jsou neměnná (</a:t>
            </a:r>
            <a:r>
              <a:rPr lang="cs-CZ" sz="3200" i="1" dirty="0" err="1"/>
              <a:t>mother</a:t>
            </a:r>
            <a:r>
              <a:rPr lang="cs-CZ" sz="3200" dirty="0"/>
              <a:t>, </a:t>
            </a:r>
            <a:r>
              <a:rPr lang="cs-CZ" sz="3200" i="1" dirty="0" err="1"/>
              <a:t>father</a:t>
            </a:r>
            <a:r>
              <a:rPr lang="cs-CZ" sz="3200" dirty="0"/>
              <a:t>), bez afixů (X ale </a:t>
            </a:r>
            <a:r>
              <a:rPr lang="cs-CZ" sz="3200" dirty="0" err="1"/>
              <a:t>pl</a:t>
            </a:r>
            <a:r>
              <a:rPr lang="cs-CZ" sz="3200" dirty="0"/>
              <a:t>. -</a:t>
            </a:r>
            <a:r>
              <a:rPr lang="cs-CZ" sz="3200" i="1" dirty="0"/>
              <a:t>s</a:t>
            </a:r>
            <a:r>
              <a:rPr lang="cs-CZ" sz="3200" dirty="0"/>
              <a:t>)</a:t>
            </a:r>
          </a:p>
          <a:p>
            <a:pPr lvl="1"/>
            <a:r>
              <a:rPr lang="cs-CZ" sz="3200" dirty="0"/>
              <a:t>- členy – určité a neurčité; zvláštní slovo (fr. </a:t>
            </a:r>
            <a:r>
              <a:rPr lang="cs-CZ" sz="3200" i="1" dirty="0"/>
              <a:t>la femme </a:t>
            </a:r>
            <a:r>
              <a:rPr lang="cs-CZ" sz="3200" dirty="0"/>
              <a:t>X </a:t>
            </a:r>
            <a:r>
              <a:rPr lang="cs-CZ" sz="3200" dirty="0" err="1"/>
              <a:t>maď</a:t>
            </a:r>
            <a:r>
              <a:rPr lang="cs-CZ" sz="3200" dirty="0"/>
              <a:t>.  </a:t>
            </a:r>
            <a:r>
              <a:rPr lang="cs-CZ" sz="3200" dirty="0" err="1"/>
              <a:t>aglut</a:t>
            </a:r>
            <a:r>
              <a:rPr lang="cs-CZ" sz="3200" dirty="0"/>
              <a:t>. </a:t>
            </a:r>
            <a:r>
              <a:rPr lang="cs-CZ" sz="3200" i="1" dirty="0" err="1"/>
              <a:t>ženata</a:t>
            </a:r>
            <a:r>
              <a:rPr lang="cs-CZ" sz="3200" dirty="0"/>
              <a:t>)</a:t>
            </a:r>
          </a:p>
          <a:p>
            <a:pPr lvl="1"/>
            <a:r>
              <a:rPr lang="cs-CZ" sz="3200" dirty="0"/>
              <a:t>- nejasná hranice mezi slovními druhy (</a:t>
            </a:r>
            <a:r>
              <a:rPr lang="cs-CZ" sz="3200" i="1" dirty="0"/>
              <a:t>love</a:t>
            </a:r>
            <a:r>
              <a:rPr lang="cs-CZ" sz="3200" dirty="0"/>
              <a:t>, </a:t>
            </a:r>
            <a:r>
              <a:rPr lang="cs-CZ" sz="3200" i="1" dirty="0"/>
              <a:t>I love</a:t>
            </a:r>
            <a:r>
              <a:rPr lang="cs-CZ" sz="3200" dirty="0"/>
              <a:t>)</a:t>
            </a:r>
          </a:p>
          <a:p>
            <a:pPr lvl="1"/>
            <a:r>
              <a:rPr lang="cs-CZ" sz="3200" dirty="0"/>
              <a:t>- větná konstrukce se tvoří pevným slovosledem</a:t>
            </a:r>
          </a:p>
          <a:p>
            <a:pPr lvl="1"/>
            <a:r>
              <a:rPr lang="cs-CZ" sz="3200" dirty="0"/>
              <a:t>- nutnost podmětu ve větě - </a:t>
            </a:r>
            <a:r>
              <a:rPr lang="cs-CZ" sz="3200" i="1" dirty="0" err="1"/>
              <a:t>Il</a:t>
            </a:r>
            <a:r>
              <a:rPr lang="cs-CZ" sz="3200" i="1" dirty="0"/>
              <a:t> </a:t>
            </a:r>
            <a:r>
              <a:rPr lang="cs-CZ" sz="3200" i="1" dirty="0" err="1"/>
              <a:t>pleut</a:t>
            </a:r>
            <a:r>
              <a:rPr lang="cs-CZ" sz="3200" i="1" dirty="0"/>
              <a:t>.</a:t>
            </a:r>
            <a:r>
              <a:rPr lang="cs-CZ" sz="3200" dirty="0"/>
              <a:t> (fr.), </a:t>
            </a:r>
            <a:r>
              <a:rPr lang="cs-CZ" sz="3200" i="1" dirty="0" err="1"/>
              <a:t>It</a:t>
            </a:r>
            <a:r>
              <a:rPr lang="cs-CZ" sz="3200" i="1" dirty="0"/>
              <a:t> </a:t>
            </a:r>
            <a:r>
              <a:rPr lang="cs-CZ" sz="3200" i="1" dirty="0" err="1"/>
              <a:t>is</a:t>
            </a:r>
            <a:r>
              <a:rPr lang="cs-CZ" sz="3200" i="1" dirty="0"/>
              <a:t> </a:t>
            </a:r>
            <a:r>
              <a:rPr lang="cs-CZ" sz="3200" i="1" dirty="0" err="1"/>
              <a:t>raining</a:t>
            </a:r>
            <a:r>
              <a:rPr lang="cs-CZ" sz="3200" i="1" dirty="0"/>
              <a:t>.</a:t>
            </a:r>
            <a:r>
              <a:rPr lang="cs-CZ" sz="3200" dirty="0"/>
              <a:t> (angl.) X </a:t>
            </a:r>
            <a:r>
              <a:rPr lang="cs-CZ" sz="3200" i="1" dirty="0"/>
              <a:t>Prší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072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8944" y="613186"/>
            <a:ext cx="10230523" cy="1194099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/>
              <a:t/>
            </a:r>
            <a:br>
              <a:rPr lang="cs-CZ" dirty="0"/>
            </a:br>
            <a:r>
              <a:rPr lang="cs-CZ" dirty="0"/>
              <a:t>2) Jazyky aglutinační („</a:t>
            </a:r>
            <a:r>
              <a:rPr lang="cs-CZ" dirty="0" err="1"/>
              <a:t>přilepující</a:t>
            </a:r>
            <a:r>
              <a:rPr lang="cs-CZ" dirty="0"/>
              <a:t>“)</a:t>
            </a:r>
            <a:r>
              <a:rPr lang="cs-CZ" sz="2400" dirty="0"/>
              <a:t/>
            </a:r>
            <a:br>
              <a:rPr lang="cs-CZ" sz="2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2887" y="1957892"/>
            <a:ext cx="10757645" cy="443215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10000"/>
              </a:lnSpc>
            </a:pPr>
            <a:r>
              <a:rPr lang="cs-CZ" sz="3300" dirty="0"/>
              <a:t>- maďarština, turečtina, finština, gruzínština, baskičtina</a:t>
            </a:r>
          </a:p>
          <a:p>
            <a:pPr lvl="1">
              <a:lnSpc>
                <a:spcPct val="110000"/>
              </a:lnSpc>
            </a:pPr>
            <a:r>
              <a:rPr lang="cs-CZ" sz="3300" dirty="0"/>
              <a:t>- hlavní rys: obsahují afixy (prefix nebo sufix - předponu nebo příponu), resp. slovní tvar jich obsahuje několik</a:t>
            </a:r>
          </a:p>
          <a:p>
            <a:pPr marL="457200" lvl="2" indent="0">
              <a:lnSpc>
                <a:spcPct val="110000"/>
              </a:lnSpc>
              <a:buNone/>
            </a:pPr>
            <a:r>
              <a:rPr lang="cs-CZ" sz="3300" dirty="0"/>
              <a:t>- každé séma je vyjádřeno vlastním morfémem: </a:t>
            </a:r>
            <a:r>
              <a:rPr lang="cs-CZ" sz="3300" i="1" dirty="0" err="1"/>
              <a:t>ev</a:t>
            </a:r>
            <a:r>
              <a:rPr lang="cs-CZ" sz="3300" i="1" dirty="0"/>
              <a:t>-</a:t>
            </a:r>
            <a:r>
              <a:rPr lang="cs-CZ" sz="3300" i="1" dirty="0" err="1"/>
              <a:t>ler</a:t>
            </a:r>
            <a:r>
              <a:rPr lang="cs-CZ" sz="3300" i="1" dirty="0"/>
              <a:t>-in</a:t>
            </a:r>
            <a:r>
              <a:rPr lang="cs-CZ" sz="3300" dirty="0"/>
              <a:t>  vs. </a:t>
            </a:r>
            <a:r>
              <a:rPr lang="cs-CZ" sz="3300" i="1" dirty="0"/>
              <a:t>dom-</a:t>
            </a:r>
            <a:r>
              <a:rPr lang="cs-CZ" sz="3300" i="1" dirty="0" err="1"/>
              <a:t>ům</a:t>
            </a:r>
            <a:r>
              <a:rPr lang="cs-CZ" sz="3300" dirty="0"/>
              <a:t> v češtině: -</a:t>
            </a:r>
            <a:r>
              <a:rPr lang="cs-CZ" sz="3300" i="1" dirty="0" err="1"/>
              <a:t>ům</a:t>
            </a:r>
            <a:r>
              <a:rPr lang="cs-CZ" sz="3300" dirty="0"/>
              <a:t> vyjadřuje tři sémata najednou: m., </a:t>
            </a:r>
            <a:r>
              <a:rPr lang="cs-CZ" sz="3300" dirty="0" err="1"/>
              <a:t>pl</a:t>
            </a:r>
            <a:r>
              <a:rPr lang="cs-CZ" sz="3300" dirty="0"/>
              <a:t>., dat. </a:t>
            </a:r>
          </a:p>
          <a:p>
            <a:pPr lvl="1">
              <a:lnSpc>
                <a:spcPct val="110000"/>
              </a:lnSpc>
            </a:pPr>
            <a:r>
              <a:rPr lang="cs-CZ" sz="3300" dirty="0"/>
              <a:t>- vokální harmonie – samohláska se mění podle samohlásky v kořeni. </a:t>
            </a:r>
            <a:r>
              <a:rPr lang="cs-CZ" sz="3300" i="1" dirty="0"/>
              <a:t>Praga-</a:t>
            </a:r>
            <a:r>
              <a:rPr lang="cs-CZ" sz="3300" i="1" dirty="0" err="1"/>
              <a:t>ban</a:t>
            </a:r>
            <a:r>
              <a:rPr lang="cs-CZ" sz="3300" dirty="0"/>
              <a:t> (v Praze) vs </a:t>
            </a:r>
            <a:r>
              <a:rPr lang="cs-CZ" sz="3300" i="1" dirty="0" err="1"/>
              <a:t>Becs</a:t>
            </a:r>
            <a:r>
              <a:rPr lang="cs-CZ" sz="3300" i="1" dirty="0"/>
              <a:t>-ben </a:t>
            </a:r>
            <a:r>
              <a:rPr lang="cs-CZ" sz="3300" dirty="0"/>
              <a:t>(ve Vídni) - </a:t>
            </a:r>
            <a:r>
              <a:rPr lang="cs-CZ" sz="3300" i="1" dirty="0" err="1"/>
              <a:t>ban</a:t>
            </a:r>
            <a:r>
              <a:rPr lang="cs-CZ" sz="3300" dirty="0"/>
              <a:t> se mění v </a:t>
            </a:r>
            <a:r>
              <a:rPr lang="cs-CZ" sz="3300" i="1" dirty="0"/>
              <a:t>ben</a:t>
            </a:r>
            <a:r>
              <a:rPr lang="cs-CZ" sz="3300" dirty="0"/>
              <a:t> </a:t>
            </a:r>
            <a:r>
              <a:rPr lang="cs-CZ" sz="3300" i="1" dirty="0"/>
              <a:t>kvůli</a:t>
            </a:r>
            <a:r>
              <a:rPr lang="cs-CZ" sz="3300" dirty="0"/>
              <a:t> samohlásce v kořenu slova (</a:t>
            </a:r>
            <a:r>
              <a:rPr lang="cs-CZ" sz="3300" dirty="0" err="1"/>
              <a:t>maď</a:t>
            </a:r>
            <a:r>
              <a:rPr lang="cs-CZ" sz="3300" dirty="0"/>
              <a:t>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43028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259</TotalTime>
  <Words>1206</Words>
  <Application>Microsoft Office PowerPoint</Application>
  <PresentationFormat>Širokoúhlá obrazovka</PresentationFormat>
  <Paragraphs>123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Gill Sans MT</vt:lpstr>
      <vt:lpstr>Wingdings 3</vt:lpstr>
      <vt:lpstr>Parcel</vt:lpstr>
      <vt:lpstr>Stébla</vt:lpstr>
      <vt:lpstr>Jazyková typologie  Vladimíra Skaličky</vt:lpstr>
      <vt:lpstr>Klasifikace jazyků – různá kritéria</vt:lpstr>
      <vt:lpstr> Vladimír Skalička (1909 – 1991)  </vt:lpstr>
      <vt:lpstr>Vladimír Skalička: Typ češtiny (1951)</vt:lpstr>
      <vt:lpstr>Vladimír Skalička: Typ češtiny (1951)</vt:lpstr>
      <vt:lpstr>Pět Jazykových typů</vt:lpstr>
      <vt:lpstr>Séma</vt:lpstr>
      <vt:lpstr>1) Jazyky izolační (analytické)</vt:lpstr>
      <vt:lpstr> 2) Jazyky aglutinační („přilepující“) </vt:lpstr>
      <vt:lpstr>Ev – „dům“ (turecky)   </vt:lpstr>
      <vt:lpstr>3) Jazyky flexivní (ohýbací)</vt:lpstr>
      <vt:lpstr> 4) Jazyky introflexivní (vnitřně ohýbací) </vt:lpstr>
      <vt:lpstr>5) Jazyky polysyntetické</vt:lpstr>
      <vt:lpstr>Pět Jazykových typů a jejich zastoupení v češtině</vt:lpstr>
      <vt:lpstr>Který typ v češtině převažuje? V čem se to projevuje?</vt:lpstr>
      <vt:lpstr>Otázky k tématu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Jazyková typologie V. Skaličky. Různé doplňky kurzu</dc:title>
  <dc:creator>Irena Vaňková</dc:creator>
  <cp:lastModifiedBy>Irena Vaňková</cp:lastModifiedBy>
  <cp:revision>32</cp:revision>
  <dcterms:created xsi:type="dcterms:W3CDTF">2019-12-07T23:45:32Z</dcterms:created>
  <dcterms:modified xsi:type="dcterms:W3CDTF">2022-11-28T21:27:54Z</dcterms:modified>
</cp:coreProperties>
</file>