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70" r:id="rId11"/>
    <p:sldId id="266" r:id="rId12"/>
    <p:sldId id="267" r:id="rId13"/>
    <p:sldId id="263" r:id="rId14"/>
    <p:sldId id="269" r:id="rId15"/>
    <p:sldId id="268" r:id="rId16"/>
    <p:sldId id="274" r:id="rId17"/>
    <p:sldId id="271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00CB34-3E06-4490-8E53-AFEA4253FD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E21A-ABFB-447E-85A5-6D4E88B77839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DFFC-6B68-4569-A735-0E32C84CF1A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Bernard z </a:t>
            </a:r>
            <a:r>
              <a:rPr lang="cs-CZ" dirty="0" err="1" smtClean="0"/>
              <a:t>Clairvaux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Jinou hodnost, než opatskou nepřijal.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Chtěl žít v ústraní kláštera, ale stav církve a světa jej nutil angažovat se </a:t>
            </a:r>
          </a:p>
          <a:p>
            <a:pPr>
              <a:buNone/>
            </a:pPr>
            <a:r>
              <a:rPr lang="cs-CZ" sz="2000" dirty="0" smtClean="0"/>
              <a:t>mimo klášterní zdi.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Neúnavně cestoval, jednal, kázal, organizoval, obhajoval své názory, bojoval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proti </a:t>
            </a:r>
            <a:r>
              <a:rPr lang="cs-CZ" sz="2000" dirty="0" smtClean="0"/>
              <a:t>názorům </a:t>
            </a:r>
            <a:r>
              <a:rPr lang="cs-CZ" sz="2000" dirty="0" smtClean="0"/>
              <a:t>jiných</a:t>
            </a:r>
            <a:r>
              <a:rPr lang="cs-CZ" sz="2000" dirty="0" smtClean="0"/>
              <a:t>, přesvědčoval……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Hluboká láska k Bohu a k Panně Marie.</a:t>
            </a: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Naprosto oddaný své víře, neschopný kompromisů, celou svou bojovnou 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povahu vkládal do svých kázání, proslovů i textů.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Nesmlouvavý.</a:t>
            </a: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Asketa.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Mystik.</a:t>
            </a: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Bernard-teolog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Představitel </a:t>
            </a:r>
            <a:r>
              <a:rPr lang="cs-CZ" sz="2000" dirty="0" smtClean="0"/>
              <a:t>mystického iracionalismu.</a:t>
            </a:r>
          </a:p>
          <a:p>
            <a:pPr>
              <a:buNone/>
            </a:pPr>
            <a:r>
              <a:rPr lang="cs-CZ" sz="2000" dirty="0" smtClean="0"/>
              <a:t>Odpůrce  dialektiky. Rozumového uchopování </a:t>
            </a:r>
            <a:r>
              <a:rPr lang="cs-CZ" sz="2000" dirty="0" smtClean="0"/>
              <a:t>světa.</a:t>
            </a:r>
          </a:p>
          <a:p>
            <a:pPr>
              <a:buNone/>
            </a:pPr>
            <a:r>
              <a:rPr lang="cs-CZ" sz="2000" dirty="0" smtClean="0"/>
              <a:t>Odpůrce </a:t>
            </a:r>
            <a:r>
              <a:rPr lang="cs-CZ" sz="2000" dirty="0" err="1" smtClean="0"/>
              <a:t>Pierra</a:t>
            </a:r>
            <a:r>
              <a:rPr lang="cs-CZ" sz="2000" dirty="0" smtClean="0"/>
              <a:t> </a:t>
            </a:r>
            <a:r>
              <a:rPr lang="cs-CZ" sz="2000" dirty="0" err="1" smtClean="0"/>
              <a:t>Abélarda</a:t>
            </a:r>
            <a:r>
              <a:rPr lang="cs-CZ" sz="2000" dirty="0" smtClean="0"/>
              <a:t>. Psal proti němu traktáty.</a:t>
            </a:r>
          </a:p>
          <a:p>
            <a:pPr>
              <a:buNone/>
            </a:pPr>
            <a:r>
              <a:rPr lang="cs-CZ" sz="2000" dirty="0" smtClean="0"/>
              <a:t>Snahu poznat Boha, Svatou Trojici rozumem, na základě </a:t>
            </a:r>
          </a:p>
          <a:p>
            <a:pPr>
              <a:buNone/>
            </a:pPr>
            <a:r>
              <a:rPr lang="cs-CZ" sz="2000" dirty="0" smtClean="0"/>
              <a:t>logiky  a dialektiky, pokládal za herezi.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Vystupoval proti školám.</a:t>
            </a:r>
          </a:p>
          <a:p>
            <a:pPr>
              <a:buNone/>
            </a:pPr>
            <a:r>
              <a:rPr lang="cs-CZ" sz="2000" dirty="0" smtClean="0"/>
              <a:t>„</a:t>
            </a:r>
            <a:r>
              <a:rPr lang="cs-CZ" sz="2000" i="1" dirty="0" smtClean="0"/>
              <a:t>V lesích najdeš více moudrosti než v knihách; stromy a skály tě naučí věcem, </a:t>
            </a:r>
          </a:p>
          <a:p>
            <a:pPr>
              <a:buNone/>
            </a:pPr>
            <a:r>
              <a:rPr lang="cs-CZ" sz="2000" i="1" dirty="0" smtClean="0"/>
              <a:t>které ti žádný učitel nepoví“.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Bernard-mystik</a:t>
            </a:r>
            <a:endParaRPr lang="cs-CZ" sz="2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Podle Bernarda lze se k Bohu přiblížit jen kontemplací, mystickým zážitkem.</a:t>
            </a:r>
          </a:p>
          <a:p>
            <a:pPr>
              <a:buNone/>
            </a:pPr>
            <a:r>
              <a:rPr lang="cs-CZ" sz="2000" dirty="0" smtClean="0"/>
              <a:t>Extatické spojení duše s Bohem.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Laktační zázrak</a:t>
            </a:r>
          </a:p>
          <a:p>
            <a:pPr>
              <a:buNone/>
            </a:pPr>
            <a:r>
              <a:rPr lang="cs-CZ" sz="2000" dirty="0" smtClean="0"/>
              <a:t>Mystické objetí Krista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6" name="Zástupný symbol pro obsah 5" descr="2002,Sedlec, konvent, sv. bernard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394472" cy="4525963"/>
          </a:xfrm>
        </p:spPr>
      </p:pic>
      <p:pic>
        <p:nvPicPr>
          <p:cNvPr id="5" name="Picture 2" descr="C:\Users\Kateřina\Documents\Filosofové, učenci, světci\800px-Francisco_Ribalta_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2359742" cy="334788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067944" y="3244334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                          Mystické objetí Krista</a:t>
            </a:r>
            <a:r>
              <a:rPr lang="cs-CZ" dirty="0" smtClean="0"/>
              <a:t>                                   </a:t>
            </a:r>
          </a:p>
          <a:p>
            <a:r>
              <a:rPr lang="cs-CZ" dirty="0" smtClean="0"/>
              <a:t>           Sedlecký klášter, barokní konvent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Kult </a:t>
            </a:r>
            <a:r>
              <a:rPr lang="cs-CZ" sz="2400" dirty="0" err="1" smtClean="0"/>
              <a:t>P.Marie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Ctitel Panny Marie. </a:t>
            </a:r>
          </a:p>
          <a:p>
            <a:pPr>
              <a:buNone/>
            </a:pPr>
            <a:r>
              <a:rPr lang="cs-CZ" sz="2000" dirty="0" smtClean="0"/>
              <a:t>P. Marie pro něj představovala </a:t>
            </a:r>
          </a:p>
          <a:p>
            <a:pPr>
              <a:buNone/>
            </a:pPr>
            <a:r>
              <a:rPr lang="cs-CZ" sz="2000" dirty="0" smtClean="0"/>
              <a:t>zprostředkovatelku spojení duše s </a:t>
            </a:r>
          </a:p>
          <a:p>
            <a:pPr>
              <a:buNone/>
            </a:pPr>
            <a:r>
              <a:rPr lang="cs-CZ" sz="2000" dirty="0" smtClean="0"/>
              <a:t>Bohem.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Autor mariánské lyriky.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Jeho citově prožívaná víra </a:t>
            </a:r>
          </a:p>
          <a:p>
            <a:pPr>
              <a:buNone/>
            </a:pPr>
            <a:r>
              <a:rPr lang="cs-CZ" sz="2000" dirty="0" smtClean="0"/>
              <a:t>přispěla </a:t>
            </a:r>
            <a:r>
              <a:rPr lang="cs-CZ" sz="2000" dirty="0"/>
              <a:t>k šíření mariánského kultu v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západním křesťanství.</a:t>
            </a:r>
            <a:endParaRPr lang="cs-CZ" sz="2000" dirty="0"/>
          </a:p>
        </p:txBody>
      </p:sp>
      <p:pic>
        <p:nvPicPr>
          <p:cNvPr id="7" name="Zástupný symbol pro obsah 6" descr="800px-Aparición_de_la_Virgen_a_san_Bernar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072727" cy="5040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Bernard-politik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Podporoval vznik  templářského řádu (ovlivnil  jejich první řeholi) </a:t>
            </a:r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1130 -1138  podporoval Inocence II. proti </a:t>
            </a:r>
            <a:r>
              <a:rPr lang="cs-CZ" sz="2000" dirty="0" err="1" smtClean="0"/>
              <a:t>Anakletovi</a:t>
            </a:r>
            <a:r>
              <a:rPr lang="cs-CZ" sz="2000" dirty="0" smtClean="0"/>
              <a:t> II. (schizma). 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V častém kontaktu  s králi Ludvíkem VI. a Ludvíkem VII.</a:t>
            </a:r>
          </a:p>
          <a:p>
            <a:pPr>
              <a:buNone/>
            </a:pPr>
            <a:r>
              <a:rPr lang="cs-CZ" sz="2000" dirty="0" smtClean="0"/>
              <a:t>      Zasahoval nejen do záležitostí církve, ale i Francie.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Evžen III. (1145-1153)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Žák </a:t>
            </a:r>
            <a:r>
              <a:rPr lang="cs-CZ" sz="2000" dirty="0" smtClean="0"/>
              <a:t>Bernarda z </a:t>
            </a:r>
            <a:r>
              <a:rPr lang="cs-CZ" sz="2000" dirty="0" err="1" smtClean="0"/>
              <a:t>Clairvaux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Bývalý mnich jeho kláštera.</a:t>
            </a:r>
          </a:p>
          <a:p>
            <a:pPr>
              <a:buNone/>
            </a:pPr>
            <a:r>
              <a:rPr lang="cs-CZ" sz="2000" dirty="0" smtClean="0"/>
              <a:t>Bernard měl na něj mimořádně silný vliv.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Za pontifikátu Evžena III. Bernard z </a:t>
            </a:r>
            <a:r>
              <a:rPr lang="cs-CZ" sz="2000" dirty="0" err="1" smtClean="0"/>
              <a:t>Clairvaux</a:t>
            </a:r>
            <a:r>
              <a:rPr lang="cs-CZ" sz="2000" dirty="0" smtClean="0"/>
              <a:t>  de facto  ovládl katolickou církev</a:t>
            </a: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Pod jeho </a:t>
            </a:r>
            <a:r>
              <a:rPr lang="cs-CZ" sz="2000" dirty="0" smtClean="0"/>
              <a:t>vlivem Evžen III. vyhlásil </a:t>
            </a:r>
            <a:r>
              <a:rPr lang="cs-CZ" sz="2000" dirty="0" smtClean="0"/>
              <a:t>po </a:t>
            </a:r>
            <a:r>
              <a:rPr lang="cs-CZ" sz="2000" dirty="0" smtClean="0"/>
              <a:t>pádu </a:t>
            </a:r>
            <a:r>
              <a:rPr lang="cs-CZ" sz="2000" dirty="0" err="1" smtClean="0"/>
              <a:t>Edessy</a:t>
            </a:r>
            <a:r>
              <a:rPr lang="cs-CZ" sz="2000" dirty="0" smtClean="0"/>
              <a:t>  druhou křížovou výpravu. 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2. křížová výprava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 marL="457200" indent="-457200">
              <a:buAutoNum type="arabicPlain" startAt="1146"/>
            </a:pPr>
            <a:r>
              <a:rPr lang="cs-CZ" sz="2000" dirty="0" smtClean="0"/>
              <a:t> se Bernard z </a:t>
            </a:r>
            <a:r>
              <a:rPr lang="cs-CZ" sz="2000" dirty="0" err="1" smtClean="0"/>
              <a:t>Clairvaux</a:t>
            </a:r>
            <a:r>
              <a:rPr lang="cs-CZ" sz="2000" dirty="0" smtClean="0"/>
              <a:t>  stal </a:t>
            </a:r>
            <a:r>
              <a:rPr lang="cs-CZ" sz="2000" dirty="0" smtClean="0"/>
              <a:t>hlavním </a:t>
            </a:r>
          </a:p>
          <a:p>
            <a:pPr marL="457200" indent="-457200">
              <a:buNone/>
            </a:pPr>
            <a:r>
              <a:rPr lang="cs-CZ" sz="2000" dirty="0" smtClean="0"/>
              <a:t>propagátorem </a:t>
            </a:r>
            <a:r>
              <a:rPr lang="cs-CZ" sz="2000" dirty="0" smtClean="0"/>
              <a:t>druhé křížové </a:t>
            </a:r>
            <a:r>
              <a:rPr lang="cs-CZ" sz="2000" dirty="0" smtClean="0"/>
              <a:t>výpravy</a:t>
            </a:r>
            <a:r>
              <a:rPr lang="cs-CZ" sz="2000" dirty="0" smtClean="0"/>
              <a:t>.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Oslovoval panovníky i šlechtice, </a:t>
            </a:r>
          </a:p>
          <a:p>
            <a:pPr marL="457200" indent="-457200">
              <a:buNone/>
            </a:pPr>
            <a:r>
              <a:rPr lang="cs-CZ" sz="2000" dirty="0" smtClean="0"/>
              <a:t>neúnavný </a:t>
            </a:r>
            <a:r>
              <a:rPr lang="cs-CZ" sz="2000" dirty="0" smtClean="0"/>
              <a:t>(vynikající) kazatel.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Do Čech zaslal list pro knížete </a:t>
            </a:r>
          </a:p>
          <a:p>
            <a:pPr marL="457200" indent="-457200">
              <a:buNone/>
            </a:pPr>
            <a:r>
              <a:rPr lang="cs-CZ" sz="2000" dirty="0" smtClean="0"/>
              <a:t>Vladislava II</a:t>
            </a:r>
            <a:r>
              <a:rPr lang="cs-CZ" sz="2000" dirty="0" smtClean="0"/>
              <a:t>.</a:t>
            </a:r>
          </a:p>
          <a:p>
            <a:pPr marL="457200" indent="-457200">
              <a:buNone/>
            </a:pPr>
            <a:r>
              <a:rPr lang="cs-CZ" sz="2000" dirty="0" smtClean="0"/>
              <a:t>Důsledkem účast Vladislava II. na výpravě.</a:t>
            </a:r>
            <a:endParaRPr lang="cs-CZ" sz="2000" dirty="0" smtClean="0"/>
          </a:p>
          <a:p>
            <a:pPr marL="457200" indent="-457200">
              <a:buNone/>
            </a:pPr>
            <a:endParaRPr lang="cs-CZ" sz="2000" dirty="0"/>
          </a:p>
          <a:p>
            <a:pPr marL="457200" indent="-457200">
              <a:buNone/>
            </a:pPr>
            <a:r>
              <a:rPr lang="cs-CZ" sz="2000" dirty="0" smtClean="0"/>
              <a:t>Bernard z </a:t>
            </a:r>
            <a:r>
              <a:rPr lang="cs-CZ" sz="2000" dirty="0" err="1" smtClean="0"/>
              <a:t>Clairvaux</a:t>
            </a:r>
            <a:r>
              <a:rPr lang="cs-CZ" sz="2000" dirty="0" smtClean="0"/>
              <a:t> nesl i následky nezdařeného </a:t>
            </a:r>
          </a:p>
          <a:p>
            <a:pPr marL="457200" indent="-457200">
              <a:buNone/>
            </a:pPr>
            <a:r>
              <a:rPr lang="cs-CZ" sz="2000" dirty="0" smtClean="0"/>
              <a:t>tažení.</a:t>
            </a:r>
            <a:endParaRPr lang="cs-CZ" sz="2000" dirty="0"/>
          </a:p>
        </p:txBody>
      </p:sp>
      <p:pic>
        <p:nvPicPr>
          <p:cNvPr id="5" name="Zástupný symbol pro obsah 4" descr="220px-Saint-Bernard_prêchant_la_2e_croisade,_à_Vézelay,_en_11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60232" y="404664"/>
            <a:ext cx="1841860" cy="2520000"/>
          </a:xfrm>
        </p:spPr>
      </p:pic>
      <p:pic>
        <p:nvPicPr>
          <p:cNvPr id="6" name="Zástupný symbol pro obsah 6" descr="220px-Westminster_K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501008"/>
            <a:ext cx="187455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Bernard- literát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Dopisy</a:t>
            </a:r>
            <a:r>
              <a:rPr lang="cs-CZ" sz="2000" dirty="0" smtClean="0"/>
              <a:t>- 500 dopisů</a:t>
            </a:r>
          </a:p>
          <a:p>
            <a:endParaRPr lang="cs-CZ" sz="2000" dirty="0"/>
          </a:p>
          <a:p>
            <a:r>
              <a:rPr lang="cs-CZ" sz="2000" i="1" dirty="0" smtClean="0"/>
              <a:t>O milosti a svobodném rozhodování</a:t>
            </a:r>
            <a:r>
              <a:rPr lang="cs-CZ" sz="2000" dirty="0" smtClean="0"/>
              <a:t>.</a:t>
            </a:r>
          </a:p>
          <a:p>
            <a:r>
              <a:rPr lang="cs-CZ" sz="2000" i="1" dirty="0" smtClean="0"/>
              <a:t>O stupních pokory a pýchy, Chvály panenské Matky</a:t>
            </a:r>
            <a:r>
              <a:rPr lang="cs-CZ" sz="2000" dirty="0" smtClean="0"/>
              <a:t>.</a:t>
            </a:r>
          </a:p>
          <a:p>
            <a:r>
              <a:rPr lang="cs-CZ" sz="2000" i="1" dirty="0" smtClean="0"/>
              <a:t>Kázání na Píseň písní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Bernard z </a:t>
            </a:r>
            <a:r>
              <a:rPr lang="cs-CZ" sz="3100" dirty="0" err="1" smtClean="0"/>
              <a:t>Clairvaux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3347864" y="1628800"/>
            <a:ext cx="5338936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Narozen 1090/1091 na hradě </a:t>
            </a:r>
            <a:r>
              <a:rPr lang="cs-CZ" sz="2000" dirty="0" err="1" smtClean="0"/>
              <a:t>Fountains</a:t>
            </a:r>
            <a:r>
              <a:rPr lang="cs-CZ" sz="2000" dirty="0" smtClean="0"/>
              <a:t> u Dijonu.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Zemřel 20. srpna 1153 v opatství </a:t>
            </a:r>
            <a:r>
              <a:rPr lang="cs-CZ" sz="2000" dirty="0" err="1" smtClean="0"/>
              <a:t>Clairvaux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Cisterciácký mnich a opat.</a:t>
            </a:r>
          </a:p>
          <a:p>
            <a:pPr>
              <a:buNone/>
            </a:pPr>
            <a:r>
              <a:rPr lang="cs-CZ" sz="2000" dirty="0" smtClean="0"/>
              <a:t>Reformátor řeholního života.</a:t>
            </a:r>
          </a:p>
          <a:p>
            <a:pPr>
              <a:buNone/>
            </a:pPr>
            <a:r>
              <a:rPr lang="cs-CZ" sz="2000" dirty="0" smtClean="0"/>
              <a:t>Zásadním způsobem ovlivnil podobu </a:t>
            </a:r>
          </a:p>
          <a:p>
            <a:pPr>
              <a:buNone/>
            </a:pPr>
            <a:r>
              <a:rPr lang="cs-CZ" sz="2000" dirty="0" smtClean="0"/>
              <a:t>cisterciáckého řádu. 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Teolog.</a:t>
            </a:r>
          </a:p>
          <a:p>
            <a:pPr>
              <a:buNone/>
            </a:pPr>
            <a:r>
              <a:rPr lang="cs-CZ" sz="2000" dirty="0" smtClean="0"/>
              <a:t>Mystik.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Propagátor 2. křížové výpravy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  <p:pic>
        <p:nvPicPr>
          <p:cNvPr id="7170" name="Picture 2" descr="C:\Users\Kateřina\Documents\Filosofové, učenci, světci\Bernhard_von_Clairvaux_(Initiale-B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641600" cy="317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Bernard z </a:t>
            </a:r>
            <a:r>
              <a:rPr lang="cs-CZ" sz="2400" dirty="0" err="1" smtClean="0"/>
              <a:t>Clairvaux</a:t>
            </a:r>
            <a:r>
              <a:rPr lang="cs-CZ" sz="2400" dirty="0" smtClean="0"/>
              <a:t> a cisterciácký řád</a:t>
            </a:r>
            <a:endParaRPr lang="cs-CZ" sz="2400" dirty="0"/>
          </a:p>
        </p:txBody>
      </p:sp>
      <p:pic>
        <p:nvPicPr>
          <p:cNvPr id="13314" name="Picture 2" descr="C:\Users\Kateřina\Documents\Filosofové, učenci, světci\800px-Stained_glass_St_Bernard_MNMA_Cl3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2438400" cy="368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Ideálem Bernarda z </a:t>
            </a:r>
            <a:r>
              <a:rPr lang="cs-CZ" sz="2000" dirty="0" err="1" smtClean="0"/>
              <a:t>Clairvaux</a:t>
            </a:r>
            <a:r>
              <a:rPr lang="cs-CZ" sz="2000" dirty="0" smtClean="0"/>
              <a:t> byl </a:t>
            </a:r>
            <a:r>
              <a:rPr lang="cs-CZ" sz="2000" dirty="0"/>
              <a:t>život v modlitbě, práci a rozjímání, tvrdý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život</a:t>
            </a:r>
            <a:r>
              <a:rPr lang="cs-CZ" sz="2000" dirty="0"/>
              <a:t>, v němž si duše získává zásluhy pouze naprostou pokorou těla i ducha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Askeze.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Důraz </a:t>
            </a:r>
            <a:r>
              <a:rPr lang="cs-CZ" sz="2000" dirty="0"/>
              <a:t>na manuální práci jako projev </a:t>
            </a:r>
            <a:r>
              <a:rPr lang="cs-CZ" sz="2000" dirty="0" smtClean="0"/>
              <a:t>pokory</a:t>
            </a:r>
            <a:r>
              <a:rPr lang="cs-CZ" sz="2000" dirty="0"/>
              <a:t>.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Uzavřenost </a:t>
            </a:r>
            <a:r>
              <a:rPr lang="cs-CZ" sz="2000" dirty="0"/>
              <a:t>před vnějším </a:t>
            </a:r>
            <a:r>
              <a:rPr lang="cs-CZ" sz="2000" dirty="0" smtClean="0"/>
              <a:t>světem.</a:t>
            </a:r>
          </a:p>
          <a:p>
            <a:pPr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4" name="Zástupný symbol pro obsah 3" descr="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Obdélník 4"/>
          <p:cNvSpPr/>
          <p:nvPr/>
        </p:nvSpPr>
        <p:spPr>
          <a:xfrm>
            <a:off x="2302212" y="3244334"/>
            <a:ext cx="450161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i="1" dirty="0" smtClean="0"/>
          </a:p>
          <a:p>
            <a:endParaRPr lang="cs-CZ" i="1" dirty="0"/>
          </a:p>
          <a:p>
            <a:r>
              <a:rPr lang="cs-CZ" i="1" dirty="0" err="1" smtClean="0"/>
              <a:t>Bennedictus</a:t>
            </a:r>
            <a:r>
              <a:rPr lang="cs-CZ" i="1" dirty="0" smtClean="0"/>
              <a:t> </a:t>
            </a:r>
            <a:r>
              <a:rPr lang="cs-CZ" i="1" dirty="0" err="1" smtClean="0"/>
              <a:t>montes</a:t>
            </a:r>
            <a:r>
              <a:rPr lang="cs-CZ" i="1" dirty="0" smtClean="0"/>
              <a:t>, </a:t>
            </a:r>
            <a:r>
              <a:rPr lang="cs-CZ" i="1" dirty="0" err="1" smtClean="0"/>
              <a:t>Bernardus</a:t>
            </a:r>
            <a:r>
              <a:rPr lang="cs-CZ" i="1" dirty="0" smtClean="0"/>
              <a:t> </a:t>
            </a:r>
            <a:r>
              <a:rPr lang="cs-CZ" i="1" dirty="0" err="1" smtClean="0"/>
              <a:t>valles</a:t>
            </a:r>
            <a:r>
              <a:rPr lang="cs-CZ" i="1" dirty="0" smtClean="0"/>
              <a:t> </a:t>
            </a:r>
            <a:r>
              <a:rPr lang="cs-CZ" i="1" dirty="0" err="1" smtClean="0"/>
              <a:t>amabat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1043608" y="18864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/>
              <a:t>Prosazoval uzavřenost před vnějším světem.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cs-CZ" sz="2000" dirty="0" smtClean="0"/>
              <a:t>Prosazoval jednoduchou architekturu oproštěnou od výzdobných prvků, jež  mohou odvádět pozornost mnichů k povrchu jevů.</a:t>
            </a:r>
            <a:br>
              <a:rPr lang="cs-CZ" sz="2000" dirty="0" smtClean="0"/>
            </a:br>
            <a:r>
              <a:rPr lang="cs-CZ" sz="2000" dirty="0" smtClean="0"/>
              <a:t>Brojil proti zdobnosti </a:t>
            </a:r>
            <a:r>
              <a:rPr lang="cs-CZ" sz="2000" dirty="0" err="1" smtClean="0"/>
              <a:t>clunyjských</a:t>
            </a:r>
            <a:r>
              <a:rPr lang="cs-CZ" sz="2000" dirty="0" smtClean="0"/>
              <a:t> kostelů.</a:t>
            </a:r>
            <a:br>
              <a:rPr lang="cs-CZ" sz="2000" dirty="0" smtClean="0"/>
            </a:br>
            <a:r>
              <a:rPr lang="cs-CZ" sz="2000" dirty="0" smtClean="0"/>
              <a:t>Zakazoval sochy, obrazy, barevné </a:t>
            </a:r>
            <a:r>
              <a:rPr lang="cs-CZ" sz="2000" dirty="0" err="1" smtClean="0"/>
              <a:t>vitraje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endParaRPr lang="cs-CZ" sz="2000" dirty="0"/>
          </a:p>
        </p:txBody>
      </p:sp>
      <p:pic>
        <p:nvPicPr>
          <p:cNvPr id="6" name="Zástupný symbol pro obsah 3" descr="02_Basilique_Ste-Marie-Madeleine_de_Vézelay_-_Tymp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Picture 5" descr="b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962" t="16639" r="25114" b="28693"/>
          <a:stretch>
            <a:fillRect/>
          </a:stretch>
        </p:blipFill>
        <p:spPr>
          <a:xfrm>
            <a:off x="5004048" y="2276872"/>
            <a:ext cx="3725217" cy="3060000"/>
          </a:xfrm>
          <a:noFill/>
          <a:ln/>
        </p:spPr>
      </p:pic>
      <p:sp>
        <p:nvSpPr>
          <p:cNvPr id="8" name="Obdélník 7"/>
          <p:cNvSpPr/>
          <p:nvPr/>
        </p:nvSpPr>
        <p:spPr>
          <a:xfrm>
            <a:off x="3618052" y="3244334"/>
            <a:ext cx="459689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600" dirty="0" err="1" smtClean="0"/>
              <a:t>Vézelay</a:t>
            </a:r>
            <a:r>
              <a:rPr lang="cs-CZ" sz="1600" dirty="0" smtClean="0"/>
              <a:t>                                                                 </a:t>
            </a:r>
            <a:r>
              <a:rPr lang="cs-CZ" sz="1600" dirty="0" err="1" smtClean="0"/>
              <a:t>Fontenay</a:t>
            </a:r>
            <a:endParaRPr lang="cs-CZ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Propagoval harmonickou čistotu staveb.</a:t>
            </a:r>
            <a:br>
              <a:rPr lang="cs-CZ" sz="2000" dirty="0" smtClean="0"/>
            </a:br>
            <a:r>
              <a:rPr lang="cs-CZ" sz="2000" dirty="0" smtClean="0"/>
              <a:t>Výzdobným prvkem světlo, jako symbol Boží.</a:t>
            </a:r>
            <a:endParaRPr lang="cs-CZ" sz="2000" dirty="0"/>
          </a:p>
        </p:txBody>
      </p:sp>
      <p:pic>
        <p:nvPicPr>
          <p:cNvPr id="79877" name="Picture 5" descr="Fontenay, kostel , pohled k V,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/>
        </p:spPr>
      </p:pic>
      <p:pic>
        <p:nvPicPr>
          <p:cNvPr id="79882" name="Picture 10" descr="Fontenay, kostel , pohled k Z,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/>
        </p:spPr>
      </p:pic>
      <p:sp>
        <p:nvSpPr>
          <p:cNvPr id="5" name="Obdélník 4"/>
          <p:cNvSpPr/>
          <p:nvPr/>
        </p:nvSpPr>
        <p:spPr>
          <a:xfrm>
            <a:off x="4046471" y="3244334"/>
            <a:ext cx="428726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</a:t>
            </a:r>
            <a:r>
              <a:rPr lang="cs-CZ" sz="1600" dirty="0" err="1" smtClean="0"/>
              <a:t>Fontenay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b 911Fontena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08050"/>
            <a:ext cx="7720012" cy="5172075"/>
          </a:xfrm>
          <a:noFill/>
          <a:ln/>
        </p:spPr>
      </p:pic>
      <p:sp>
        <p:nvSpPr>
          <p:cNvPr id="3" name="Obdélník 2"/>
          <p:cNvSpPr/>
          <p:nvPr/>
        </p:nvSpPr>
        <p:spPr>
          <a:xfrm>
            <a:off x="3946283" y="3244334"/>
            <a:ext cx="490147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 </a:t>
            </a:r>
            <a:r>
              <a:rPr lang="cs-CZ" dirty="0" err="1" smtClean="0"/>
              <a:t>Fontevraud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Fontenay, rajský dvů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  <p:sp>
        <p:nvSpPr>
          <p:cNvPr id="3" name="Obdélník 2"/>
          <p:cNvSpPr/>
          <p:nvPr/>
        </p:nvSpPr>
        <p:spPr>
          <a:xfrm>
            <a:off x="3946283" y="3244334"/>
            <a:ext cx="453117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</a:t>
            </a:r>
            <a:r>
              <a:rPr lang="cs-CZ" dirty="0" err="1" smtClean="0"/>
              <a:t>Fontevraud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Požadoval jednoduchost staveb kostelů i jejich vybavení.</a:t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Vybavení kostela     </a:t>
            </a:r>
            <a:r>
              <a:rPr lang="cs-CZ" sz="2000" dirty="0" smtClean="0"/>
              <a:t>Kříže</a:t>
            </a:r>
            <a:r>
              <a:rPr lang="cs-CZ" sz="2000" dirty="0" smtClean="0"/>
              <a:t>, kalichy, svícny kadidelnice  dřevo, železo</a:t>
            </a:r>
          </a:p>
          <a:p>
            <a:pPr>
              <a:buNone/>
            </a:pPr>
            <a:r>
              <a:rPr lang="cs-CZ" sz="2000" dirty="0" smtClean="0"/>
              <a:t>      		   </a:t>
            </a:r>
            <a:r>
              <a:rPr lang="cs-CZ" sz="2000" dirty="0" smtClean="0"/>
              <a:t>Mešní </a:t>
            </a:r>
            <a:r>
              <a:rPr lang="cs-CZ" sz="2000" dirty="0" smtClean="0"/>
              <a:t>roucha, oltářní plátna </a:t>
            </a:r>
            <a:r>
              <a:rPr lang="cs-CZ" sz="2000" dirty="0" smtClean="0"/>
              <a:t>– nebarvené plátno a vlna,  		    bez ozdob.</a:t>
            </a:r>
          </a:p>
          <a:p>
            <a:pPr>
              <a:buNone/>
            </a:pPr>
            <a:r>
              <a:rPr lang="cs-CZ" sz="2000" dirty="0" smtClean="0"/>
              <a:t>                                   Na oltáři jen dva obyčejné svícny se svíčkami.</a:t>
            </a:r>
          </a:p>
          <a:p>
            <a:pPr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V kostele jen jeden dřevěný kříž.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Zákaz barevných iluminací v rukopisech (pouze dvoubarevné)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dirty="0" smtClean="0"/>
              <a:t>Žádal jednoduchost liturgie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Liturgická </a:t>
            </a:r>
            <a:r>
              <a:rPr lang="cs-CZ" sz="2000" dirty="0">
                <a:solidFill>
                  <a:prstClr val="black"/>
                </a:solidFill>
              </a:rPr>
              <a:t>reforma    jednoduchost bohoslužby</a:t>
            </a: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                                     zmenšení počtu </a:t>
            </a:r>
            <a:r>
              <a:rPr lang="cs-CZ" sz="2000" dirty="0" smtClean="0">
                <a:solidFill>
                  <a:prstClr val="black"/>
                </a:solidFill>
              </a:rPr>
              <a:t>svátků</a:t>
            </a: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                                    zákaz procesí</a:t>
            </a: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    </a:t>
            </a: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Reforma zpěvu     </a:t>
            </a:r>
            <a:r>
              <a:rPr lang="cs-CZ" sz="2000" dirty="0" smtClean="0">
                <a:solidFill>
                  <a:prstClr val="black"/>
                </a:solidFill>
              </a:rPr>
              <a:t>vytvořil nový antifonář</a:t>
            </a:r>
            <a:endParaRPr lang="cs-CZ" sz="20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Odmítal bezpracné zisky  (desátky, příjmy od poddaných,platy).</a:t>
            </a:r>
            <a:br>
              <a:rPr lang="cs-CZ" sz="2000" dirty="0" smtClean="0"/>
            </a:br>
            <a:r>
              <a:rPr lang="cs-CZ" sz="2000" dirty="0" smtClean="0"/>
              <a:t>Požadoval manuální práci pro mnichy.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Zástupný symbol pro obsah 3" descr="v66SSv.Bernard při žních, obr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110039" cy="4320000"/>
          </a:xfrm>
        </p:spPr>
      </p:pic>
      <p:sp>
        <p:nvSpPr>
          <p:cNvPr id="5" name="Obdélník 4"/>
          <p:cNvSpPr/>
          <p:nvPr/>
        </p:nvSpPr>
        <p:spPr>
          <a:xfrm>
            <a:off x="3192199" y="3244334"/>
            <a:ext cx="386650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                        </a:t>
            </a:r>
            <a:r>
              <a:rPr lang="cs-CZ" sz="1600" dirty="0" err="1" smtClean="0"/>
              <a:t>Zwettl</a:t>
            </a:r>
            <a:r>
              <a:rPr lang="cs-CZ" sz="1600" dirty="0" smtClean="0"/>
              <a:t>, sv. Bernard při žních</a:t>
            </a:r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Mladší syn ze šlechtické rodiny.</a:t>
            </a:r>
          </a:p>
          <a:p>
            <a:pPr>
              <a:buNone/>
            </a:pPr>
            <a:r>
              <a:rPr lang="cs-CZ" sz="2000" dirty="0" smtClean="0"/>
              <a:t>Otec </a:t>
            </a:r>
            <a:r>
              <a:rPr lang="cs-CZ" sz="2000" dirty="0" err="1" smtClean="0"/>
              <a:t>Tescelin</a:t>
            </a:r>
            <a:r>
              <a:rPr lang="cs-CZ" sz="2000" dirty="0" smtClean="0"/>
              <a:t>- šlechtic ve službách  </a:t>
            </a:r>
          </a:p>
          <a:p>
            <a:pPr>
              <a:buNone/>
            </a:pPr>
            <a:r>
              <a:rPr lang="cs-CZ" sz="2000" dirty="0" smtClean="0"/>
              <a:t>burgundského vévody. Měl šest </a:t>
            </a:r>
          </a:p>
          <a:p>
            <a:pPr>
              <a:buNone/>
            </a:pPr>
            <a:r>
              <a:rPr lang="cs-CZ" sz="2000" dirty="0" smtClean="0"/>
              <a:t>sourozenců,z toho pět bratrů.</a:t>
            </a:r>
          </a:p>
        </p:txBody>
      </p:sp>
      <p:pic>
        <p:nvPicPr>
          <p:cNvPr id="11267" name="Picture 3" descr="C:\Users\Kateřina\Documents\Filosofové, učenci, světci\Fontaine-lès-Dijon_F21_église_IMF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7070000" cy="2520000"/>
          </a:xfrm>
          <a:prstGeom prst="rect">
            <a:avLst/>
          </a:prstGeom>
          <a:noFill/>
        </p:spPr>
      </p:pic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dirty="0" err="1" smtClean="0"/>
              <a:t>Fontaine</a:t>
            </a:r>
            <a:r>
              <a:rPr lang="cs-CZ" sz="1800" dirty="0" smtClean="0"/>
              <a:t>-les- Dijon. Přestavěný hrad</a:t>
            </a:r>
          </a:p>
          <a:p>
            <a:pPr>
              <a:buNone/>
            </a:pPr>
            <a:r>
              <a:rPr lang="cs-CZ" sz="1800" dirty="0" smtClean="0"/>
              <a:t>Bernardovo</a:t>
            </a:r>
            <a:r>
              <a:rPr lang="cs-CZ" sz="1800" dirty="0"/>
              <a:t> </a:t>
            </a:r>
            <a:r>
              <a:rPr lang="cs-CZ" sz="1800" dirty="0" smtClean="0"/>
              <a:t> rodné místo- vpravo</a:t>
            </a:r>
          </a:p>
          <a:p>
            <a:pPr>
              <a:buNone/>
            </a:pPr>
            <a:r>
              <a:rPr lang="cs-CZ" sz="1800" dirty="0" smtClean="0"/>
              <a:t>Kostel sv. Bernarda-vlevo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Propagátor řádu</a:t>
            </a:r>
            <a:endParaRPr lang="cs-CZ" sz="2000" dirty="0"/>
          </a:p>
        </p:txBody>
      </p:sp>
      <p:pic>
        <p:nvPicPr>
          <p:cNvPr id="4" name="Zástupný symbol pro obsah 3" descr="a82Sv. Bernard, obra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2940754" cy="504000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Svým učením učinil řád nesmírně </a:t>
            </a:r>
          </a:p>
          <a:p>
            <a:pPr>
              <a:buNone/>
            </a:pPr>
            <a:r>
              <a:rPr lang="cs-CZ" sz="2000" dirty="0" smtClean="0"/>
              <a:t>Přitažlivým.</a:t>
            </a:r>
          </a:p>
          <a:p>
            <a:pPr>
              <a:buNone/>
            </a:pPr>
            <a:r>
              <a:rPr lang="cs-CZ" sz="2000" dirty="0" smtClean="0"/>
              <a:t>Mnoho nových zájemců o vstup</a:t>
            </a:r>
          </a:p>
          <a:p>
            <a:pPr>
              <a:buNone/>
            </a:pPr>
            <a:r>
              <a:rPr lang="cs-CZ" sz="2000" dirty="0" smtClean="0"/>
              <a:t> do řádu; mnoho nových mecenášů. </a:t>
            </a:r>
            <a:endParaRPr lang="cs-CZ" sz="2000" dirty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Za </a:t>
            </a:r>
            <a:r>
              <a:rPr lang="cs-CZ" sz="2000" dirty="0" smtClean="0"/>
              <a:t>jeho života vzniklo asi 330 </a:t>
            </a:r>
          </a:p>
          <a:p>
            <a:pPr>
              <a:buNone/>
            </a:pPr>
            <a:r>
              <a:rPr lang="cs-CZ" sz="2000" dirty="0" smtClean="0"/>
              <a:t>cisterciáckých klášterů.</a:t>
            </a:r>
          </a:p>
          <a:p>
            <a:pPr>
              <a:buNone/>
            </a:pPr>
            <a:r>
              <a:rPr lang="cs-CZ" sz="2000" dirty="0" smtClean="0"/>
              <a:t>Rozšíření v celém katolickém světě.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Bernard zemřel 20. srpna 1153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 1174 kanonizován   Alexandrem III.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1840 prohlášen za učitele církve.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Přídomek- </a:t>
            </a:r>
            <a:r>
              <a:rPr lang="cs-CZ" sz="2000" dirty="0" err="1" smtClean="0"/>
              <a:t>doctor</a:t>
            </a:r>
            <a:r>
              <a:rPr lang="cs-CZ" sz="2000" dirty="0" smtClean="0"/>
              <a:t> </a:t>
            </a:r>
            <a:r>
              <a:rPr lang="cs-CZ" sz="2000" dirty="0" err="1" smtClean="0"/>
              <a:t>mellifluus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pic>
        <p:nvPicPr>
          <p:cNvPr id="5" name="Zástupný symbol pro obsah 4" descr="800px-Eglise_Fontaine-les-Dijon_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794" y="1600200"/>
            <a:ext cx="339341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7" name="Zástupný symbol pro obsah 6" descr="Chatillon sur Seine, st. Vor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038600" cy="3028950"/>
          </a:xfrm>
        </p:spPr>
      </p:pic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Vzdělání získal u kanovníků v </a:t>
            </a:r>
            <a:r>
              <a:rPr lang="cs-CZ" sz="2000" dirty="0" err="1" smtClean="0"/>
              <a:t>Saint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err="1" smtClean="0"/>
              <a:t>Vorles</a:t>
            </a:r>
            <a:r>
              <a:rPr lang="cs-CZ" sz="2000" dirty="0" smtClean="0"/>
              <a:t> v </a:t>
            </a:r>
            <a:r>
              <a:rPr lang="cs-CZ" sz="2000" dirty="0" err="1" smtClean="0"/>
              <a:t>Chatillon</a:t>
            </a:r>
            <a:r>
              <a:rPr lang="cs-CZ" sz="2000" dirty="0" smtClean="0"/>
              <a:t> </a:t>
            </a:r>
            <a:r>
              <a:rPr lang="cs-CZ" sz="2000" dirty="0" err="1" smtClean="0"/>
              <a:t>sur</a:t>
            </a:r>
            <a:r>
              <a:rPr lang="cs-CZ" sz="2000" dirty="0" smtClean="0"/>
              <a:t> </a:t>
            </a:r>
            <a:r>
              <a:rPr lang="cs-CZ" sz="2000" dirty="0" err="1" smtClean="0"/>
              <a:t>Seine</a:t>
            </a:r>
            <a:r>
              <a:rPr lang="cs-CZ" sz="2000" dirty="0" smtClean="0"/>
              <a:t>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Po smrti své matky </a:t>
            </a:r>
            <a:r>
              <a:rPr lang="cs-CZ" sz="2000" dirty="0" err="1" smtClean="0"/>
              <a:t>Aleth</a:t>
            </a:r>
            <a:r>
              <a:rPr lang="cs-CZ" sz="2000" dirty="0" smtClean="0"/>
              <a:t>, která na </a:t>
            </a:r>
          </a:p>
          <a:p>
            <a:pPr>
              <a:buNone/>
            </a:pPr>
            <a:r>
              <a:rPr lang="cs-CZ" sz="2000" dirty="0" smtClean="0"/>
              <a:t>něj měla velký vliv a vedla ho k víře, </a:t>
            </a:r>
          </a:p>
          <a:p>
            <a:pPr>
              <a:buNone/>
            </a:pPr>
            <a:r>
              <a:rPr lang="cs-CZ" sz="2000" dirty="0" smtClean="0"/>
              <a:t>se rozhodl pro řeholní život.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Laktační zázrak.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8194" name="Picture 2" descr="C:\Users\Kateřina\Documents\Filosofové, učenci, světci\BernhardClairvaux_Lactatio_SourceUnknow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3118812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 </a:t>
            </a:r>
            <a:r>
              <a:rPr lang="cs-CZ" sz="2000" dirty="0" smtClean="0"/>
              <a:t>velikonocích 1112 nebo </a:t>
            </a:r>
            <a:r>
              <a:rPr lang="cs-CZ" sz="2000" dirty="0"/>
              <a:t>1113 přišel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kláštera  </a:t>
            </a:r>
            <a:r>
              <a:rPr lang="cs-CZ" sz="2000" dirty="0" err="1" smtClean="0"/>
              <a:t>Cîteaux</a:t>
            </a:r>
            <a:r>
              <a:rPr lang="cs-CZ" sz="2000" dirty="0"/>
              <a:t>, kam přivedl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skupinu </a:t>
            </a:r>
            <a:r>
              <a:rPr lang="cs-CZ" sz="2000" dirty="0"/>
              <a:t>třiceti </a:t>
            </a:r>
            <a:r>
              <a:rPr lang="cs-CZ" sz="2000" dirty="0" smtClean="0"/>
              <a:t>mladých </a:t>
            </a:r>
            <a:r>
              <a:rPr lang="cs-CZ" sz="2000" dirty="0"/>
              <a:t>mužů včetně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svých </a:t>
            </a:r>
            <a:r>
              <a:rPr lang="cs-CZ" sz="2000" dirty="0"/>
              <a:t>čtyř </a:t>
            </a:r>
            <a:r>
              <a:rPr lang="cs-CZ" sz="2000" dirty="0" smtClean="0"/>
              <a:t>bratrů</a:t>
            </a:r>
            <a:r>
              <a:rPr lang="cs-CZ" sz="2000" dirty="0"/>
              <a:t>. </a:t>
            </a: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smtClean="0"/>
              <a:t>Vstoupil do noviciátu a za rok složil </a:t>
            </a:r>
          </a:p>
          <a:p>
            <a:pPr>
              <a:buNone/>
            </a:pPr>
            <a:r>
              <a:rPr lang="cs-CZ" sz="2000" dirty="0" smtClean="0"/>
              <a:t>mnišské   sliby.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  <p:pic>
        <p:nvPicPr>
          <p:cNvPr id="7" name="Zástupný symbol pro obsah 3" descr="a3Sv. Bernard vstupuje do kláštera kop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438144" cy="3712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   </a:t>
            </a:r>
          </a:p>
          <a:p>
            <a:pPr lvl="0">
              <a:buNone/>
            </a:pP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 </a:t>
            </a:r>
          </a:p>
          <a:p>
            <a:pPr lvl="0">
              <a:buNone/>
            </a:pPr>
            <a:endParaRPr lang="cs-CZ" sz="2000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Přirozená </a:t>
            </a:r>
            <a:r>
              <a:rPr lang="cs-CZ" sz="2000" dirty="0">
                <a:solidFill>
                  <a:prstClr val="black"/>
                </a:solidFill>
              </a:rPr>
              <a:t>autorita, výtečné organizační </a:t>
            </a:r>
            <a:r>
              <a:rPr lang="cs-CZ" sz="2000" dirty="0" smtClean="0">
                <a:solidFill>
                  <a:prstClr val="black"/>
                </a:solidFill>
              </a:rPr>
              <a:t>schopnosti </a:t>
            </a:r>
            <a:r>
              <a:rPr lang="cs-CZ" sz="2000" dirty="0">
                <a:solidFill>
                  <a:prstClr val="black"/>
                </a:solidFill>
              </a:rPr>
              <a:t>spolu s živou inspirující 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zbožností </a:t>
            </a:r>
            <a:r>
              <a:rPr lang="cs-CZ" sz="2000" dirty="0">
                <a:solidFill>
                  <a:prstClr val="black"/>
                </a:solidFill>
              </a:rPr>
              <a:t>jej předurčovaly k vůdčímu </a:t>
            </a:r>
            <a:r>
              <a:rPr lang="cs-CZ" sz="2000" dirty="0" smtClean="0">
                <a:solidFill>
                  <a:prstClr val="black"/>
                </a:solidFill>
              </a:rPr>
              <a:t>postavení  </a:t>
            </a:r>
            <a:r>
              <a:rPr lang="cs-CZ" sz="2000" dirty="0">
                <a:solidFill>
                  <a:prstClr val="black"/>
                </a:solidFill>
              </a:rPr>
              <a:t>ve formujícím se </a:t>
            </a:r>
          </a:p>
          <a:p>
            <a:pPr lvl="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cisterciáckém </a:t>
            </a:r>
            <a:r>
              <a:rPr lang="cs-CZ" sz="2000" dirty="0">
                <a:solidFill>
                  <a:prstClr val="black"/>
                </a:solidFill>
              </a:rPr>
              <a:t>řádu. </a:t>
            </a:r>
          </a:p>
          <a:p>
            <a:endParaRPr lang="cs-CZ" dirty="0"/>
          </a:p>
        </p:txBody>
      </p:sp>
      <p:pic>
        <p:nvPicPr>
          <p:cNvPr id="7" name="Zástupný symbol pro obsah 6" descr="DSC_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497281" cy="432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187624" y="3105835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1600" dirty="0" smtClean="0"/>
              <a:t>Bernard vstupuje do cisterciáckého řádu- kapitulní síň kláštera v Oseku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/>
            <a:r>
              <a:rPr lang="cs-CZ" sz="3100" dirty="0" smtClean="0">
                <a:solidFill>
                  <a:prstClr val="black"/>
                </a:solidFill>
              </a:rPr>
              <a:t/>
            </a:r>
            <a:br>
              <a:rPr lang="cs-CZ" sz="3100" dirty="0" smtClean="0">
                <a:solidFill>
                  <a:prstClr val="black"/>
                </a:solidFill>
              </a:rPr>
            </a:br>
            <a:r>
              <a:rPr lang="cs-CZ" sz="2200" dirty="0" smtClean="0">
                <a:solidFill>
                  <a:prstClr val="black"/>
                </a:solidFill>
              </a:rPr>
              <a:t>1115 založen </a:t>
            </a:r>
            <a:r>
              <a:rPr lang="cs-CZ" sz="2200" dirty="0">
                <a:solidFill>
                  <a:prstClr val="black"/>
                </a:solidFill>
              </a:rPr>
              <a:t>klášter Clara </a:t>
            </a:r>
            <a:r>
              <a:rPr lang="cs-CZ" sz="2200" dirty="0" err="1">
                <a:solidFill>
                  <a:prstClr val="black"/>
                </a:solidFill>
              </a:rPr>
              <a:t>Vallis</a:t>
            </a:r>
            <a:r>
              <a:rPr lang="cs-CZ" sz="2200" dirty="0">
                <a:solidFill>
                  <a:prstClr val="black"/>
                </a:solidFill>
              </a:rPr>
              <a:t>  (Jasné údolí)- </a:t>
            </a:r>
            <a:r>
              <a:rPr lang="cs-CZ" sz="2200" dirty="0" err="1">
                <a:solidFill>
                  <a:prstClr val="black"/>
                </a:solidFill>
              </a:rPr>
              <a:t>Clairvaux</a:t>
            </a:r>
            <a:r>
              <a:rPr lang="cs-CZ" sz="2200" dirty="0">
                <a:solidFill>
                  <a:prstClr val="black"/>
                </a:solidFill>
              </a:rPr>
              <a:t>. </a:t>
            </a:r>
            <a:br>
              <a:rPr lang="cs-CZ" sz="2200" dirty="0">
                <a:solidFill>
                  <a:prstClr val="black"/>
                </a:solidFill>
              </a:rPr>
            </a:br>
            <a:r>
              <a:rPr lang="cs-CZ" sz="2200" dirty="0">
                <a:solidFill>
                  <a:prstClr val="black"/>
                </a:solidFill>
              </a:rPr>
              <a:t>Bernard se zde stal opatem.</a:t>
            </a:r>
            <a:r>
              <a:rPr lang="cs-CZ" dirty="0">
                <a:solidFill>
                  <a:prstClr val="black"/>
                </a:solidFill>
              </a:rPr>
              <a:t/>
            </a:r>
            <a:br>
              <a:rPr lang="cs-CZ" dirty="0">
                <a:solidFill>
                  <a:prstClr val="black"/>
                </a:solidFill>
              </a:rPr>
            </a:br>
            <a:endParaRPr lang="cs-CZ" dirty="0"/>
          </a:p>
        </p:txBody>
      </p:sp>
      <p:pic>
        <p:nvPicPr>
          <p:cNvPr id="4" name="Picture 2" descr="C:\Users\Kateřina\Pictures\Francie\Cisterciáci\Clairvaux\Clairvaux 2015\Clairvaux (4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38719" cy="4680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313097" y="3244334"/>
            <a:ext cx="484536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                          </a:t>
            </a:r>
            <a:r>
              <a:rPr lang="cs-CZ" dirty="0" err="1" smtClean="0"/>
              <a:t>Clairvaux</a:t>
            </a:r>
            <a:r>
              <a:rPr lang="cs-CZ" dirty="0" smtClean="0"/>
              <a:t>, křídlo </a:t>
            </a:r>
            <a:r>
              <a:rPr lang="cs-CZ" dirty="0" err="1" smtClean="0"/>
              <a:t>konvršů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lairvaux (27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580312" cy="5184576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4294967295"/>
          </p:nvPr>
        </p:nvSpPr>
        <p:spPr>
          <a:xfrm>
            <a:off x="0" y="260648"/>
            <a:ext cx="8218488" cy="1440160"/>
          </a:xfrm>
        </p:spPr>
        <p:txBody>
          <a:bodyPr/>
          <a:lstStyle/>
          <a:p>
            <a:pPr marL="457200" lvl="0" indent="-457200"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   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39547" y="3244334"/>
            <a:ext cx="51098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</a:t>
            </a:r>
            <a:r>
              <a:rPr lang="cs-CZ" dirty="0" err="1" smtClean="0"/>
              <a:t>Clairvaux</a:t>
            </a:r>
            <a:r>
              <a:rPr lang="cs-CZ" dirty="0" smtClean="0"/>
              <a:t>, křídlo </a:t>
            </a:r>
            <a:r>
              <a:rPr lang="cs-CZ" dirty="0" err="1" smtClean="0"/>
              <a:t>konvršů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772</Words>
  <Application>Microsoft Office PowerPoint</Application>
  <PresentationFormat>Předvádění na obrazovce (4:3)</PresentationFormat>
  <Paragraphs>301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Bernard z Clairvaux</vt:lpstr>
      <vt:lpstr> Bernard z Clairvaux </vt:lpstr>
      <vt:lpstr>Snímek 3</vt:lpstr>
      <vt:lpstr>Snímek 4</vt:lpstr>
      <vt:lpstr>Snímek 5</vt:lpstr>
      <vt:lpstr>Snímek 6</vt:lpstr>
      <vt:lpstr>Snímek 7</vt:lpstr>
      <vt:lpstr> 1115 založen klášter Clara Vallis  (Jasné údolí)- Clairvaux.  Bernard se zde stal opatem. </vt:lpstr>
      <vt:lpstr>Snímek 9</vt:lpstr>
      <vt:lpstr>Snímek 10</vt:lpstr>
      <vt:lpstr>Snímek 11</vt:lpstr>
      <vt:lpstr>Bernard-teolog</vt:lpstr>
      <vt:lpstr>Bernard-mystik</vt:lpstr>
      <vt:lpstr>  </vt:lpstr>
      <vt:lpstr>Kult P.Marie</vt:lpstr>
      <vt:lpstr>Bernard-politik</vt:lpstr>
      <vt:lpstr>Evžen III. (1145-1153) </vt:lpstr>
      <vt:lpstr>2. křížová výprava</vt:lpstr>
      <vt:lpstr>Bernard- literát</vt:lpstr>
      <vt:lpstr>Bernard z Clairvaux a cisterciácký řád</vt:lpstr>
      <vt:lpstr>Snímek 21</vt:lpstr>
      <vt:lpstr>  </vt:lpstr>
      <vt:lpstr>Prosazoval jednoduchou architekturu oproštěnou od výzdobných prvků, jež  mohou odvádět pozornost mnichů k povrchu jevů. Brojil proti zdobnosti clunyjských kostelů. Zakazoval sochy, obrazy, barevné vitraje. </vt:lpstr>
      <vt:lpstr>Propagoval harmonickou čistotu staveb. Výzdobným prvkem světlo, jako symbol Boží.</vt:lpstr>
      <vt:lpstr>Snímek 25</vt:lpstr>
      <vt:lpstr>Snímek 26</vt:lpstr>
      <vt:lpstr>Požadoval jednoduchost staveb kostelů i jejich vybavení. </vt:lpstr>
      <vt:lpstr>Žádal jednoduchost liturgie</vt:lpstr>
      <vt:lpstr> Odmítal bezpracné zisky  (desátky, příjmy od poddaných,platy). Požadoval manuální práci pro mnichy.  </vt:lpstr>
      <vt:lpstr>Propagátor řádu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Bernard z Clairvaux</dc:title>
  <dc:creator>Kateřina</dc:creator>
  <cp:lastModifiedBy>Kateřina</cp:lastModifiedBy>
  <cp:revision>14</cp:revision>
  <dcterms:created xsi:type="dcterms:W3CDTF">2018-11-06T08:52:02Z</dcterms:created>
  <dcterms:modified xsi:type="dcterms:W3CDTF">2018-11-06T10:55:17Z</dcterms:modified>
</cp:coreProperties>
</file>