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23A75-54CF-49BA-A8CB-B8951E750218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0AC8-A092-4D14-9E7D-F7DF9DF96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41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0AC8-A092-4D14-9E7D-F7DF9DF961E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77A0E-F894-4214-93CE-661F663DC755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AB712-7119-40DB-8A85-EE16FA0D60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2500306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TERMICKÉ ÚRAZY</a:t>
            </a:r>
            <a:endParaRPr lang="cs-CZ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dirty="0" smtClean="0"/>
              <a:t>	</a:t>
            </a:r>
            <a:r>
              <a:rPr lang="cs-CZ" sz="2200" b="1" dirty="0" smtClean="0"/>
              <a:t>ÚRAZ  ELEKTRICKÝM  PROUDEM</a:t>
            </a:r>
          </a:p>
          <a:p>
            <a:endParaRPr lang="cs-CZ" sz="2200" b="1" dirty="0" smtClean="0"/>
          </a:p>
          <a:p>
            <a:pPr>
              <a:buNone/>
            </a:pPr>
            <a:r>
              <a:rPr lang="cs-CZ" sz="2200" b="1" dirty="0" smtClean="0"/>
              <a:t>	Příznaky:	zástava oběhu a dechu</a:t>
            </a:r>
          </a:p>
          <a:p>
            <a:pPr lvl="4">
              <a:buNone/>
            </a:pPr>
            <a:r>
              <a:rPr lang="cs-CZ" sz="2200" b="1" dirty="0" smtClean="0"/>
              <a:t>popáleniny v místě vstupu a výstupu el. proudu</a:t>
            </a:r>
          </a:p>
          <a:p>
            <a:pPr lvl="4">
              <a:buNone/>
            </a:pPr>
            <a:endParaRPr lang="cs-CZ" sz="2200" b="1" dirty="0" smtClean="0"/>
          </a:p>
          <a:p>
            <a:pPr marL="342000" lvl="4" indent="-342000">
              <a:buNone/>
            </a:pPr>
            <a:r>
              <a:rPr lang="cs-CZ" sz="2200" b="1" dirty="0" smtClean="0"/>
              <a:t>	PRVNÍ POMOC:</a:t>
            </a:r>
          </a:p>
          <a:p>
            <a:pPr marL="1256400" lvl="6" indent="-342000">
              <a:buAutoNum type="arabicPeriod"/>
            </a:pPr>
            <a:r>
              <a:rPr lang="cs-CZ" sz="2200" b="1" dirty="0" smtClean="0"/>
              <a:t>technická PP</a:t>
            </a:r>
          </a:p>
          <a:p>
            <a:pPr marL="1256400" lvl="6" indent="-342000">
              <a:buAutoNum type="arabicPeriod"/>
            </a:pPr>
            <a:r>
              <a:rPr lang="cs-CZ" sz="2200" b="1" dirty="0" smtClean="0"/>
              <a:t>KPR</a:t>
            </a:r>
          </a:p>
          <a:p>
            <a:pPr marL="1256400" lvl="6" indent="-342000">
              <a:buAutoNum type="arabicPeriod"/>
            </a:pPr>
            <a:r>
              <a:rPr lang="cs-CZ" sz="2200" b="1" dirty="0" smtClean="0"/>
              <a:t>ošetření popálenin</a:t>
            </a:r>
          </a:p>
          <a:p>
            <a:pPr marL="1256400" lvl="6" indent="-342000">
              <a:buAutoNum type="arabicPeriod"/>
            </a:pPr>
            <a:r>
              <a:rPr lang="cs-CZ" sz="2200" b="1" dirty="0" smtClean="0"/>
              <a:t>transport</a:t>
            </a:r>
          </a:p>
          <a:p>
            <a:pPr marL="2286000" lvl="4" indent="-457200">
              <a:buAutoNum type="arabicPeriod" startAt="2"/>
            </a:pPr>
            <a:endParaRPr lang="cs-CZ" sz="2200" b="1" dirty="0" smtClean="0"/>
          </a:p>
          <a:p>
            <a:pPr marL="342000" lvl="4" indent="-342000">
              <a:buNone/>
            </a:pPr>
            <a:r>
              <a:rPr lang="cs-CZ" sz="2200" b="1" dirty="0" smtClean="0"/>
              <a:t>	CHEMICKÉ PORANĚNÍ</a:t>
            </a:r>
          </a:p>
          <a:p>
            <a:pPr marL="2286000" lvl="4" indent="-457200">
              <a:buNone/>
            </a:pPr>
            <a:endParaRPr lang="cs-CZ" sz="2200" b="1" dirty="0" smtClean="0"/>
          </a:p>
          <a:p>
            <a:pPr marL="342000" lvl="4" indent="-342000">
              <a:buNone/>
            </a:pPr>
            <a:r>
              <a:rPr lang="cs-CZ" sz="2200" b="1" dirty="0" smtClean="0"/>
              <a:t>	PRVNÍ POMOC:</a:t>
            </a:r>
          </a:p>
          <a:p>
            <a:pPr marL="342000" lvl="4" indent="-342000">
              <a:buNone/>
            </a:pPr>
            <a:r>
              <a:rPr lang="cs-CZ" sz="2200" b="1" dirty="0" smtClean="0"/>
              <a:t>		1. odstranění potřísněného oděvu</a:t>
            </a:r>
          </a:p>
          <a:p>
            <a:pPr marL="342000" lvl="4" indent="-342000">
              <a:buNone/>
            </a:pPr>
            <a:r>
              <a:rPr lang="cs-CZ" sz="2200" b="1" dirty="0" smtClean="0"/>
              <a:t>		2. omývání vodou minimálně 10-20 minut</a:t>
            </a:r>
          </a:p>
          <a:p>
            <a:pPr marL="342000" lvl="4" indent="-342000">
              <a:buNone/>
            </a:pPr>
            <a:r>
              <a:rPr lang="cs-CZ" sz="2200" b="1" dirty="0" smtClean="0"/>
              <a:t>		3. krytí jako u popálenin</a:t>
            </a:r>
          </a:p>
          <a:p>
            <a:pPr marL="2286000" lvl="4" indent="-457200">
              <a:buAutoNum type="arabicPeriod"/>
            </a:pPr>
            <a:endParaRPr lang="cs-CZ" dirty="0" smtClean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28802"/>
            <a:ext cx="889022" cy="666766"/>
          </a:xfrm>
          <a:prstGeom prst="rect">
            <a:avLst/>
          </a:prstGeom>
          <a:noFill/>
        </p:spPr>
      </p:pic>
      <p:pic>
        <p:nvPicPr>
          <p:cNvPr id="5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5769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571500"/>
            <a:ext cx="818676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TERMICKÉ ÚRAZY:     	</a:t>
            </a:r>
            <a:r>
              <a:rPr kumimoji="0" lang="cs-CZ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b="1" baseline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poškození teplem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poškození chladem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Poškození teplem:	místní</a:t>
            </a:r>
            <a:r>
              <a:rPr kumimoji="0" lang="cs-CZ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POPÁLENINY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cs-CZ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celkové</a:t>
            </a:r>
            <a:r>
              <a:rPr kumimoji="0" lang="cs-CZ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ÚPAL		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	      Ú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ŽEH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Poškození chladem:    místní    </a:t>
            </a:r>
            <a:r>
              <a:rPr kumimoji="0" lang="cs-CZ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OMRZLINY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</a:t>
            </a:r>
            <a:r>
              <a:rPr lang="cs-CZ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OZNOBENINY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cs-CZ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celkové  PROCHLADNUTÍ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900" b="1" dirty="0" smtClean="0"/>
              <a:t>	ZÁVAŽNOST POPÁLENIN ZÁVISÍ NA :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		 	1. rozsahu	(pravidlo devíti)</a:t>
            </a:r>
          </a:p>
          <a:p>
            <a:pPr>
              <a:buNone/>
            </a:pPr>
            <a:r>
              <a:rPr lang="cs-CZ" sz="2900" b="1" dirty="0" smtClean="0"/>
              <a:t>			2. hloubce	(1 - 4 stupeň)</a:t>
            </a:r>
          </a:p>
          <a:p>
            <a:pPr>
              <a:buNone/>
            </a:pPr>
            <a:r>
              <a:rPr lang="cs-CZ" sz="2900" b="1" dirty="0" smtClean="0"/>
              <a:t>			3. lokalizaci	(ruce, obličej, nohy, perineum,trup				 končetiny)</a:t>
            </a:r>
          </a:p>
          <a:p>
            <a:pPr>
              <a:buNone/>
            </a:pPr>
            <a:r>
              <a:rPr lang="cs-CZ" sz="2900" b="1" dirty="0" smtClean="0"/>
              <a:t>			4. věku		(kritický do 18 měsíců a od 65 let)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	Popáleniny		závažné		kritické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r>
              <a:rPr lang="cs-CZ" sz="2900" b="1" dirty="0" smtClean="0"/>
              <a:t>děti do 2 let		     5%		    15%</a:t>
            </a:r>
          </a:p>
          <a:p>
            <a:r>
              <a:rPr lang="cs-CZ" sz="2900" b="1" dirty="0" smtClean="0"/>
              <a:t>        2-10 let		    10%		    20%</a:t>
            </a:r>
          </a:p>
          <a:p>
            <a:r>
              <a:rPr lang="cs-CZ" sz="2900" b="1" dirty="0" smtClean="0"/>
              <a:t>      10-15 let		    15%		    30%</a:t>
            </a:r>
          </a:p>
          <a:p>
            <a:r>
              <a:rPr lang="cs-CZ" sz="2900" b="1" dirty="0" smtClean="0"/>
              <a:t>dospělí        		    20%		    40%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PRVNÍ POMOC U POPÁLENIN :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	1. zastavit další působení tepla (technická PP)</a:t>
            </a:r>
          </a:p>
          <a:p>
            <a:pPr>
              <a:buNone/>
            </a:pPr>
            <a:r>
              <a:rPr lang="cs-CZ" sz="2000" b="1" dirty="0" smtClean="0"/>
              <a:t>		2. ochlazovat popálené plochy </a:t>
            </a:r>
            <a:r>
              <a:rPr lang="cs-CZ" sz="2000" b="1" smtClean="0"/>
              <a:t>10-20 </a:t>
            </a:r>
            <a:r>
              <a:rPr lang="cs-CZ" sz="2000" b="1" smtClean="0"/>
              <a:t>minut do 5 – 10 % povrchu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3. sejmout vše, co by škrtilo (šperky, pásky, hodinky)</a:t>
            </a:r>
          </a:p>
          <a:p>
            <a:pPr>
              <a:buNone/>
            </a:pPr>
            <a:r>
              <a:rPr lang="cs-CZ" sz="2000" b="1" dirty="0" smtClean="0"/>
              <a:t>		4. zajistit sterilní krytí rány (obličej nekryjeme)</a:t>
            </a:r>
          </a:p>
          <a:p>
            <a:pPr>
              <a:buNone/>
            </a:pPr>
            <a:r>
              <a:rPr lang="cs-CZ" sz="2000" b="1" dirty="0" smtClean="0"/>
              <a:t>		5. znehybnit končetinu, postiženého</a:t>
            </a:r>
          </a:p>
          <a:p>
            <a:pPr>
              <a:buNone/>
            </a:pPr>
            <a:r>
              <a:rPr lang="cs-CZ" sz="2000" b="1" dirty="0" smtClean="0"/>
              <a:t>		6. protišoková opatření</a:t>
            </a:r>
          </a:p>
          <a:p>
            <a:pPr>
              <a:buNone/>
            </a:pPr>
            <a:r>
              <a:rPr lang="cs-CZ" sz="2000" b="1" dirty="0" smtClean="0"/>
              <a:t>		7. sledovat postiženého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!!! Žádné masti, zásypy, propichování puchýřů!!!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KOMPLIKACE POPÁLENIN:	infekce</a:t>
            </a:r>
          </a:p>
          <a:p>
            <a:pPr>
              <a:buNone/>
            </a:pPr>
            <a:r>
              <a:rPr lang="cs-CZ" sz="2000" b="1" dirty="0" smtClean="0"/>
              <a:t>					šok</a:t>
            </a:r>
          </a:p>
          <a:p>
            <a:endParaRPr lang="cs-CZ" dirty="0"/>
          </a:p>
        </p:txBody>
      </p:sp>
      <p:pic>
        <p:nvPicPr>
          <p:cNvPr id="5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480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511" y="116632"/>
            <a:ext cx="8229600" cy="66247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900" b="1" smtClean="0"/>
              <a:t>	</a:t>
            </a:r>
            <a:endParaRPr lang="cs-CZ" sz="2900" b="1" smtClean="0"/>
          </a:p>
          <a:p>
            <a:pPr>
              <a:buNone/>
            </a:pPr>
            <a:r>
              <a:rPr lang="cs-CZ" sz="2900" b="1" smtClean="0"/>
              <a:t>ÚPAL  </a:t>
            </a:r>
            <a:r>
              <a:rPr lang="cs-CZ" sz="2900" b="1" dirty="0" smtClean="0"/>
              <a:t>-  PŘEHŘÁTÍ</a:t>
            </a:r>
          </a:p>
          <a:p>
            <a:pPr>
              <a:buNone/>
            </a:pPr>
            <a:endParaRPr lang="cs-CZ" sz="2900" b="1" dirty="0" smtClean="0"/>
          </a:p>
          <a:p>
            <a:pPr>
              <a:buNone/>
            </a:pPr>
            <a:r>
              <a:rPr lang="cs-CZ" sz="2900" b="1" dirty="0" smtClean="0"/>
              <a:t>	</a:t>
            </a:r>
            <a:r>
              <a:rPr lang="cs-CZ" sz="2900" b="1" i="1" dirty="0" smtClean="0">
                <a:solidFill>
                  <a:schemeClr val="accent1"/>
                </a:solidFill>
              </a:rPr>
              <a:t>	stav, kdy selhává termoregulační mechanismus a </a:t>
            </a:r>
          </a:p>
          <a:p>
            <a:pPr>
              <a:buNone/>
            </a:pPr>
            <a:r>
              <a:rPr lang="cs-CZ" sz="2900" b="1" i="1" dirty="0" smtClean="0">
                <a:solidFill>
                  <a:schemeClr val="accent1"/>
                </a:solidFill>
              </a:rPr>
              <a:t>		nadbytečné teplo není odvedeno do okolního prostředí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	Projevuje se jako:	kolaps</a:t>
            </a:r>
          </a:p>
          <a:p>
            <a:pPr>
              <a:buNone/>
            </a:pPr>
            <a:r>
              <a:rPr lang="cs-CZ" sz="2900" b="1" dirty="0" smtClean="0"/>
              <a:t>			</a:t>
            </a:r>
            <a:r>
              <a:rPr lang="cs-CZ" sz="2900" b="1" smtClean="0"/>
              <a:t>	</a:t>
            </a:r>
            <a:r>
              <a:rPr lang="cs-CZ" sz="2900" b="1" smtClean="0"/>
              <a:t>křeče</a:t>
            </a:r>
            <a:endParaRPr lang="cs-CZ" sz="2900" b="1" dirty="0" smtClean="0"/>
          </a:p>
          <a:p>
            <a:pPr>
              <a:buNone/>
            </a:pPr>
            <a:r>
              <a:rPr lang="cs-CZ" sz="2900" b="1" dirty="0" smtClean="0"/>
              <a:t>			</a:t>
            </a:r>
            <a:r>
              <a:rPr lang="cs-CZ" sz="2900" b="1" smtClean="0"/>
              <a:t>	</a:t>
            </a:r>
            <a:r>
              <a:rPr lang="cs-CZ" sz="2900" b="1" smtClean="0"/>
              <a:t>těžké přehřátí</a:t>
            </a:r>
          </a:p>
          <a:p>
            <a:pPr>
              <a:buNone/>
            </a:pPr>
            <a:endParaRPr lang="cs-CZ" sz="2900" b="1"/>
          </a:p>
          <a:p>
            <a:pPr>
              <a:buNone/>
            </a:pPr>
            <a:r>
              <a:rPr lang="cs-CZ" sz="2900" b="1" smtClean="0"/>
              <a:t>	Varovný signál: horečka nad 40 °C</a:t>
            </a:r>
          </a:p>
          <a:p>
            <a:pPr>
              <a:buNone/>
            </a:pPr>
            <a:r>
              <a:rPr lang="cs-CZ" sz="2900" b="1"/>
              <a:t>	</a:t>
            </a:r>
            <a:r>
              <a:rPr lang="cs-CZ" sz="2900" b="1" smtClean="0"/>
              <a:t>	             	   zástava pocení</a:t>
            </a:r>
            <a:endParaRPr lang="cs-CZ" sz="2900" b="1" dirty="0" smtClean="0"/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	PRVNÍ POMOC :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		1. chladné prostředí, studené obklady, koupel</a:t>
            </a:r>
          </a:p>
          <a:p>
            <a:pPr>
              <a:buNone/>
            </a:pPr>
            <a:r>
              <a:rPr lang="cs-CZ" sz="2900" b="1" dirty="0" smtClean="0"/>
              <a:t>		2. chladné tekutiny ( u křečí se solí )</a:t>
            </a:r>
          </a:p>
          <a:p>
            <a:pPr>
              <a:buNone/>
            </a:pPr>
            <a:r>
              <a:rPr lang="cs-CZ" sz="2900" b="1" dirty="0" smtClean="0"/>
              <a:t>		3. poloha v polosedě nebo na zádech</a:t>
            </a:r>
          </a:p>
          <a:p>
            <a:pPr>
              <a:buNone/>
            </a:pPr>
            <a:r>
              <a:rPr lang="cs-CZ" sz="2900" b="1" dirty="0" smtClean="0"/>
              <a:t>		4. sledování životně </a:t>
            </a:r>
            <a:r>
              <a:rPr lang="cs-CZ" sz="2900" b="1" smtClean="0"/>
              <a:t>důležitých </a:t>
            </a:r>
            <a:r>
              <a:rPr lang="cs-CZ" sz="2900" b="1" smtClean="0"/>
              <a:t>funkcí</a:t>
            </a:r>
          </a:p>
          <a:p>
            <a:pPr>
              <a:buNone/>
            </a:pPr>
            <a:r>
              <a:rPr lang="cs-CZ" sz="2900" b="1"/>
              <a:t>	</a:t>
            </a:r>
            <a:r>
              <a:rPr lang="cs-CZ" sz="2900" b="1" smtClean="0"/>
              <a:t>	5. u těžkého přehřátí volat ZZS</a:t>
            </a:r>
            <a:endParaRPr lang="cs-CZ" sz="2900" b="1" dirty="0" smtClean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11" y="420239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ÚŽEH  -  SLUNEČNÍ ÚPAL</a:t>
            </a:r>
          </a:p>
          <a:p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vzniká přehřátím organismu ( především hlavy )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		působením slunečního záření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 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PRVNÍ POMOC :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	1. chladné prostředí, průvan</a:t>
            </a:r>
          </a:p>
          <a:p>
            <a:pPr>
              <a:buNone/>
            </a:pPr>
            <a:r>
              <a:rPr lang="cs-CZ" sz="2000" b="1" dirty="0" smtClean="0"/>
              <a:t>		2. studené obklady </a:t>
            </a:r>
          </a:p>
          <a:p>
            <a:pPr>
              <a:buNone/>
            </a:pPr>
            <a:r>
              <a:rPr lang="cs-CZ" sz="2000" b="1" dirty="0" smtClean="0"/>
              <a:t>		3. chladné tekutiny</a:t>
            </a:r>
          </a:p>
          <a:p>
            <a:pPr>
              <a:buNone/>
            </a:pPr>
            <a:r>
              <a:rPr lang="cs-CZ" sz="2000" b="1" dirty="0" smtClean="0"/>
              <a:t>		4. poloha v polosedě</a:t>
            </a:r>
          </a:p>
          <a:p>
            <a:endParaRPr lang="cs-CZ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CELKOVÉ PODCHLAZENÍ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vzniká působením chladu na celý organismus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Pokles tělesné teploty       pod 35°C	-ohrožení života</a:t>
            </a:r>
          </a:p>
          <a:p>
            <a:pPr>
              <a:buNone/>
            </a:pPr>
            <a:r>
              <a:rPr lang="cs-CZ" sz="2000" b="1" dirty="0" smtClean="0"/>
              <a:t>	 			      pod 30°C	 -bezvědomí</a:t>
            </a:r>
          </a:p>
          <a:p>
            <a:pPr>
              <a:buNone/>
            </a:pPr>
            <a:r>
              <a:rPr lang="cs-CZ" sz="2000" b="1" dirty="0" smtClean="0"/>
              <a:t>				      pod 26-29°C	 -smrt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Příznaky: 	třesavka, (někdy křeče)</a:t>
            </a:r>
          </a:p>
          <a:p>
            <a:pPr>
              <a:buNone/>
            </a:pPr>
            <a:r>
              <a:rPr lang="cs-CZ" sz="2000" b="1" dirty="0" smtClean="0"/>
              <a:t>			kůže studená, suchá, bledá až modrofialová</a:t>
            </a:r>
          </a:p>
          <a:p>
            <a:pPr>
              <a:buNone/>
            </a:pPr>
            <a:r>
              <a:rPr lang="cs-CZ" sz="2000" b="1" dirty="0" smtClean="0"/>
              <a:t>			tepová a dechová frekvence klesá</a:t>
            </a:r>
          </a:p>
          <a:p>
            <a:pPr>
              <a:buNone/>
            </a:pPr>
            <a:r>
              <a:rPr lang="cs-CZ" sz="2000" b="1" dirty="0" smtClean="0"/>
              <a:t>			změna chování, apatie, pomalá mluva</a:t>
            </a:r>
          </a:p>
          <a:p>
            <a:pPr>
              <a:buNone/>
            </a:pPr>
            <a:r>
              <a:rPr lang="cs-CZ" sz="2000" b="1" dirty="0" smtClean="0"/>
              <a:t>			bezvědomí</a:t>
            </a:r>
          </a:p>
          <a:p>
            <a:pPr>
              <a:buNone/>
            </a:pPr>
            <a:r>
              <a:rPr lang="cs-CZ" sz="2000" b="1" dirty="0" smtClean="0"/>
              <a:t>			</a:t>
            </a:r>
            <a:r>
              <a:rPr lang="cs-CZ" sz="2000" b="1" smtClean="0"/>
              <a:t>zástava </a:t>
            </a:r>
            <a:r>
              <a:rPr lang="cs-CZ" sz="2000" b="1" smtClean="0"/>
              <a:t>dechu a oběhu</a:t>
            </a:r>
            <a:r>
              <a:rPr lang="cs-CZ" sz="2000" b="1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PRVNÍ POMOC PŘI PODCHLAZENÍ :</a:t>
            </a:r>
          </a:p>
          <a:p>
            <a:pPr>
              <a:buNone/>
            </a:pPr>
            <a:r>
              <a:rPr lang="cs-CZ" sz="2000" b="1" dirty="0" smtClean="0"/>
              <a:t>		</a:t>
            </a:r>
          </a:p>
          <a:p>
            <a:pPr>
              <a:buNone/>
            </a:pPr>
            <a:r>
              <a:rPr lang="cs-CZ" sz="2000" b="1" dirty="0" smtClean="0"/>
              <a:t>		1. vždy zahájit kardiopulmonální resuscitaci</a:t>
            </a:r>
          </a:p>
          <a:p>
            <a:pPr>
              <a:buNone/>
            </a:pPr>
            <a:r>
              <a:rPr lang="cs-CZ" sz="2000" b="1" dirty="0" smtClean="0"/>
              <a:t>		    ( minimálně 60 min.)</a:t>
            </a:r>
          </a:p>
          <a:p>
            <a:pPr>
              <a:buNone/>
            </a:pPr>
            <a:r>
              <a:rPr lang="cs-CZ" sz="2000" b="1" dirty="0" smtClean="0"/>
              <a:t>		2. zabránit dalším ztrátám tepla</a:t>
            </a:r>
          </a:p>
          <a:p>
            <a:pPr>
              <a:buNone/>
            </a:pPr>
            <a:r>
              <a:rPr lang="cs-CZ" sz="2000" b="1" dirty="0" smtClean="0"/>
              <a:t>		3. zabránit </a:t>
            </a:r>
            <a:r>
              <a:rPr lang="cs-CZ" sz="2000" b="1" smtClean="0"/>
              <a:t>aktivním </a:t>
            </a:r>
            <a:r>
              <a:rPr lang="cs-CZ" sz="2000" b="1" smtClean="0"/>
              <a:t>i pasivním pohybům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4. bezdůvodně neměnit polohu</a:t>
            </a:r>
          </a:p>
          <a:p>
            <a:pPr>
              <a:buNone/>
            </a:pPr>
            <a:r>
              <a:rPr lang="cs-CZ" sz="2000" b="1" dirty="0" smtClean="0"/>
              <a:t>		5. neohřívat končetiny</a:t>
            </a:r>
          </a:p>
          <a:p>
            <a:pPr>
              <a:buNone/>
            </a:pPr>
            <a:r>
              <a:rPr lang="cs-CZ" sz="2000" b="1" dirty="0" smtClean="0"/>
              <a:t>		6. podávat teplé slazené tekutiny, kalorickou </a:t>
            </a:r>
          </a:p>
          <a:p>
            <a:pPr>
              <a:buNone/>
            </a:pPr>
            <a:r>
              <a:rPr lang="cs-CZ" sz="2000" b="1" dirty="0" smtClean="0"/>
              <a:t>		    stravu</a:t>
            </a:r>
          </a:p>
          <a:p>
            <a:pPr>
              <a:buNone/>
            </a:pPr>
            <a:r>
              <a:rPr lang="cs-CZ" sz="2000" b="1" dirty="0" smtClean="0"/>
              <a:t>		7. v bezvědomí uložit do zotavovací polohy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!!!    Nepodávat alkohol, zahřívat pomalu   !!!</a:t>
            </a:r>
          </a:p>
          <a:p>
            <a:endParaRPr lang="cs-CZ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2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b="1" dirty="0" smtClean="0"/>
              <a:t>	</a:t>
            </a:r>
            <a:r>
              <a:rPr lang="cs-CZ" sz="2000" b="1" dirty="0" smtClean="0"/>
              <a:t>OMRZLINY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vznikají působením chladu na nechráněné části těla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Stupně a rozsah jako u popálenin 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 PRVNÍ POMOC :		</a:t>
            </a:r>
          </a:p>
          <a:p>
            <a:pPr>
              <a:buNone/>
            </a:pPr>
            <a:r>
              <a:rPr lang="cs-CZ" sz="2000" b="1" dirty="0" smtClean="0"/>
              <a:t>		1. snaha o zlepšení prokrvení </a:t>
            </a:r>
          </a:p>
          <a:p>
            <a:pPr>
              <a:buNone/>
            </a:pPr>
            <a:r>
              <a:rPr lang="cs-CZ" sz="2000" b="1" dirty="0" smtClean="0"/>
              <a:t>		2. sterilní krytí k zabránění infekce</a:t>
            </a:r>
          </a:p>
          <a:p>
            <a:pPr>
              <a:buNone/>
            </a:pPr>
            <a:r>
              <a:rPr lang="cs-CZ" sz="2000" b="1" dirty="0" smtClean="0"/>
              <a:t>		3. teplé nápoje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!!!   Netřeme, neohříváme horkou vodou, u ohně   !!!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OZNOBENINY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vznikají při dlouhodobém působení chladu, vlhka a nemožnosti</a:t>
            </a:r>
          </a:p>
          <a:p>
            <a:pPr lvl="1"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		pohybu</a:t>
            </a:r>
          </a:p>
          <a:p>
            <a:endParaRPr lang="cs-CZ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5992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</Words>
  <Application>Microsoft Office PowerPoint</Application>
  <PresentationFormat>Předvádění na obrazovce (4:3)</PresentationFormat>
  <Paragraphs>146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TERMICKÉ ÚRAZY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TERMICKÉ ÚRAZY</dc:title>
  <dc:creator>Lukáš Malý</dc:creator>
  <cp:lastModifiedBy>M</cp:lastModifiedBy>
  <cp:revision>5</cp:revision>
  <dcterms:created xsi:type="dcterms:W3CDTF">2008-09-18T11:27:52Z</dcterms:created>
  <dcterms:modified xsi:type="dcterms:W3CDTF">2020-09-21T11:37:43Z</dcterms:modified>
</cp:coreProperties>
</file>