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30"/>
  </p:notesMasterIdLst>
  <p:handoutMasterIdLst>
    <p:handoutMasterId r:id="rId31"/>
  </p:handoutMasterIdLst>
  <p:sldIdLst>
    <p:sldId id="282" r:id="rId4"/>
    <p:sldId id="440" r:id="rId5"/>
    <p:sldId id="441" r:id="rId6"/>
    <p:sldId id="432" r:id="rId7"/>
    <p:sldId id="442" r:id="rId8"/>
    <p:sldId id="444" r:id="rId9"/>
    <p:sldId id="446" r:id="rId10"/>
    <p:sldId id="447" r:id="rId11"/>
    <p:sldId id="415" r:id="rId12"/>
    <p:sldId id="434" r:id="rId13"/>
    <p:sldId id="433" r:id="rId14"/>
    <p:sldId id="448" r:id="rId15"/>
    <p:sldId id="423" r:id="rId16"/>
    <p:sldId id="424" r:id="rId17"/>
    <p:sldId id="426" r:id="rId18"/>
    <p:sldId id="427" r:id="rId19"/>
    <p:sldId id="428" r:id="rId20"/>
    <p:sldId id="445" r:id="rId21"/>
    <p:sldId id="429" r:id="rId22"/>
    <p:sldId id="430" r:id="rId23"/>
    <p:sldId id="435" r:id="rId24"/>
    <p:sldId id="416" r:id="rId25"/>
    <p:sldId id="436" r:id="rId26"/>
    <p:sldId id="449" r:id="rId27"/>
    <p:sldId id="451" r:id="rId28"/>
    <p:sldId id="450" r:id="rId29"/>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4"/>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1841" autoAdjust="0"/>
  </p:normalViewPr>
  <p:slideViewPr>
    <p:cSldViewPr snapToGrid="0">
      <p:cViewPr varScale="1">
        <p:scale>
          <a:sx n="71" d="100"/>
          <a:sy n="71" d="100"/>
        </p:scale>
        <p:origin x="998" y="48"/>
      </p:cViewPr>
      <p:guideLst/>
    </p:cSldViewPr>
  </p:slideViewPr>
  <p:outlineViewPr>
    <p:cViewPr>
      <p:scale>
        <a:sx n="33" d="100"/>
        <a:sy n="33" d="100"/>
      </p:scale>
      <p:origin x="0" y="0"/>
    </p:cViewPr>
  </p:outlineViewPr>
  <p:notesTextViewPr>
    <p:cViewPr>
      <p:scale>
        <a:sx n="3" d="2"/>
        <a:sy n="3" d="2"/>
      </p:scale>
      <p:origin x="0" y="-2707"/>
    </p:cViewPr>
  </p:notesTextViewPr>
  <p:sorterViewPr>
    <p:cViewPr>
      <p:scale>
        <a:sx n="100" d="100"/>
        <a:sy n="100" d="100"/>
      </p:scale>
      <p:origin x="0" y="0"/>
    </p:cViewPr>
  </p:sorterViewPr>
  <p:notesViewPr>
    <p:cSldViewPr snapToGrid="0">
      <p:cViewPr varScale="1">
        <p:scale>
          <a:sx n="89" d="100"/>
          <a:sy n="89" d="100"/>
        </p:scale>
        <p:origin x="376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47"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9F2ABBF-518D-4884-86CE-FF081563065C}" type="datetime1">
              <a:rPr lang="cs-CZ" smtClean="0"/>
              <a:t>25.03.2025</a:t>
            </a:fld>
            <a:endParaRPr lang="cs-CZ" dirty="0"/>
          </a:p>
        </p:txBody>
      </p:sp>
      <p:sp>
        <p:nvSpPr>
          <p:cNvPr id="4" name="Zástupný symbol pro zápatí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cs-CZ" smtClean="0"/>
              <a:t>‹#›</a:t>
            </a:fld>
            <a:endParaRPr lang="cs-CZ"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D7907-2EF3-43DD-AB94-E2AB190773F6}" type="datetime1">
              <a:rPr lang="cs-CZ" smtClean="0"/>
              <a:pPr/>
              <a:t>25.03.2025</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cs-CZ" smtClean="0"/>
              <a:t>‹#›</a:t>
            </a:fld>
            <a:endParaRPr lang="cs-CZ"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a:t>
            </a:fld>
            <a:endParaRPr lang="cs-CZ"/>
          </a:p>
        </p:txBody>
      </p:sp>
    </p:spTree>
    <p:extLst>
      <p:ext uri="{BB962C8B-B14F-4D97-AF65-F5344CB8AC3E}">
        <p14:creationId xmlns:p14="http://schemas.microsoft.com/office/powerpoint/2010/main" val="246177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2"/>
            <a:r>
              <a:rPr lang="cs-CZ" dirty="0" smtClean="0"/>
              <a:t>cvičí a soupeří v síle a zdatnosti, ujasňují si hierarchii</a:t>
            </a:r>
          </a:p>
          <a:p>
            <a:pPr lvl="2"/>
            <a:r>
              <a:rPr lang="cs-CZ" dirty="0" smtClean="0"/>
              <a:t>baví, užívají si to, jsou nadšené a cítí se dobře </a:t>
            </a:r>
          </a:p>
          <a:p>
            <a:pPr lvl="2"/>
            <a:r>
              <a:rPr lang="cs-CZ" dirty="0" smtClean="0"/>
              <a:t>rozvíjí sociální schopnosti jako empatii a sebeovládání, důvěru v intimní přátelství, sociální řešení problémů a spolupráci, učí se číst obličejové výrazy, věnovat druhým pozornost, vysuzovat zájem, prozkoumávat sociální hranice a vyvozovat postavení v sociální skupině, dělat kompromisy, střídat role, regulovat své pohyby a přizpůsobovat intenzitu hry.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10</a:t>
            </a:fld>
            <a:endParaRPr lang="cs-CZ"/>
          </a:p>
        </p:txBody>
      </p:sp>
    </p:spTree>
    <p:extLst>
      <p:ext uri="{BB962C8B-B14F-4D97-AF65-F5344CB8AC3E}">
        <p14:creationId xmlns:p14="http://schemas.microsoft.com/office/powerpoint/2010/main" val="841753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11</a:t>
            </a:fld>
            <a:endParaRPr lang="cs-CZ"/>
          </a:p>
        </p:txBody>
      </p:sp>
    </p:spTree>
    <p:extLst>
      <p:ext uri="{BB962C8B-B14F-4D97-AF65-F5344CB8AC3E}">
        <p14:creationId xmlns:p14="http://schemas.microsoft.com/office/powerpoint/2010/main" val="2818405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dirty="0" smtClean="0"/>
              <a:t>Jiné důležité vlastnosti – oblíbený, milý, hodný, zlý, chytrý, hloupý = kompetence, ale i více vztahových charakteristik (vrstevnické vztahy důležitější)</a:t>
            </a:r>
          </a:p>
          <a:p>
            <a:pPr lvl="0"/>
            <a:r>
              <a:rPr lang="cs-CZ" dirty="0" smtClean="0"/>
              <a:t>Generalizace – chytrý (protože mi jde to a to), oblíbený (tj. milý, pomáhám, udržím tajemství) </a:t>
            </a:r>
          </a:p>
          <a:p>
            <a:pPr lvl="0"/>
            <a:r>
              <a:rPr lang="cs-CZ" dirty="0" smtClean="0"/>
              <a:t>Vyvážené pozitivní a negativní charakteristiky</a:t>
            </a:r>
          </a:p>
          <a:p>
            <a:pPr lvl="0"/>
            <a:r>
              <a:rPr lang="cs-CZ" dirty="0" smtClean="0"/>
              <a:t>Sociální srovnávání – schopnost porovnávat jeden koncept s druhým (stadium konkrétních operací 7-11 let), také už mají více informací (ze školy) pro srovnání; schopnost sociálně se srovnávat znamená nebezpečí negativního sebepojetí</a:t>
            </a:r>
          </a:p>
          <a:p>
            <a:pPr lvl="0"/>
            <a:r>
              <a:rPr lang="cs-CZ" dirty="0" smtClean="0"/>
              <a:t>Schopni zkonstruovat globální percepci vlastní hodnoty – integrované vnímání vlastní sebeúcty</a:t>
            </a:r>
          </a:p>
          <a:p>
            <a:pPr lvl="0"/>
            <a:r>
              <a:rPr lang="cs-CZ" dirty="0" smtClean="0"/>
              <a:t>Rozlišují ideální a skutečné já, rodiče a škola atd. operují s ideální verzí</a:t>
            </a:r>
          </a:p>
          <a:p>
            <a:pPr lvl="0"/>
            <a:r>
              <a:rPr lang="cs-CZ" dirty="0" smtClean="0"/>
              <a:t>Schopnost zaujímat perspektivu</a:t>
            </a:r>
          </a:p>
          <a:p>
            <a:pPr lvl="0"/>
            <a:r>
              <a:rPr lang="cs-CZ" dirty="0" smtClean="0"/>
              <a:t>Vliv rodiny – podpora, ale hranice, vysoká, ale reálná očekávání</a:t>
            </a:r>
          </a:p>
          <a:p>
            <a:pPr lvl="0"/>
            <a:r>
              <a:rPr lang="cs-CZ" dirty="0" smtClean="0"/>
              <a:t>Významní druzí nastavují zrcadlo – velký vliv; rodina a významní druzí (hlavně rodiče, učitelé, spolužáci, přátelé) hlavním zdrojem </a:t>
            </a:r>
            <a:r>
              <a:rPr lang="cs-CZ" dirty="0" err="1" smtClean="0"/>
              <a:t>sebehodnoty</a:t>
            </a:r>
            <a:r>
              <a:rPr lang="cs-CZ" dirty="0" smtClean="0"/>
              <a:t> (</a:t>
            </a:r>
            <a:r>
              <a:rPr lang="cs-CZ" dirty="0" err="1" smtClean="0"/>
              <a:t>self-worth</a:t>
            </a:r>
            <a:r>
              <a:rPr lang="cs-CZ" dirty="0" smtClean="0"/>
              <a:t>); zneužívané děti silně postižené, </a:t>
            </a:r>
          </a:p>
          <a:p>
            <a:pPr lvl="0"/>
            <a:r>
              <a:rPr lang="cs-CZ" dirty="0" err="1" smtClean="0"/>
              <a:t>Internalizují</a:t>
            </a:r>
            <a:r>
              <a:rPr lang="cs-CZ" dirty="0" smtClean="0"/>
              <a:t> společenské normy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12</a:t>
            </a:fld>
            <a:endParaRPr lang="cs-CZ"/>
          </a:p>
        </p:txBody>
      </p:sp>
    </p:spTree>
    <p:extLst>
      <p:ext uri="{BB962C8B-B14F-4D97-AF65-F5344CB8AC3E}">
        <p14:creationId xmlns:p14="http://schemas.microsoft.com/office/powerpoint/2010/main" val="2973155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13</a:t>
            </a:fld>
            <a:endParaRPr lang="cs-CZ"/>
          </a:p>
        </p:txBody>
      </p:sp>
    </p:spTree>
    <p:extLst>
      <p:ext uri="{BB962C8B-B14F-4D97-AF65-F5344CB8AC3E}">
        <p14:creationId xmlns:p14="http://schemas.microsoft.com/office/powerpoint/2010/main" val="2855076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14</a:t>
            </a:fld>
            <a:endParaRPr lang="cs-CZ"/>
          </a:p>
        </p:txBody>
      </p:sp>
    </p:spTree>
    <p:extLst>
      <p:ext uri="{BB962C8B-B14F-4D97-AF65-F5344CB8AC3E}">
        <p14:creationId xmlns:p14="http://schemas.microsoft.com/office/powerpoint/2010/main" val="2461043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15</a:t>
            </a:fld>
            <a:endParaRPr lang="cs-CZ"/>
          </a:p>
        </p:txBody>
      </p:sp>
    </p:spTree>
    <p:extLst>
      <p:ext uri="{BB962C8B-B14F-4D97-AF65-F5344CB8AC3E}">
        <p14:creationId xmlns:p14="http://schemas.microsoft.com/office/powerpoint/2010/main" val="163206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16</a:t>
            </a:fld>
            <a:endParaRPr lang="cs-CZ"/>
          </a:p>
        </p:txBody>
      </p:sp>
    </p:spTree>
    <p:extLst>
      <p:ext uri="{BB962C8B-B14F-4D97-AF65-F5344CB8AC3E}">
        <p14:creationId xmlns:p14="http://schemas.microsoft.com/office/powerpoint/2010/main" val="1555501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17</a:t>
            </a:fld>
            <a:endParaRPr lang="cs-CZ"/>
          </a:p>
        </p:txBody>
      </p:sp>
    </p:spTree>
    <p:extLst>
      <p:ext uri="{BB962C8B-B14F-4D97-AF65-F5344CB8AC3E}">
        <p14:creationId xmlns:p14="http://schemas.microsoft.com/office/powerpoint/2010/main" val="1916402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18</a:t>
            </a:fld>
            <a:endParaRPr lang="cs-CZ"/>
          </a:p>
        </p:txBody>
      </p:sp>
    </p:spTree>
    <p:extLst>
      <p:ext uri="{BB962C8B-B14F-4D97-AF65-F5344CB8AC3E}">
        <p14:creationId xmlns:p14="http://schemas.microsoft.com/office/powerpoint/2010/main" val="1405209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19</a:t>
            </a:fld>
            <a:endParaRPr lang="cs-CZ"/>
          </a:p>
        </p:txBody>
      </p:sp>
    </p:spTree>
    <p:extLst>
      <p:ext uri="{BB962C8B-B14F-4D97-AF65-F5344CB8AC3E}">
        <p14:creationId xmlns:p14="http://schemas.microsoft.com/office/powerpoint/2010/main" val="309032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a:t>
            </a:fld>
            <a:endParaRPr lang="cs-CZ"/>
          </a:p>
        </p:txBody>
      </p:sp>
    </p:spTree>
    <p:extLst>
      <p:ext uri="{BB962C8B-B14F-4D97-AF65-F5344CB8AC3E}">
        <p14:creationId xmlns:p14="http://schemas.microsoft.com/office/powerpoint/2010/main" val="3308331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20</a:t>
            </a:fld>
            <a:endParaRPr lang="cs-CZ"/>
          </a:p>
        </p:txBody>
      </p:sp>
    </p:spTree>
    <p:extLst>
      <p:ext uri="{BB962C8B-B14F-4D97-AF65-F5344CB8AC3E}">
        <p14:creationId xmlns:p14="http://schemas.microsoft.com/office/powerpoint/2010/main" val="3256200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21</a:t>
            </a:fld>
            <a:endParaRPr lang="cs-CZ"/>
          </a:p>
        </p:txBody>
      </p:sp>
    </p:spTree>
    <p:extLst>
      <p:ext uri="{BB962C8B-B14F-4D97-AF65-F5344CB8AC3E}">
        <p14:creationId xmlns:p14="http://schemas.microsoft.com/office/powerpoint/2010/main" val="634026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lvl="1"/>
            <a:r>
              <a:rPr lang="cs-CZ" dirty="0" smtClean="0"/>
              <a:t>Party dívek a chlapců se spolu baví, chodí do klubů, podnikají různé aktivity a později se scházejí na večírcích. </a:t>
            </a:r>
          </a:p>
          <a:p>
            <a:pPr lvl="1"/>
            <a:r>
              <a:rPr lang="cs-CZ" dirty="0" smtClean="0"/>
              <a:t>předchází fázi romantických vztahů, které se odehrávají pouze v rámci dyády, bez přítomnosti dalších přátel </a:t>
            </a:r>
          </a:p>
          <a:p>
            <a:pPr lvl="1"/>
            <a:r>
              <a:rPr lang="cs-CZ" dirty="0" smtClean="0"/>
              <a:t>fáze skupinových akcí a navazování vztahů v rámci skupiny se mohou vracet i později během dospělosti, prolínat s fázemi soukromého romantického vztahu nebo u některých lidí naopak zcela chybět</a:t>
            </a:r>
          </a:p>
          <a:p>
            <a:pPr lvl="1"/>
            <a:r>
              <a:rPr lang="cs-CZ" dirty="0" smtClean="0"/>
              <a:t>adolescenti, kteří jsou součástí malé skupiny blízkých přátel stejného pohlaví, mají větší šanci, že budou později zapojení do sítě vrstevníků opačného pohlaví, což zase zvyšuje šanci budoucího vzniku romantického vztahu. Vrstevnická skupina umožňuje lepší přístup k potencionálním romantickým partnerům, poskytuje vzory, jak se mají dva mladí lidé, kteří spolu chodí, k sobě chovat, vytváří normy a poskytuje vedení a podporu v prvních romantických vztazích </a:t>
            </a:r>
          </a:p>
          <a:p>
            <a:pPr lvl="1"/>
            <a:r>
              <a:rPr lang="cs-CZ" dirty="0" smtClean="0"/>
              <a:t>První intimní zkušenosti sdílené s přáteli a diskuse o romantických vztazích formují romantická očekávání a připravenost dospívajících. Až v období pozdního dospívání se dívky a chlapci pouští do seznamování i bez podpory přátel z party. </a:t>
            </a:r>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22</a:t>
            </a:fld>
            <a:endParaRPr lang="cs-CZ"/>
          </a:p>
        </p:txBody>
      </p:sp>
    </p:spTree>
    <p:extLst>
      <p:ext uri="{BB962C8B-B14F-4D97-AF65-F5344CB8AC3E}">
        <p14:creationId xmlns:p14="http://schemas.microsoft.com/office/powerpoint/2010/main" val="2007615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vybírají partnery tak, aby nepoškodili nebo naopak zlepšili, svůj status ve vrstevnické skupině. </a:t>
            </a:r>
          </a:p>
          <a:p>
            <a:pPr lvl="1"/>
            <a:r>
              <a:rPr lang="cs-CZ" dirty="0" smtClean="0"/>
              <a:t>romantické vztahy jsou úzce spjaty s tím, jak jsou vrstevníky vnímaní a tedy s jejich sociálním postavením - výběr romantických partnerů se ve velké míře řídí názorem vrstevníků.</a:t>
            </a:r>
          </a:p>
          <a:p>
            <a:r>
              <a:rPr lang="cs-CZ" dirty="0" smtClean="0"/>
              <a:t>dvoření má podobu hravého popichování („</a:t>
            </a:r>
            <a:r>
              <a:rPr lang="cs-CZ" i="1" dirty="0" err="1" smtClean="0"/>
              <a:t>poke</a:t>
            </a:r>
            <a:r>
              <a:rPr lang="cs-CZ" i="1" dirty="0" smtClean="0"/>
              <a:t> and </a:t>
            </a:r>
            <a:r>
              <a:rPr lang="cs-CZ" i="1" dirty="0" err="1" smtClean="0"/>
              <a:t>push</a:t>
            </a:r>
            <a:r>
              <a:rPr lang="cs-CZ" dirty="0" smtClean="0"/>
              <a:t>“), - hravé bití, strkání, rovněž například otevřenou rukou, chytání a škádlení vrstevníka opačného pohlaví. Hravost je jasně rozpoznatelná jednak tím, že akci doprovází zpravidla úsměv nebo smích, a také tím, že aktéři po takovém boji zůstávají </a:t>
            </a:r>
            <a:r>
              <a:rPr lang="cs-CZ" u="sng" dirty="0" smtClean="0"/>
              <a:t>spolu</a:t>
            </a:r>
            <a:r>
              <a:rPr lang="cs-CZ" dirty="0" smtClean="0"/>
              <a:t> .</a:t>
            </a:r>
          </a:p>
          <a:p>
            <a:r>
              <a:rPr lang="cs-CZ" dirty="0" smtClean="0"/>
              <a:t>I když mohou být první romantické vztahy na jednu stranu povrchní a krátkodobé, na druhou stranu mohou přinášet uspokojení (</a:t>
            </a:r>
            <a:r>
              <a:rPr lang="cs-CZ" dirty="0" err="1" smtClean="0"/>
              <a:t>Feiring</a:t>
            </a:r>
            <a:r>
              <a:rPr lang="cs-CZ" dirty="0" smtClean="0"/>
              <a:t>, 1996). Ve studii Wilson-</a:t>
            </a:r>
            <a:r>
              <a:rPr lang="cs-CZ" dirty="0" err="1" smtClean="0"/>
              <a:t>Shokley</a:t>
            </a:r>
            <a:r>
              <a:rPr lang="cs-CZ" dirty="0" smtClean="0"/>
              <a:t> (1995), 25 – 34 % mladších adolescentů popisovalo silné emoce, které zažívali během svých skutečných i smyšlených romantických vztahů. </a:t>
            </a:r>
          </a:p>
          <a:p>
            <a:r>
              <a:rPr lang="cs-CZ" dirty="0" smtClean="0"/>
              <a:t>S přibývajícím věkem adolescenti kladou vyšší důraz na intimitu mezi nimi a romantickým partnerem (</a:t>
            </a:r>
            <a:r>
              <a:rPr lang="cs-CZ" dirty="0" err="1" smtClean="0"/>
              <a:t>Feiring</a:t>
            </a:r>
            <a:r>
              <a:rPr lang="cs-CZ" dirty="0" smtClean="0"/>
              <a:t>, 1996). Vztahy se stávají intimnější, vážnější, dlouhodobější a zahrnují i první sexuální zkušenosti (Brown et al., 1999), ale o tom více v dalších kapitolách. </a:t>
            </a:r>
            <a:endParaRPr lang="cs-CZ" i="1" dirty="0" smtClean="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23</a:t>
            </a:fld>
            <a:endParaRPr lang="cs-CZ"/>
          </a:p>
        </p:txBody>
      </p:sp>
    </p:spTree>
    <p:extLst>
      <p:ext uri="{BB962C8B-B14F-4D97-AF65-F5344CB8AC3E}">
        <p14:creationId xmlns:p14="http://schemas.microsoft.com/office/powerpoint/2010/main" val="2124040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Zaměření na interpersonální vlastnosti, dovednosti</a:t>
            </a:r>
          </a:p>
          <a:p>
            <a:r>
              <a:rPr lang="cs-CZ" dirty="0" smtClean="0"/>
              <a:t>Diferencované já (podle sociální role, kontextu)</a:t>
            </a:r>
          </a:p>
          <a:p>
            <a:r>
              <a:rPr lang="cs-CZ" dirty="0" smtClean="0"/>
              <a:t>Konstrukty vyššího řádu,</a:t>
            </a:r>
            <a:r>
              <a:rPr lang="cs-CZ" baseline="0" dirty="0" smtClean="0"/>
              <a:t> </a:t>
            </a:r>
            <a:endParaRPr lang="cs-CZ" dirty="0" smtClean="0"/>
          </a:p>
          <a:p>
            <a:r>
              <a:rPr lang="cs-CZ" i="1" dirty="0" smtClean="0"/>
              <a:t>Fragmentace – mladší adolescenti</a:t>
            </a:r>
            <a:r>
              <a:rPr lang="cs-CZ" i="1" baseline="0" dirty="0" smtClean="0"/>
              <a:t> „se sebou nebojují“, jsou schopni si každý den o sobě myslet něco jiného</a:t>
            </a:r>
          </a:p>
          <a:p>
            <a:endParaRPr lang="cs-CZ" i="1" dirty="0" smtClean="0"/>
          </a:p>
          <a:p>
            <a:pPr marL="171450" indent="-171450">
              <a:buFontTx/>
              <a:buChar char="-"/>
            </a:pPr>
            <a:r>
              <a:rPr lang="en-US" i="1" dirty="0" smtClean="0"/>
              <a:t>those who are able to positively evaluate their successes in domains deemed important</a:t>
            </a:r>
            <a:r>
              <a:rPr lang="cs-CZ" i="1" dirty="0" smtClean="0"/>
              <a:t> </a:t>
            </a:r>
            <a:r>
              <a:rPr lang="en-US" i="1" dirty="0" smtClean="0"/>
              <a:t>to the self will report high self-esteem. A parallel process is the ability to tout the</a:t>
            </a:r>
            <a:r>
              <a:rPr lang="cs-CZ" i="1" dirty="0" smtClean="0"/>
              <a:t> </a:t>
            </a:r>
            <a:r>
              <a:rPr lang="en-US" i="1" dirty="0" smtClean="0"/>
              <a:t>importance of those domains in which one is succeeding. </a:t>
            </a:r>
            <a:endParaRPr lang="cs-CZ" i="1" dirty="0" smtClean="0"/>
          </a:p>
          <a:p>
            <a:pPr marL="171450" indent="-171450">
              <a:buFontTx/>
              <a:buChar char="-"/>
            </a:pPr>
            <a:r>
              <a:rPr lang="cs-CZ" i="1" dirty="0" smtClean="0"/>
              <a:t>Neumí testovat hypotézy o sobě, jsou tedy vysoce závislé na zpětné vazbě okolí, která může být velmi nespolehlivá a náhodná</a:t>
            </a:r>
          </a:p>
          <a:p>
            <a:pPr marL="171450" indent="-171450">
              <a:buFontTx/>
              <a:buChar char="-"/>
            </a:pPr>
            <a:r>
              <a:rPr lang="cs-CZ" i="1" dirty="0" smtClean="0"/>
              <a:t>Vliv rodiny zůstává zásadní</a:t>
            </a:r>
          </a:p>
          <a:p>
            <a:pPr marL="171450" indent="-171450">
              <a:buFontTx/>
              <a:buChar char="-"/>
            </a:pPr>
            <a:r>
              <a:rPr lang="cs-CZ" i="1" dirty="0" smtClean="0"/>
              <a:t>Je</a:t>
            </a:r>
            <a:r>
              <a:rPr lang="cs-CZ" i="1" baseline="0" dirty="0" smtClean="0"/>
              <a:t> potřeba podporovat existující pojetí adolescenta, </a:t>
            </a:r>
            <a:r>
              <a:rPr lang="cs-CZ" i="1" baseline="0" dirty="0" err="1" smtClean="0"/>
              <a:t>neautenticita</a:t>
            </a:r>
            <a:r>
              <a:rPr lang="cs-CZ" i="1" baseline="0" dirty="0" smtClean="0"/>
              <a:t> je velké téma, jak u druhých, tak sebe</a:t>
            </a:r>
            <a:endParaRPr lang="cs-CZ" i="1" dirty="0" smtClean="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24</a:t>
            </a:fld>
            <a:endParaRPr lang="cs-CZ"/>
          </a:p>
        </p:txBody>
      </p:sp>
    </p:spTree>
    <p:extLst>
      <p:ext uri="{BB962C8B-B14F-4D97-AF65-F5344CB8AC3E}">
        <p14:creationId xmlns:p14="http://schemas.microsoft.com/office/powerpoint/2010/main" val="29913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Zaměření na interpersonální vlastnosti, dovednosti</a:t>
            </a:r>
          </a:p>
          <a:p>
            <a:r>
              <a:rPr lang="cs-CZ" dirty="0" smtClean="0"/>
              <a:t>Diferencované já (podle sociální role, kontextu)</a:t>
            </a:r>
          </a:p>
          <a:p>
            <a:r>
              <a:rPr lang="cs-CZ" dirty="0" smtClean="0"/>
              <a:t>Konstrukty vyššího řádu,</a:t>
            </a:r>
            <a:r>
              <a:rPr lang="cs-CZ" baseline="0" dirty="0" smtClean="0"/>
              <a:t> </a:t>
            </a:r>
            <a:endParaRPr lang="cs-CZ" dirty="0" smtClean="0"/>
          </a:p>
          <a:p>
            <a:r>
              <a:rPr lang="cs-CZ" i="1" dirty="0" smtClean="0"/>
              <a:t>Fragmentace – mladší adolescenti</a:t>
            </a:r>
            <a:r>
              <a:rPr lang="cs-CZ" i="1" baseline="0" dirty="0" smtClean="0"/>
              <a:t> „se sebou nebojují“, jsou schopni si každý den o sobě myslet něco jiného</a:t>
            </a:r>
          </a:p>
          <a:p>
            <a:endParaRPr lang="cs-CZ" i="1" dirty="0" smtClean="0"/>
          </a:p>
          <a:p>
            <a:pPr marL="171450" indent="-171450">
              <a:buFontTx/>
              <a:buChar char="-"/>
            </a:pPr>
            <a:r>
              <a:rPr lang="en-US" i="1" dirty="0" smtClean="0"/>
              <a:t>those who are able to positively evaluate their successes in domains deemed important</a:t>
            </a:r>
            <a:r>
              <a:rPr lang="cs-CZ" i="1" dirty="0" smtClean="0"/>
              <a:t> </a:t>
            </a:r>
            <a:r>
              <a:rPr lang="en-US" i="1" dirty="0" smtClean="0"/>
              <a:t>to the self will report high self-esteem. A parallel process is the ability to tout the</a:t>
            </a:r>
            <a:r>
              <a:rPr lang="cs-CZ" i="1" dirty="0" smtClean="0"/>
              <a:t> </a:t>
            </a:r>
            <a:r>
              <a:rPr lang="en-US" i="1" dirty="0" smtClean="0"/>
              <a:t>importance of those domains in which one is succeeding. </a:t>
            </a:r>
            <a:endParaRPr lang="cs-CZ" i="1" dirty="0" smtClean="0"/>
          </a:p>
          <a:p>
            <a:pPr marL="171450" indent="-171450">
              <a:buFontTx/>
              <a:buChar char="-"/>
            </a:pPr>
            <a:r>
              <a:rPr lang="cs-CZ" i="1" dirty="0" smtClean="0"/>
              <a:t>Neumí testovat hypotézy o sobě, jsou tedy vysoce závislé na zpětné vazbě okolí, která může být velmi nespolehlivá a náhodná</a:t>
            </a:r>
          </a:p>
          <a:p>
            <a:pPr marL="171450" indent="-171450">
              <a:buFontTx/>
              <a:buChar char="-"/>
            </a:pPr>
            <a:r>
              <a:rPr lang="cs-CZ" i="1" dirty="0" smtClean="0"/>
              <a:t>Vliv rodiny zůstává zásadní</a:t>
            </a:r>
          </a:p>
          <a:p>
            <a:pPr marL="171450" indent="-171450">
              <a:buFontTx/>
              <a:buChar char="-"/>
            </a:pPr>
            <a:r>
              <a:rPr lang="cs-CZ" i="1" dirty="0" smtClean="0"/>
              <a:t>Je</a:t>
            </a:r>
            <a:r>
              <a:rPr lang="cs-CZ" i="1" baseline="0" dirty="0" smtClean="0"/>
              <a:t> potřeba podporovat existující pojetí adolescenta, </a:t>
            </a:r>
            <a:r>
              <a:rPr lang="cs-CZ" i="1" baseline="0" dirty="0" err="1" smtClean="0"/>
              <a:t>neautenticita</a:t>
            </a:r>
            <a:r>
              <a:rPr lang="cs-CZ" i="1" baseline="0" dirty="0" smtClean="0"/>
              <a:t> je velké téma, jak u druhých, tak sebe</a:t>
            </a:r>
            <a:endParaRPr lang="cs-CZ" i="1" dirty="0" smtClean="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25</a:t>
            </a:fld>
            <a:endParaRPr lang="cs-CZ"/>
          </a:p>
        </p:txBody>
      </p:sp>
    </p:spTree>
    <p:extLst>
      <p:ext uri="{BB962C8B-B14F-4D97-AF65-F5344CB8AC3E}">
        <p14:creationId xmlns:p14="http://schemas.microsoft.com/office/powerpoint/2010/main" val="835667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i="1" dirty="0" smtClean="0"/>
              <a:t>personal beliefs, values,</a:t>
            </a:r>
            <a:r>
              <a:rPr lang="cs-CZ" i="1" dirty="0" smtClean="0"/>
              <a:t> </a:t>
            </a:r>
            <a:r>
              <a:rPr lang="en-US" i="1" dirty="0" smtClean="0"/>
              <a:t>and moral standards that have become internalized, or alternatively, constructed from</a:t>
            </a:r>
          </a:p>
          <a:p>
            <a:r>
              <a:rPr lang="en-US" i="1" dirty="0" smtClean="0"/>
              <a:t>their own experience</a:t>
            </a:r>
            <a:endParaRPr lang="cs-CZ" i="1" dirty="0" smtClean="0"/>
          </a:p>
          <a:p>
            <a:r>
              <a:rPr lang="cs-CZ" i="1" dirty="0" smtClean="0"/>
              <a:t>Budoucí já, minulé já, současné já,</a:t>
            </a:r>
          </a:p>
          <a:p>
            <a:r>
              <a:rPr lang="cs-CZ" i="1" dirty="0" smtClean="0"/>
              <a:t>Menší závislost</a:t>
            </a:r>
            <a:r>
              <a:rPr lang="cs-CZ" i="1" baseline="0" dirty="0" smtClean="0"/>
              <a:t> na mínění ostatních, „vlastní“ hodnoty, cíle atd.</a:t>
            </a:r>
          </a:p>
          <a:p>
            <a:r>
              <a:rPr lang="cs-CZ" i="1" baseline="0" dirty="0" smtClean="0"/>
              <a:t>Protiklady akceptované a integrované</a:t>
            </a:r>
          </a:p>
          <a:p>
            <a:r>
              <a:rPr lang="cs-CZ" i="1" baseline="0" dirty="0" smtClean="0"/>
              <a:t>Zvýšení sebevědomí, sebeúcty – snížení nároků (ideálů), realističtější cíle, lepší schopnosti, </a:t>
            </a:r>
          </a:p>
          <a:p>
            <a:r>
              <a:rPr lang="cs-CZ" i="1" baseline="0" dirty="0" err="1" smtClean="0"/>
              <a:t>Abstraktvní</a:t>
            </a:r>
            <a:r>
              <a:rPr lang="cs-CZ" i="1" baseline="0" dirty="0" smtClean="0"/>
              <a:t> vlastnosti vyššího řádu (náladovost vysvětluje současný výskyt opačných nálad atd.)</a:t>
            </a:r>
          </a:p>
          <a:p>
            <a:endParaRPr lang="cs-CZ" i="1" dirty="0" smtClean="0"/>
          </a:p>
          <a:p>
            <a:endParaRPr lang="cs-CZ" i="1" dirty="0" smtClean="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26</a:t>
            </a:fld>
            <a:endParaRPr lang="cs-CZ"/>
          </a:p>
        </p:txBody>
      </p:sp>
    </p:spTree>
    <p:extLst>
      <p:ext uri="{BB962C8B-B14F-4D97-AF65-F5344CB8AC3E}">
        <p14:creationId xmlns:p14="http://schemas.microsoft.com/office/powerpoint/2010/main" val="28053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i="1" dirty="0" smtClean="0"/>
              <a:t>Impulzivní explorace</a:t>
            </a:r>
            <a:r>
              <a:rPr lang="cs-CZ" i="1" baseline="0" dirty="0" smtClean="0"/>
              <a:t> – strkání prstu do nosu</a:t>
            </a: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3</a:t>
            </a:fld>
            <a:endParaRPr lang="cs-CZ"/>
          </a:p>
        </p:txBody>
      </p:sp>
    </p:spTree>
    <p:extLst>
      <p:ext uri="{BB962C8B-B14F-4D97-AF65-F5344CB8AC3E}">
        <p14:creationId xmlns:p14="http://schemas.microsoft.com/office/powerpoint/2010/main" val="145404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4</a:t>
            </a:fld>
            <a:endParaRPr lang="cs-CZ"/>
          </a:p>
        </p:txBody>
      </p:sp>
    </p:spTree>
    <p:extLst>
      <p:ext uri="{BB962C8B-B14F-4D97-AF65-F5344CB8AC3E}">
        <p14:creationId xmlns:p14="http://schemas.microsoft.com/office/powerpoint/2010/main" val="42998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5</a:t>
            </a:fld>
            <a:endParaRPr lang="cs-CZ"/>
          </a:p>
        </p:txBody>
      </p:sp>
    </p:spTree>
    <p:extLst>
      <p:ext uri="{BB962C8B-B14F-4D97-AF65-F5344CB8AC3E}">
        <p14:creationId xmlns:p14="http://schemas.microsoft.com/office/powerpoint/2010/main" val="405686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6</a:t>
            </a:fld>
            <a:endParaRPr lang="cs-CZ"/>
          </a:p>
        </p:txBody>
      </p:sp>
    </p:spTree>
    <p:extLst>
      <p:ext uri="{BB962C8B-B14F-4D97-AF65-F5344CB8AC3E}">
        <p14:creationId xmlns:p14="http://schemas.microsoft.com/office/powerpoint/2010/main" val="1651544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kern="1200" dirty="0" smtClean="0">
                <a:solidFill>
                  <a:schemeClr val="tx1"/>
                </a:solidFill>
                <a:effectLst/>
                <a:latin typeface="+mn-lt"/>
                <a:ea typeface="+mn-ea"/>
                <a:cs typeface="+mn-cs"/>
              </a:rPr>
              <a:t>v interakci se sociálním prostředím a významnými druhými (</a:t>
            </a:r>
            <a:r>
              <a:rPr lang="cs-CZ" sz="1200" kern="1200" dirty="0" err="1" smtClean="0">
                <a:solidFill>
                  <a:schemeClr val="tx1"/>
                </a:solidFill>
                <a:effectLst/>
                <a:latin typeface="+mn-lt"/>
                <a:ea typeface="+mn-ea"/>
                <a:cs typeface="+mn-cs"/>
              </a:rPr>
              <a:t>Mandelman</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Tan</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Kornilov</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Sternberg</a:t>
            </a:r>
            <a:r>
              <a:rPr lang="cs-CZ" sz="1200" kern="1200" dirty="0" smtClean="0">
                <a:solidFill>
                  <a:schemeClr val="tx1"/>
                </a:solidFill>
                <a:effectLst/>
                <a:latin typeface="+mn-lt"/>
                <a:ea typeface="+mn-ea"/>
                <a:cs typeface="+mn-cs"/>
              </a:rPr>
              <a:t> a </a:t>
            </a:r>
            <a:r>
              <a:rPr lang="cs-CZ" sz="1200" kern="1200" dirty="0" err="1" smtClean="0">
                <a:solidFill>
                  <a:schemeClr val="tx1"/>
                </a:solidFill>
                <a:effectLst/>
                <a:latin typeface="+mn-lt"/>
                <a:ea typeface="+mn-ea"/>
                <a:cs typeface="+mn-cs"/>
              </a:rPr>
              <a:t>Grigorenko</a:t>
            </a:r>
            <a:r>
              <a:rPr lang="cs-CZ" sz="1200" kern="1200" dirty="0" smtClean="0">
                <a:solidFill>
                  <a:schemeClr val="tx1"/>
                </a:solidFill>
                <a:effectLst/>
                <a:latin typeface="+mn-lt"/>
                <a:ea typeface="+mn-ea"/>
                <a:cs typeface="+mn-cs"/>
              </a:rPr>
              <a:t>, 2010) ; příčiny individuálních rozdílů</a:t>
            </a:r>
          </a:p>
          <a:p>
            <a:pPr lvl="1"/>
            <a:r>
              <a:rPr lang="cs-CZ" sz="1200" kern="1200" dirty="0" smtClean="0">
                <a:solidFill>
                  <a:schemeClr val="tx1"/>
                </a:solidFill>
                <a:effectLst/>
                <a:latin typeface="+mn-lt"/>
                <a:ea typeface="+mn-ea"/>
                <a:cs typeface="+mn-cs"/>
              </a:rPr>
              <a:t>perspektiva symbolického </a:t>
            </a:r>
            <a:r>
              <a:rPr lang="cs-CZ" sz="1200" kern="1200" dirty="0" err="1" smtClean="0">
                <a:solidFill>
                  <a:schemeClr val="tx1"/>
                </a:solidFill>
                <a:effectLst/>
                <a:latin typeface="+mn-lt"/>
                <a:ea typeface="+mn-ea"/>
                <a:cs typeface="+mn-cs"/>
              </a:rPr>
              <a:t>interakcionismu</a:t>
            </a:r>
            <a:r>
              <a:rPr lang="cs-CZ" sz="1200" kern="1200" dirty="0" smtClean="0">
                <a:solidFill>
                  <a:schemeClr val="tx1"/>
                </a:solidFill>
                <a:effectLst/>
                <a:latin typeface="+mn-lt"/>
                <a:ea typeface="+mn-ea"/>
                <a:cs typeface="+mn-cs"/>
              </a:rPr>
              <a:t> - (</a:t>
            </a:r>
            <a:r>
              <a:rPr lang="cs-CZ" sz="1200" kern="1200" dirty="0" err="1" smtClean="0">
                <a:solidFill>
                  <a:schemeClr val="tx1"/>
                </a:solidFill>
                <a:effectLst/>
                <a:latin typeface="+mn-lt"/>
                <a:ea typeface="+mn-ea"/>
                <a:cs typeface="+mn-cs"/>
              </a:rPr>
              <a:t>Baldwin</a:t>
            </a:r>
            <a:r>
              <a:rPr lang="cs-CZ" sz="1200" kern="1200" dirty="0" smtClean="0">
                <a:solidFill>
                  <a:schemeClr val="tx1"/>
                </a:solidFill>
                <a:effectLst/>
                <a:latin typeface="+mn-lt"/>
                <a:ea typeface="+mn-ea"/>
                <a:cs typeface="+mn-cs"/>
              </a:rPr>
              <a:t>, 1897; </a:t>
            </a:r>
            <a:r>
              <a:rPr lang="cs-CZ" sz="1200" kern="1200" dirty="0" err="1" smtClean="0">
                <a:solidFill>
                  <a:schemeClr val="tx1"/>
                </a:solidFill>
                <a:effectLst/>
                <a:latin typeface="+mn-lt"/>
                <a:ea typeface="+mn-ea"/>
                <a:cs typeface="+mn-cs"/>
              </a:rPr>
              <a:t>Cooley</a:t>
            </a:r>
            <a:r>
              <a:rPr lang="cs-CZ" sz="1200" kern="1200" dirty="0" smtClean="0">
                <a:solidFill>
                  <a:schemeClr val="tx1"/>
                </a:solidFill>
                <a:effectLst/>
                <a:latin typeface="+mn-lt"/>
                <a:ea typeface="+mn-ea"/>
                <a:cs typeface="+mn-cs"/>
              </a:rPr>
              <a:t>, 1902; </a:t>
            </a:r>
            <a:r>
              <a:rPr lang="cs-CZ" sz="1200" kern="1200" dirty="0" err="1" smtClean="0">
                <a:solidFill>
                  <a:schemeClr val="tx1"/>
                </a:solidFill>
                <a:effectLst/>
                <a:latin typeface="+mn-lt"/>
                <a:ea typeface="+mn-ea"/>
                <a:cs typeface="+mn-cs"/>
              </a:rPr>
              <a:t>Mead</a:t>
            </a:r>
            <a:r>
              <a:rPr lang="cs-CZ" sz="1200" kern="1200" dirty="0" smtClean="0">
                <a:solidFill>
                  <a:schemeClr val="tx1"/>
                </a:solidFill>
                <a:effectLst/>
                <a:latin typeface="+mn-lt"/>
                <a:ea typeface="+mn-ea"/>
                <a:cs typeface="+mn-cs"/>
              </a:rPr>
              <a:t>, 1934)</a:t>
            </a:r>
          </a:p>
          <a:p>
            <a:pPr lvl="2"/>
            <a:r>
              <a:rPr lang="cs-CZ" sz="1200" kern="1200" dirty="0" err="1" smtClean="0">
                <a:solidFill>
                  <a:schemeClr val="tx1"/>
                </a:solidFill>
                <a:effectLst/>
                <a:latin typeface="+mn-lt"/>
                <a:ea typeface="+mn-ea"/>
                <a:cs typeface="+mn-cs"/>
              </a:rPr>
              <a:t>díte</a:t>
            </a:r>
            <a:r>
              <a:rPr lang="cs-CZ" sz="1200" kern="1200" dirty="0" smtClean="0">
                <a:solidFill>
                  <a:schemeClr val="tx1"/>
                </a:solidFill>
                <a:effectLst/>
                <a:latin typeface="+mn-lt"/>
                <a:ea typeface="+mn-ea"/>
                <a:cs typeface="+mn-cs"/>
              </a:rPr>
              <a:t> přejímá perspektivy významných druhých, imituje jejich chování, postoje, hodnoty, standardy</a:t>
            </a:r>
          </a:p>
          <a:p>
            <a:pPr lvl="2"/>
            <a:r>
              <a:rPr lang="cs-CZ" sz="1200" kern="1200" dirty="0" smtClean="0">
                <a:solidFill>
                  <a:schemeClr val="tx1"/>
                </a:solidFill>
                <a:effectLst/>
                <a:latin typeface="+mn-lt"/>
                <a:ea typeface="+mn-ea"/>
                <a:cs typeface="+mn-cs"/>
              </a:rPr>
              <a:t>přizpůsobuje chování, aby dosáhl uznání druhých</a:t>
            </a:r>
          </a:p>
          <a:p>
            <a:pPr lvl="2"/>
            <a:r>
              <a:rPr lang="cs-CZ" sz="1200" kern="1200" dirty="0" smtClean="0">
                <a:solidFill>
                  <a:schemeClr val="tx1"/>
                </a:solidFill>
                <a:effectLst/>
                <a:latin typeface="+mn-lt"/>
                <a:ea typeface="+mn-ea"/>
                <a:cs typeface="+mn-cs"/>
              </a:rPr>
              <a:t>přejímá názory, které významní druzí mají o nich – </a:t>
            </a:r>
            <a:r>
              <a:rPr lang="cs-CZ" sz="1200" kern="1200" dirty="0" err="1" smtClean="0">
                <a:solidFill>
                  <a:schemeClr val="tx1"/>
                </a:solidFill>
                <a:effectLst/>
                <a:latin typeface="+mn-lt"/>
                <a:ea typeface="+mn-ea"/>
                <a:cs typeface="+mn-cs"/>
              </a:rPr>
              <a:t>looking</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glass</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self</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Cooley</a:t>
            </a:r>
            <a:r>
              <a:rPr lang="cs-CZ" sz="1200" kern="1200" dirty="0" smtClean="0">
                <a:solidFill>
                  <a:schemeClr val="tx1"/>
                </a:solidFill>
                <a:effectLst/>
                <a:latin typeface="+mn-lt"/>
                <a:ea typeface="+mn-ea"/>
                <a:cs typeface="+mn-cs"/>
              </a:rPr>
              <a:t>) = ostatní nastavují zrcadlo, já je to, co si představujeme, že si o nás myslí ostatní (o našem vzhledu, motivech, činech, povaze atd.)</a:t>
            </a:r>
          </a:p>
          <a:p>
            <a:pPr lvl="1"/>
            <a:r>
              <a:rPr lang="cs-CZ" sz="1200" kern="1200" dirty="0" err="1" smtClean="0">
                <a:solidFill>
                  <a:schemeClr val="tx1"/>
                </a:solidFill>
                <a:effectLst/>
                <a:latin typeface="+mn-lt"/>
                <a:ea typeface="+mn-ea"/>
                <a:cs typeface="+mn-cs"/>
              </a:rPr>
              <a:t>attachmentová</a:t>
            </a:r>
            <a:r>
              <a:rPr lang="cs-CZ" sz="1200" kern="1200" dirty="0" smtClean="0">
                <a:solidFill>
                  <a:schemeClr val="tx1"/>
                </a:solidFill>
                <a:effectLst/>
                <a:latin typeface="+mn-lt"/>
                <a:ea typeface="+mn-ea"/>
                <a:cs typeface="+mn-cs"/>
              </a:rPr>
              <a:t> perspektiva - (</a:t>
            </a:r>
            <a:r>
              <a:rPr lang="cs-CZ" sz="1200" kern="1200" dirty="0" err="1" smtClean="0">
                <a:solidFill>
                  <a:schemeClr val="tx1"/>
                </a:solidFill>
                <a:effectLst/>
                <a:latin typeface="+mn-lt"/>
                <a:ea typeface="+mn-ea"/>
                <a:cs typeface="+mn-cs"/>
              </a:rPr>
              <a:t>Bretherton</a:t>
            </a:r>
            <a:r>
              <a:rPr lang="cs-CZ" sz="1200" kern="1200" dirty="0" smtClean="0">
                <a:solidFill>
                  <a:schemeClr val="tx1"/>
                </a:solidFill>
                <a:effectLst/>
                <a:latin typeface="+mn-lt"/>
                <a:ea typeface="+mn-ea"/>
                <a:cs typeface="+mn-cs"/>
              </a:rPr>
              <a:t> &amp; </a:t>
            </a:r>
            <a:r>
              <a:rPr lang="cs-CZ" sz="1200" kern="1200" dirty="0" err="1" smtClean="0">
                <a:solidFill>
                  <a:schemeClr val="tx1"/>
                </a:solidFill>
                <a:effectLst/>
                <a:latin typeface="+mn-lt"/>
                <a:ea typeface="+mn-ea"/>
                <a:cs typeface="+mn-cs"/>
              </a:rPr>
              <a:t>Munholland</a:t>
            </a:r>
            <a:r>
              <a:rPr lang="cs-CZ" sz="1200" kern="1200" dirty="0" smtClean="0">
                <a:solidFill>
                  <a:schemeClr val="tx1"/>
                </a:solidFill>
                <a:effectLst/>
                <a:latin typeface="+mn-lt"/>
                <a:ea typeface="+mn-ea"/>
                <a:cs typeface="+mn-cs"/>
              </a:rPr>
              <a:t>, 1999)</a:t>
            </a:r>
          </a:p>
          <a:p>
            <a:pPr lvl="2"/>
            <a:r>
              <a:rPr lang="cs-CZ" sz="1200" kern="1200" dirty="0" smtClean="0">
                <a:solidFill>
                  <a:schemeClr val="tx1"/>
                </a:solidFill>
                <a:effectLst/>
                <a:latin typeface="+mn-lt"/>
                <a:ea typeface="+mn-ea"/>
                <a:cs typeface="+mn-cs"/>
              </a:rPr>
              <a:t>ovlivňuje, jestli se dítě hodnotí jako kompetentní x neschopné; hodné lásky x nehodné lásky</a:t>
            </a:r>
          </a:p>
          <a:p>
            <a:pPr lvl="0"/>
            <a:r>
              <a:rPr lang="cs-CZ" sz="1200" kern="1200" dirty="0" smtClean="0">
                <a:solidFill>
                  <a:schemeClr val="tx1"/>
                </a:solidFill>
                <a:effectLst/>
                <a:latin typeface="+mn-lt"/>
                <a:ea typeface="+mn-ea"/>
                <a:cs typeface="+mn-cs"/>
              </a:rPr>
              <a:t>vnitřní </a:t>
            </a:r>
            <a:r>
              <a:rPr lang="cs-CZ" sz="1200" kern="1200" dirty="0" err="1" smtClean="0">
                <a:solidFill>
                  <a:schemeClr val="tx1"/>
                </a:solidFill>
                <a:effectLst/>
                <a:latin typeface="+mn-lt"/>
                <a:ea typeface="+mn-ea"/>
                <a:cs typeface="+mn-cs"/>
              </a:rPr>
              <a:t>metakognitivní</a:t>
            </a:r>
            <a:r>
              <a:rPr lang="cs-CZ" sz="1200" kern="1200" dirty="0" smtClean="0">
                <a:solidFill>
                  <a:schemeClr val="tx1"/>
                </a:solidFill>
                <a:effectLst/>
                <a:latin typeface="+mn-lt"/>
                <a:ea typeface="+mn-ea"/>
                <a:cs typeface="+mn-cs"/>
              </a:rPr>
              <a:t> složka, změny sledují kognitivní vývoj obecně, například interpretováno v rámci </a:t>
            </a:r>
            <a:r>
              <a:rPr lang="cs-CZ" sz="1200" kern="1200" dirty="0" err="1" smtClean="0">
                <a:solidFill>
                  <a:schemeClr val="tx1"/>
                </a:solidFill>
                <a:effectLst/>
                <a:latin typeface="+mn-lt"/>
                <a:ea typeface="+mn-ea"/>
                <a:cs typeface="+mn-cs"/>
              </a:rPr>
              <a:t>Piagetovy</a:t>
            </a:r>
            <a:r>
              <a:rPr lang="cs-CZ" sz="1200" kern="1200" dirty="0" smtClean="0">
                <a:solidFill>
                  <a:schemeClr val="tx1"/>
                </a:solidFill>
                <a:effectLst/>
                <a:latin typeface="+mn-lt"/>
                <a:ea typeface="+mn-ea"/>
                <a:cs typeface="+mn-cs"/>
              </a:rPr>
              <a:t> teorie:</a:t>
            </a:r>
          </a:p>
          <a:p>
            <a:pPr lvl="1"/>
            <a:r>
              <a:rPr lang="cs-CZ" sz="1200" kern="1200" dirty="0" smtClean="0">
                <a:solidFill>
                  <a:schemeClr val="tx1"/>
                </a:solidFill>
                <a:effectLst/>
                <a:latin typeface="+mn-lt"/>
                <a:ea typeface="+mn-ea"/>
                <a:cs typeface="+mn-cs"/>
              </a:rPr>
              <a:t>Předoperační stadium – dítě popisuje vlastní osobnost v podobě konkrétních pozorovatelných charakteristik jako fyzických znaků, materiální vlastnictví, chování a preference, přičemž to není dohromady nijak integrováno nebo organizováno (</a:t>
            </a:r>
            <a:r>
              <a:rPr lang="cs-CZ" sz="1200" kern="1200" dirty="0" err="1" smtClean="0">
                <a:solidFill>
                  <a:schemeClr val="tx1"/>
                </a:solidFill>
                <a:effectLst/>
                <a:latin typeface="+mn-lt"/>
                <a:ea typeface="+mn-ea"/>
                <a:cs typeface="+mn-cs"/>
              </a:rPr>
              <a:t>Harter</a:t>
            </a:r>
            <a:r>
              <a:rPr lang="cs-CZ" sz="1200" kern="1200" dirty="0" smtClean="0">
                <a:solidFill>
                  <a:schemeClr val="tx1"/>
                </a:solidFill>
                <a:effectLst/>
                <a:latin typeface="+mn-lt"/>
                <a:ea typeface="+mn-ea"/>
                <a:cs typeface="+mn-cs"/>
              </a:rPr>
              <a:t>, 1999)</a:t>
            </a:r>
          </a:p>
          <a:p>
            <a:pPr lvl="1"/>
            <a:r>
              <a:rPr lang="cs-CZ" sz="1200" kern="1200" dirty="0" smtClean="0">
                <a:solidFill>
                  <a:schemeClr val="tx1"/>
                </a:solidFill>
                <a:effectLst/>
                <a:latin typeface="+mn-lt"/>
                <a:ea typeface="+mn-ea"/>
                <a:cs typeface="+mn-cs"/>
              </a:rPr>
              <a:t>Ve školním věku zhruba je popisováno prostřednictvím rysů (chytrý, upřímný, přátelský, stydlivý), což vyžaduje schopnost hierarchicky organizovat – stádium konkrétních operací</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7</a:t>
            </a:fld>
            <a:endParaRPr lang="cs-CZ"/>
          </a:p>
        </p:txBody>
      </p:sp>
    </p:spTree>
    <p:extLst>
      <p:ext uri="{BB962C8B-B14F-4D97-AF65-F5344CB8AC3E}">
        <p14:creationId xmlns:p14="http://schemas.microsoft.com/office/powerpoint/2010/main" val="73967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Harter, S. (2008). The developing self. </a:t>
            </a:r>
            <a:r>
              <a:rPr lang="en-US" i="1" dirty="0" smtClean="0"/>
              <a:t>Child and adolescent development: An advanced course</a:t>
            </a:r>
            <a:r>
              <a:rPr lang="en-US" dirty="0" smtClean="0"/>
              <a:t>, 216-262.</a:t>
            </a:r>
            <a:endParaRPr lang="cs-CZ" dirty="0" smtClean="0"/>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Kategoriální (oddělené) reprezentace – fyzické (modré oči), činnostní, zvlášť konkrétní činnosti (umím vyšplhat až nahoru) – vázané velmi úzce na chování (koukni), sociální (mám bratra a sestru), psychologické (jsem veselý)+ preference a vlastnictví</a:t>
            </a:r>
          </a:p>
          <a:p>
            <a:r>
              <a:rPr lang="cs-CZ" sz="1200" kern="1200" dirty="0" smtClean="0">
                <a:solidFill>
                  <a:schemeClr val="tx1"/>
                </a:solidFill>
                <a:effectLst/>
                <a:latin typeface="+mn-lt"/>
                <a:ea typeface="+mn-ea"/>
                <a:cs typeface="+mn-cs"/>
              </a:rPr>
              <a:t>Typicky se charakterizují tím, co je pozorovatelné zvenčí</a:t>
            </a:r>
          </a:p>
          <a:p>
            <a:r>
              <a:rPr lang="cs-CZ" sz="1200" kern="1200" dirty="0" smtClean="0">
                <a:solidFill>
                  <a:schemeClr val="tx1"/>
                </a:solidFill>
                <a:effectLst/>
                <a:latin typeface="+mn-lt"/>
                <a:ea typeface="+mn-ea"/>
                <a:cs typeface="+mn-cs"/>
              </a:rPr>
              <a:t>Jednotlivé reprezentace izolované, chybí integrace, koherence – předoperační stadium – myšlenkové operace nejsou provázané, liší se charakterem situaci od situace</a:t>
            </a:r>
          </a:p>
          <a:p>
            <a:r>
              <a:rPr lang="cs-CZ" sz="1200" kern="1200" dirty="0" smtClean="0">
                <a:solidFill>
                  <a:schemeClr val="tx1"/>
                </a:solidFill>
                <a:effectLst/>
                <a:latin typeface="+mn-lt"/>
                <a:ea typeface="+mn-ea"/>
                <a:cs typeface="+mn-cs"/>
              </a:rPr>
              <a:t>Velmi pozitivní hodnocení – přeceňují své schopnosti (umím celou abecedu), zaměňují skutečnou kompetenci za přání = jejich ideální sebepojetí se neodlišuje od skutečného sebepojetí</a:t>
            </a:r>
          </a:p>
          <a:p>
            <a:r>
              <a:rPr lang="cs-CZ" sz="1200" kern="1200" dirty="0" smtClean="0">
                <a:solidFill>
                  <a:schemeClr val="tx1"/>
                </a:solidFill>
                <a:effectLst/>
                <a:latin typeface="+mn-lt"/>
                <a:ea typeface="+mn-ea"/>
                <a:cs typeface="+mn-cs"/>
              </a:rPr>
              <a:t>Často součástí sebepojetí i mírně nadpřirozené schopnosti</a:t>
            </a:r>
          </a:p>
          <a:p>
            <a:r>
              <a:rPr lang="cs-CZ" sz="1200" kern="1200" dirty="0" smtClean="0">
                <a:solidFill>
                  <a:schemeClr val="tx1"/>
                </a:solidFill>
                <a:effectLst/>
                <a:latin typeface="+mn-lt"/>
                <a:ea typeface="+mn-ea"/>
                <a:cs typeface="+mn-cs"/>
              </a:rPr>
              <a:t>Neumí se porovnávat s ostatními</a:t>
            </a:r>
          </a:p>
          <a:p>
            <a:r>
              <a:rPr lang="cs-CZ" sz="1200" kern="1200" dirty="0" smtClean="0">
                <a:solidFill>
                  <a:schemeClr val="tx1"/>
                </a:solidFill>
                <a:effectLst/>
                <a:latin typeface="+mn-lt"/>
                <a:ea typeface="+mn-ea"/>
                <a:cs typeface="+mn-cs"/>
              </a:rPr>
              <a:t>Černobílé hodnocení (nikdy se nebojím, nejsou schopni pochopit, že osobnost může integrovat opozita) = </a:t>
            </a:r>
            <a:r>
              <a:rPr lang="cs-CZ" sz="1200" kern="1200" dirty="0" err="1" smtClean="0">
                <a:solidFill>
                  <a:schemeClr val="tx1"/>
                </a:solidFill>
                <a:effectLst/>
                <a:latin typeface="+mn-lt"/>
                <a:ea typeface="+mn-ea"/>
                <a:cs typeface="+mn-cs"/>
              </a:rPr>
              <a:t>dichotomní</a:t>
            </a:r>
            <a:r>
              <a:rPr lang="cs-CZ" sz="1200" kern="1200" dirty="0" smtClean="0">
                <a:solidFill>
                  <a:schemeClr val="tx1"/>
                </a:solidFill>
                <a:effectLst/>
                <a:latin typeface="+mn-lt"/>
                <a:ea typeface="+mn-ea"/>
                <a:cs typeface="+mn-cs"/>
              </a:rPr>
              <a:t> myšlení</a:t>
            </a:r>
          </a:p>
          <a:p>
            <a:r>
              <a:rPr lang="cs-CZ" sz="1200" kern="1200" dirty="0" smtClean="0">
                <a:solidFill>
                  <a:schemeClr val="tx1"/>
                </a:solidFill>
                <a:effectLst/>
                <a:latin typeface="+mn-lt"/>
                <a:ea typeface="+mn-ea"/>
                <a:cs typeface="+mn-cs"/>
              </a:rPr>
              <a:t>Nemají reprezentaci celkové sebeúcty, ale vyjadřují sebeúctu behaviorálně (jsou aktivní, vytrvalé a pozitivní)</a:t>
            </a:r>
          </a:p>
          <a:p>
            <a:r>
              <a:rPr lang="cs-CZ" sz="1200" kern="1200" dirty="0" smtClean="0">
                <a:solidFill>
                  <a:schemeClr val="tx1"/>
                </a:solidFill>
                <a:effectLst/>
                <a:latin typeface="+mn-lt"/>
                <a:ea typeface="+mn-ea"/>
                <a:cs typeface="+mn-cs"/>
              </a:rPr>
              <a:t>Narativní pojetí sebe chybí (dětská </a:t>
            </a:r>
            <a:r>
              <a:rPr lang="cs-CZ" sz="1200" kern="1200" dirty="0" err="1" smtClean="0">
                <a:solidFill>
                  <a:schemeClr val="tx1"/>
                </a:solidFill>
                <a:effectLst/>
                <a:latin typeface="+mn-lt"/>
                <a:ea typeface="+mn-ea"/>
                <a:cs typeface="+mn-cs"/>
              </a:rPr>
              <a:t>amnezie</a:t>
            </a:r>
            <a:r>
              <a:rPr lang="cs-CZ" sz="1200" kern="1200" dirty="0" smtClean="0">
                <a:solidFill>
                  <a:schemeClr val="tx1"/>
                </a:solidFill>
                <a:effectLst/>
                <a:latin typeface="+mn-lt"/>
                <a:ea typeface="+mn-ea"/>
                <a:cs typeface="+mn-cs"/>
              </a:rPr>
              <a:t>, ani si svůj příběh nepamatují, konstruují ji částečně ze vzpomínek rodičů)</a:t>
            </a:r>
          </a:p>
          <a:p>
            <a:r>
              <a:rPr lang="cs-CZ" sz="1200" kern="1200" dirty="0" smtClean="0">
                <a:solidFill>
                  <a:schemeClr val="tx1"/>
                </a:solidFill>
                <a:effectLst/>
                <a:latin typeface="+mn-lt"/>
                <a:ea typeface="+mn-ea"/>
                <a:cs typeface="+mn-cs"/>
              </a:rPr>
              <a:t>Verbální pojmenování charakteristik, hodnocení, očekávání od rodičů, zahrnují je do popisu sebe</a:t>
            </a:r>
          </a:p>
          <a:p>
            <a:r>
              <a:rPr lang="cs-CZ" sz="1200" kern="1200" dirty="0" smtClean="0">
                <a:solidFill>
                  <a:schemeClr val="tx1"/>
                </a:solidFill>
                <a:effectLst/>
                <a:latin typeface="+mn-lt"/>
                <a:ea typeface="+mn-ea"/>
                <a:cs typeface="+mn-cs"/>
              </a:rPr>
              <a:t>Nedostatek logické teorie já, nadrealistické – sociální srovnání by vyžadovalo operační stadium, které porovnává dva stavy (zde porovnání sebe a ostatních); odlišení a udržení v mysli současně ideálního i reálného já by vyžadovalo taky operační stadium – spojí se a vyhraje ideální já; zatřetí neumí přijmout perspektivu druhého, proto neumí vytěžit hodnocení ostatních; černobílé myšlení</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8</a:t>
            </a:fld>
            <a:endParaRPr lang="cs-CZ"/>
          </a:p>
        </p:txBody>
      </p:sp>
    </p:spTree>
    <p:extLst>
      <p:ext uri="{BB962C8B-B14F-4D97-AF65-F5344CB8AC3E}">
        <p14:creationId xmlns:p14="http://schemas.microsoft.com/office/powerpoint/2010/main" val="3480796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i="1"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9</a:t>
            </a:fld>
            <a:endParaRPr lang="cs-CZ"/>
          </a:p>
        </p:txBody>
      </p:sp>
    </p:spTree>
    <p:extLst>
      <p:ext uri="{BB962C8B-B14F-4D97-AF65-F5344CB8AC3E}">
        <p14:creationId xmlns:p14="http://schemas.microsoft.com/office/powerpoint/2010/main" val="114168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9" name="Zástupný symbol obrázku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5500" b="1" cap="all" spc="-300" baseline="0">
                <a:solidFill>
                  <a:schemeClr val="tx1"/>
                </a:solidFill>
                <a:latin typeface="+mj-lt"/>
              </a:defRPr>
            </a:lvl1pPr>
          </a:lstStyle>
          <a:p>
            <a:pPr rtl="0"/>
            <a:r>
              <a:rPr lang="cs-CZ" dirty="0"/>
              <a:t>NÁZEV PREZENTACE</a:t>
            </a:r>
          </a:p>
        </p:txBody>
      </p:sp>
      <p:sp>
        <p:nvSpPr>
          <p:cNvPr id="3" name="Podnadpis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
        <p:nvSpPr>
          <p:cNvPr id="7" name="Obdélník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8" name="Obdélník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vě obsahové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cs-CZ"/>
              <a:t>Kliknutím můžete upravit nadpis stránky</a:t>
            </a:r>
            <a:endParaRPr lang="cs-CZ" dirty="0"/>
          </a:p>
        </p:txBody>
      </p:sp>
      <p:sp>
        <p:nvSpPr>
          <p:cNvPr id="7" name="Podnadpis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450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6" name="Zástupný symbol pro text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5129800" y="1511250"/>
            <a:ext cx="4500000" cy="468000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CD4FE60C-ACE5-4516-8CB6-EEDD96DB7358}"/>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sloupc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cs-CZ"/>
              <a:t>Kliknutím můžete upravit nadpis stránky</a:t>
            </a:r>
            <a:endParaRPr lang="cs-CZ" dirty="0"/>
          </a:p>
        </p:txBody>
      </p:sp>
      <p:sp>
        <p:nvSpPr>
          <p:cNvPr id="9" name="Podnadpis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tex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1" name="Zástupný symbol pro text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sloupců">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cs-CZ" noProof="0"/>
              <a:t>Kliknutím můžete upravit nadpis stránky</a:t>
            </a:r>
          </a:p>
        </p:txBody>
      </p:sp>
      <p:sp>
        <p:nvSpPr>
          <p:cNvPr id="10" name="Podnadpis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noProof="0"/>
              <a:t>Podnadpis</a:t>
            </a:r>
          </a:p>
        </p:txBody>
      </p:sp>
      <p:sp>
        <p:nvSpPr>
          <p:cNvPr id="3" name="Zástupný symbol pro obsah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rtlCol="0"/>
          <a:lstStyle>
            <a:lvl1pPr>
              <a:defRPr>
                <a:solidFill>
                  <a:schemeClr val="tx1">
                    <a:lumMod val="75000"/>
                    <a:lumOff val="25000"/>
                  </a:schemeClr>
                </a:solidFill>
              </a:defRPr>
            </a:lvl1pPr>
            <a:lvl2pPr>
              <a:defRPr sz="1300">
                <a:solidFill>
                  <a:schemeClr val="tx1">
                    <a:lumMod val="75000"/>
                    <a:lumOff val="25000"/>
                  </a:schemeClr>
                </a:solidFill>
              </a:defRPr>
            </a:lvl2pPr>
            <a:lvl3pPr>
              <a:defRPr sz="1100">
                <a:solidFill>
                  <a:schemeClr val="tx1">
                    <a:lumMod val="75000"/>
                    <a:lumOff val="25000"/>
                  </a:schemeClr>
                </a:solidFill>
              </a:defRPr>
            </a:lvl3pPr>
            <a:lvl4pPr>
              <a:defRPr sz="1100">
                <a:solidFill>
                  <a:schemeClr val="tx1">
                    <a:lumMod val="75000"/>
                    <a:lumOff val="25000"/>
                  </a:schemeClr>
                </a:solidFill>
              </a:defRPr>
            </a:lvl4pPr>
            <a:lvl5pPr>
              <a:defRPr sz="1100">
                <a:solidFill>
                  <a:schemeClr val="tx1">
                    <a:lumMod val="75000"/>
                    <a:lumOff val="25000"/>
                  </a:schemeClr>
                </a:solidFill>
              </a:defRPr>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5" name="Zástupný symbol pro tex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rtlCol="0"/>
          <a:lstStyle>
            <a:lvl2pPr>
              <a:defRPr sz="1300"/>
            </a:lvl2pPr>
            <a:lvl3pPr>
              <a:defRPr sz="1100"/>
            </a:lvl3pPr>
            <a:lvl4pPr>
              <a:defRPr sz="1100"/>
            </a:lvl4pPr>
            <a:lvl5pPr>
              <a:defRPr sz="1100"/>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13" name="Zástupný symbol pro text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rtlCol="0"/>
          <a:lstStyle>
            <a:lvl2pPr>
              <a:defRPr sz="1300"/>
            </a:lvl2pPr>
            <a:lvl3pPr>
              <a:defRPr sz="1100"/>
            </a:lvl3pPr>
            <a:lvl4pPr>
              <a:defRPr sz="1100"/>
            </a:lvl4pPr>
            <a:lvl5pPr>
              <a:defRPr sz="1100"/>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15" name="Zástupný symbol pro text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rtlCol="0"/>
          <a:lstStyle>
            <a:lvl2pPr>
              <a:defRPr sz="1300"/>
            </a:lvl2pPr>
            <a:lvl3pPr>
              <a:defRPr sz="1100"/>
            </a:lvl3pPr>
            <a:lvl4pPr>
              <a:defRPr sz="1100"/>
            </a:lvl4pPr>
            <a:lvl5pPr>
              <a:defRPr sz="1100"/>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17" name="Zástupný symbol pro text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rtlCol="0"/>
          <a:lstStyle>
            <a:lvl2pPr>
              <a:defRPr sz="1300"/>
            </a:lvl2pPr>
            <a:lvl3pPr>
              <a:defRPr sz="1100"/>
            </a:lvl3pPr>
            <a:lvl4pPr>
              <a:defRPr sz="1100"/>
            </a:lvl4pPr>
            <a:lvl5pPr>
              <a:defRPr sz="1100"/>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4" name="Zástupný symbol pro zápatí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cs-CZ" noProof="0"/>
              <a:t>Přidejte zápatí</a:t>
            </a:r>
          </a:p>
        </p:txBody>
      </p:sp>
      <p:sp>
        <p:nvSpPr>
          <p:cNvPr id="6" name="Zástupný symbol pro číslo snímku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rtlCol="0"/>
          <a:lstStyle/>
          <a:p>
            <a:pPr rtl="0"/>
            <a:fld id="{19B51A1E-902D-48AF-9020-955120F399B6}" type="slidenum">
              <a:rPr lang="cs-CZ" noProof="0" smtClean="0"/>
              <a:pPr rtl="0"/>
              <a:t>‹#›</a:t>
            </a:fld>
            <a:endParaRPr lang="cs-CZ" noProof="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cs-CZ"/>
              <a:t>Kliknutím můžete upravit nadpis stránky</a:t>
            </a:r>
            <a:endParaRPr lang="cs-CZ" dirty="0"/>
          </a:p>
        </p:txBody>
      </p:sp>
      <p:sp>
        <p:nvSpPr>
          <p:cNvPr id="5" name="Podnadpis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zápatí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cs-CZ"/>
              <a:t>Přidejte zápatí</a:t>
            </a:r>
            <a:endParaRPr lang="cs-CZ" dirty="0"/>
          </a:p>
        </p:txBody>
      </p:sp>
      <p:sp>
        <p:nvSpPr>
          <p:cNvPr id="4" name="Zástupný symbol pro číslo snímku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cs-CZ"/>
              <a:t>Přidejte zápatí</a:t>
            </a:r>
            <a:endParaRPr lang="cs-CZ" dirty="0"/>
          </a:p>
        </p:txBody>
      </p:sp>
      <p:sp>
        <p:nvSpPr>
          <p:cNvPr id="3" name="Zástupný symbol pro číslo snímku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2">
    <p:bg>
      <p:bgPr>
        <a:solidFill>
          <a:schemeClr val="bg1"/>
        </a:solidFill>
        <a:effectLst/>
      </p:bgPr>
    </p:bg>
    <p:spTree>
      <p:nvGrpSpPr>
        <p:cNvPr id="1" name=""/>
        <p:cNvGrpSpPr/>
        <p:nvPr/>
      </p:nvGrpSpPr>
      <p:grpSpPr>
        <a:xfrm>
          <a:off x="0" y="0"/>
          <a:ext cx="0" cy="0"/>
          <a:chOff x="0" y="0"/>
          <a:chExt cx="0" cy="0"/>
        </a:xfrm>
      </p:grpSpPr>
      <p:sp>
        <p:nvSpPr>
          <p:cNvPr id="12" name="Obdélník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5500" b="1" cap="all" spc="-300" baseline="0">
                <a:solidFill>
                  <a:schemeClr val="bg1"/>
                </a:solidFill>
                <a:latin typeface="+mj-lt"/>
              </a:defRPr>
            </a:lvl1pPr>
          </a:lstStyle>
          <a:p>
            <a:pPr rtl="0"/>
            <a:r>
              <a:rPr lang="cs-CZ" dirty="0"/>
              <a:t>NÁZEV PREZENTACE</a:t>
            </a:r>
          </a:p>
        </p:txBody>
      </p:sp>
      <p:sp>
        <p:nvSpPr>
          <p:cNvPr id="3" name="Podnadpis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
        <p:nvSpPr>
          <p:cNvPr id="7" name="Obdélník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8" name="Obdélník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5" name="Zástupný symbol pro číslo snímku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221811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vodní snímek 3">
    <p:bg>
      <p:bgPr>
        <a:solidFill>
          <a:schemeClr val="bg1"/>
        </a:solidFill>
        <a:effectLst/>
      </p:bgPr>
    </p:bg>
    <p:spTree>
      <p:nvGrpSpPr>
        <p:cNvPr id="1" name=""/>
        <p:cNvGrpSpPr/>
        <p:nvPr/>
      </p:nvGrpSpPr>
      <p:grpSpPr>
        <a:xfrm>
          <a:off x="0" y="0"/>
          <a:ext cx="0" cy="0"/>
          <a:chOff x="0" y="0"/>
          <a:chExt cx="0" cy="0"/>
        </a:xfrm>
      </p:grpSpPr>
      <p:sp>
        <p:nvSpPr>
          <p:cNvPr id="9" name="Zástupný symbol obrázku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5500" b="1" cap="all" spc="-300" baseline="0">
                <a:solidFill>
                  <a:schemeClr val="bg1"/>
                </a:solidFill>
                <a:latin typeface="+mj-lt"/>
              </a:defRPr>
            </a:lvl1pPr>
          </a:lstStyle>
          <a:p>
            <a:pPr rtl="0"/>
            <a:r>
              <a:rPr lang="cs-CZ" dirty="0"/>
              <a:t>NÁZEV PREZENTACE</a:t>
            </a:r>
          </a:p>
        </p:txBody>
      </p:sp>
      <p:sp>
        <p:nvSpPr>
          <p:cNvPr id="3" name="Podnadpis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
        <p:nvSpPr>
          <p:cNvPr id="7" name="Obdélník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8" name="Obdélník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5" name="Zástupný symbol pro číslo snímku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 – fotka 1">
    <p:spTree>
      <p:nvGrpSpPr>
        <p:cNvPr id="1" name=""/>
        <p:cNvGrpSpPr/>
        <p:nvPr/>
      </p:nvGrpSpPr>
      <p:grpSpPr>
        <a:xfrm>
          <a:off x="0" y="0"/>
          <a:ext cx="0" cy="0"/>
          <a:chOff x="0" y="0"/>
          <a:chExt cx="0" cy="0"/>
        </a:xfrm>
      </p:grpSpPr>
      <p:sp>
        <p:nvSpPr>
          <p:cNvPr id="8" name="Zástupný symbol obrázku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2" name="Nadpis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302818"/>
            <a:ext cx="5184913" cy="937132"/>
          </a:xfrm>
        </p:spPr>
        <p:txBody>
          <a:bodyPr rtlCol="0"/>
          <a:lstStyle>
            <a:lvl1pPr algn="r">
              <a:defRPr>
                <a:solidFill>
                  <a:schemeClr val="tx1"/>
                </a:solidFill>
              </a:defRPr>
            </a:lvl1pPr>
          </a:lstStyle>
          <a:p>
            <a:pPr rtl="0"/>
            <a:r>
              <a:rPr lang="cs-CZ" dirty="0"/>
              <a:t>Kliknutím můžete upravit nadpis stránky</a:t>
            </a:r>
          </a:p>
        </p:txBody>
      </p:sp>
      <p:sp>
        <p:nvSpPr>
          <p:cNvPr id="10" name="Podnadpis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 fotka 2">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cs-CZ" smtClean="0"/>
              <a:pPr rtl="0"/>
              <a:t>‹#›</a:t>
            </a:fld>
            <a:endParaRPr lang="cs-CZ" dirty="0"/>
          </a:p>
        </p:txBody>
      </p:sp>
      <p:sp>
        <p:nvSpPr>
          <p:cNvPr id="9" name="Zástupný symbol obrázku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6" name="Nadpis 5">
            <a:extLst>
              <a:ext uri="{FF2B5EF4-FFF2-40B4-BE49-F238E27FC236}">
                <a16:creationId xmlns:a16="http://schemas.microsoft.com/office/drawing/2014/main" id="{7F4F1543-153D-4F77-A4A9-C9BBA1C2052E}"/>
              </a:ext>
            </a:extLst>
          </p:cNvPr>
          <p:cNvSpPr>
            <a:spLocks noGrp="1"/>
          </p:cNvSpPr>
          <p:nvPr>
            <p:ph type="title" hasCustomPrompt="1"/>
          </p:nvPr>
        </p:nvSpPr>
        <p:spPr>
          <a:xfrm>
            <a:off x="432000" y="432000"/>
            <a:ext cx="9131100" cy="432000"/>
          </a:xfrm>
        </p:spPr>
        <p:txBody>
          <a:bodyPr rtlCol="0"/>
          <a:lstStyle/>
          <a:p>
            <a:pPr rtl="0"/>
            <a:r>
              <a:rPr lang="cs-CZ" dirty="0"/>
              <a:t>Kliknutím můžete upravit styl předlohy nadpisů.</a:t>
            </a:r>
          </a:p>
        </p:txBody>
      </p:sp>
      <p:sp>
        <p:nvSpPr>
          <p:cNvPr id="11" name="Podnadpis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cs-CZ"/>
              <a:t>Kliknutím můžete upravit nadpis stránky</a:t>
            </a:r>
            <a:endParaRPr lang="cs-CZ" dirty="0"/>
          </a:p>
        </p:txBody>
      </p:sp>
      <p:sp>
        <p:nvSpPr>
          <p:cNvPr id="9" name="Podnadpis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Porovnání – zástupný symbol vlevo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Upravit styly předlohy textu</a:t>
            </a:r>
            <a:endParaRPr lang="cs-CZ" dirty="0"/>
          </a:p>
        </p:txBody>
      </p:sp>
      <p:sp>
        <p:nvSpPr>
          <p:cNvPr id="4" name="Zástupný symbol pro obsah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2" name="Porovnání – zástupný symbol vlevo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cs-CZ"/>
              <a:t>Upravit styly předlohy textu</a:t>
            </a:r>
            <a:endParaRPr lang="cs-CZ" dirty="0"/>
          </a:p>
        </p:txBody>
      </p:sp>
      <p:sp>
        <p:nvSpPr>
          <p:cNvPr id="8" name="Zástupný symbol pro text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lká fotka">
    <p:spTree>
      <p:nvGrpSpPr>
        <p:cNvPr id="1" name=""/>
        <p:cNvGrpSpPr/>
        <p:nvPr/>
      </p:nvGrpSpPr>
      <p:grpSpPr>
        <a:xfrm>
          <a:off x="0" y="0"/>
          <a:ext cx="0" cy="0"/>
          <a:chOff x="0" y="0"/>
          <a:chExt cx="0" cy="0"/>
        </a:xfrm>
      </p:grpSpPr>
      <p:sp>
        <p:nvSpPr>
          <p:cNvPr id="7" name="Zástupný symbol obrázku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Zadejte titulek</a:t>
            </a:r>
            <a:endParaRPr lang="cs-CZ" dirty="0"/>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2" name="Zástupný symbol pro číslo snímku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nímek s poděkování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cs-CZ"/>
              <a:t>Děkujeme!</a:t>
            </a:r>
            <a:endParaRPr lang="cs-CZ" dirty="0"/>
          </a:p>
        </p:txBody>
      </p:sp>
      <p:sp>
        <p:nvSpPr>
          <p:cNvPr id="7" name="Obdélník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8" name="Obdélník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0" name="Zástupný symbol pro text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cs-CZ"/>
              <a:t>Jméno a příjmení</a:t>
            </a:r>
            <a:endParaRPr lang="cs-CZ" dirty="0"/>
          </a:p>
        </p:txBody>
      </p:sp>
      <p:sp>
        <p:nvSpPr>
          <p:cNvPr id="12" name="Zástupný symbol pro text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cs-CZ"/>
              <a:t>Telefonní číslo</a:t>
            </a:r>
            <a:endParaRPr lang="cs-CZ" dirty="0"/>
          </a:p>
        </p:txBody>
      </p:sp>
      <p:sp>
        <p:nvSpPr>
          <p:cNvPr id="13" name="Zástupný symbol pro text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cs-CZ"/>
              <a:t>E-mail nebo uživatelské jméno ze sociální sítě</a:t>
            </a:r>
            <a:endParaRPr lang="cs-CZ" dirty="0"/>
          </a:p>
        </p:txBody>
      </p:sp>
      <p:sp>
        <p:nvSpPr>
          <p:cNvPr id="14" name="Zástupný symbol pro text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cs-CZ"/>
              <a:t>Web společnosti</a:t>
            </a:r>
            <a:endParaRPr lang="cs-CZ" dirty="0"/>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cs-CZ"/>
              <a:t>Kliknutím můžete upravit nadpis stránky</a:t>
            </a:r>
            <a:endParaRPr lang="cs-CZ" dirty="0"/>
          </a:p>
        </p:txBody>
      </p:sp>
      <p:sp>
        <p:nvSpPr>
          <p:cNvPr id="7" name="Podnadpis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Obdélník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7" name="Obdélník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Zástupný symbol pro nadpis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cs-CZ"/>
              <a:t>Kliknutím můžete upravit nadpis stránky</a:t>
            </a:r>
            <a:endParaRPr lang="cs-CZ" dirty="0"/>
          </a:p>
        </p:txBody>
      </p:sp>
      <p:sp>
        <p:nvSpPr>
          <p:cNvPr id="3" name="Zástupný symbol pro text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cs-CZ" smtClean="0"/>
              <a:pPr rtl="0"/>
              <a:t>‹#›</a:t>
            </a:fld>
            <a:endParaRPr lang="cs-CZ" dirty="0"/>
          </a:p>
        </p:txBody>
      </p:sp>
      <p:sp>
        <p:nvSpPr>
          <p:cNvPr id="4" name="Textové pole 3">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rtl="0">
              <a:lnSpc>
                <a:spcPts val="1400"/>
              </a:lnSpc>
            </a:pPr>
            <a:r>
              <a:rPr lang="cs-CZ" sz="1600" b="1" spc="-100">
                <a:solidFill>
                  <a:schemeClr val="tx1">
                    <a:lumMod val="50000"/>
                    <a:lumOff val="50000"/>
                  </a:schemeClr>
                </a:solidFill>
                <a:latin typeface="Corbel" panose="020B0503020204020204" pitchFamily="34" charset="0"/>
              </a:rPr>
              <a:t>FIRST UP</a:t>
            </a:r>
            <a:r>
              <a:rPr lang="cs-CZ" sz="1600" b="1" spc="-100" baseline="0">
                <a:solidFill>
                  <a:schemeClr val="tx1">
                    <a:lumMod val="50000"/>
                    <a:lumOff val="50000"/>
                  </a:schemeClr>
                </a:solidFill>
                <a:latin typeface="Corbel" panose="020B0503020204020204" pitchFamily="34" charset="0"/>
              </a:rPr>
              <a:t/>
            </a:r>
            <a:br>
              <a:rPr lang="cs-CZ" sz="1600" b="1" spc="-100" baseline="0">
                <a:solidFill>
                  <a:schemeClr val="tx1">
                    <a:lumMod val="50000"/>
                    <a:lumOff val="50000"/>
                  </a:schemeClr>
                </a:solidFill>
                <a:latin typeface="Corbel" panose="020B0503020204020204" pitchFamily="34" charset="0"/>
              </a:rPr>
            </a:br>
            <a:r>
              <a:rPr lang="cs-CZ" sz="1600" b="1" spc="-100">
                <a:solidFill>
                  <a:schemeClr val="accent1"/>
                </a:solidFill>
                <a:latin typeface="Corbel" panose="020B0503020204020204" pitchFamily="34" charset="0"/>
              </a:rPr>
              <a:t> </a:t>
            </a:r>
            <a:r>
              <a:rPr lang="cs-CZ" sz="1600" b="1" spc="-100">
                <a:solidFill>
                  <a:schemeClr val="tx1"/>
                </a:solidFill>
                <a:latin typeface="Corbel" panose="020B0503020204020204" pitchFamily="34" charset="0"/>
              </a:rPr>
              <a:t>CONSULTANTS</a:t>
            </a:r>
            <a:endParaRPr lang="cs-CZ" sz="1600" b="1" spc="-100" dirty="0">
              <a:solidFill>
                <a:schemeClr val="tx1"/>
              </a:solidFill>
              <a:latin typeface="Corbel" panose="020B0503020204020204" pitchFamily="34" charset="0"/>
            </a:endParaRPr>
          </a:p>
        </p:txBody>
      </p:sp>
      <p:sp>
        <p:nvSpPr>
          <p:cNvPr id="8" name="Obdélník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0" name="Obdélník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cs-CZ" dirty="0" smtClean="0"/>
              <a:t>Vývoj </a:t>
            </a:r>
            <a:r>
              <a:rPr lang="cs-CZ" sz="4400" dirty="0" smtClean="0"/>
              <a:t>sociálních vztahů, sociální kognice a komunikace v celoživotní perspektivě</a:t>
            </a:r>
            <a:endParaRPr lang="cs-CZ" sz="4400" dirty="0"/>
          </a:p>
        </p:txBody>
      </p:sp>
      <p:sp>
        <p:nvSpPr>
          <p:cNvPr id="4" name="Podnadpis 3">
            <a:extLst>
              <a:ext uri="{FF2B5EF4-FFF2-40B4-BE49-F238E27FC236}">
                <a16:creationId xmlns:a16="http://schemas.microsoft.com/office/drawing/2014/main" id="{4772945D-CA91-4CFE-8EB7-941C7618C994}"/>
              </a:ext>
            </a:extLst>
          </p:cNvPr>
          <p:cNvSpPr>
            <a:spLocks noGrp="1"/>
          </p:cNvSpPr>
          <p:nvPr>
            <p:ph type="subTitle" idx="1"/>
          </p:nvPr>
        </p:nvSpPr>
        <p:spPr/>
        <p:txBody>
          <a:bodyPr/>
          <a:lstStyle/>
          <a:p>
            <a:r>
              <a:rPr lang="cs-CZ" smtClean="0"/>
              <a:t>Jitka Lindová</a:t>
            </a:r>
            <a:endParaRPr lang="cs-CZ" dirty="0"/>
          </a:p>
        </p:txBody>
      </p:sp>
      <p:pic>
        <p:nvPicPr>
          <p:cNvPr id="5" name="Zástupný symbol pro obrázek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8503" r="28503"/>
          <a:stretch>
            <a:fillRect/>
          </a:stretch>
        </p:blipFill>
        <p:spPr/>
      </p:pic>
      <p:pic>
        <p:nvPicPr>
          <p:cNvPr id="2" name="Obrázek 1"/>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Mladší školní věk – struktura skupiny a pohlavně typické interakce</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9235399" cy="5348114"/>
          </a:xfrm>
        </p:spPr>
        <p:txBody>
          <a:bodyPr rtlCol="0"/>
          <a:lstStyle/>
          <a:p>
            <a:r>
              <a:rPr lang="cs-CZ" i="1" dirty="0" smtClean="0"/>
              <a:t>V případě, že děti mají možnost volné </a:t>
            </a:r>
            <a:r>
              <a:rPr lang="cs-CZ" i="1" dirty="0"/>
              <a:t>dětské skupinové (</a:t>
            </a:r>
            <a:r>
              <a:rPr lang="cs-CZ" i="1" dirty="0" err="1"/>
              <a:t>offline</a:t>
            </a:r>
            <a:r>
              <a:rPr lang="cs-CZ" i="1" dirty="0"/>
              <a:t>) </a:t>
            </a:r>
            <a:r>
              <a:rPr lang="cs-CZ" i="1" dirty="0" smtClean="0"/>
              <a:t>aktivity…</a:t>
            </a:r>
          </a:p>
          <a:p>
            <a:r>
              <a:rPr lang="cs-CZ" dirty="0" smtClean="0"/>
              <a:t>Struktura skupiny </a:t>
            </a:r>
          </a:p>
          <a:p>
            <a:pPr lvl="1"/>
            <a:r>
              <a:rPr lang="cs-CZ" dirty="0" smtClean="0"/>
              <a:t>dívky menší sítě, např. 1 kamarádka </a:t>
            </a:r>
          </a:p>
          <a:p>
            <a:pPr lvl="1"/>
            <a:r>
              <a:rPr lang="cs-CZ" dirty="0" smtClean="0"/>
              <a:t>Chlapci otevřenější triádám; věkově </a:t>
            </a:r>
            <a:r>
              <a:rPr lang="cs-CZ" dirty="0" err="1"/>
              <a:t>heterogennější</a:t>
            </a:r>
            <a:r>
              <a:rPr lang="cs-CZ" dirty="0"/>
              <a:t> </a:t>
            </a:r>
            <a:r>
              <a:rPr lang="cs-CZ" dirty="0" smtClean="0"/>
              <a:t>větší skupiny </a:t>
            </a:r>
          </a:p>
          <a:p>
            <a:r>
              <a:rPr lang="cs-CZ" dirty="0" smtClean="0"/>
              <a:t>Lokality</a:t>
            </a:r>
          </a:p>
          <a:p>
            <a:pPr lvl="1"/>
            <a:r>
              <a:rPr lang="cs-CZ" dirty="0" smtClean="0"/>
              <a:t>Dívky více v</a:t>
            </a:r>
            <a:r>
              <a:rPr lang="cs-CZ" dirty="0"/>
              <a:t> soukromých </a:t>
            </a:r>
            <a:r>
              <a:rPr lang="cs-CZ" dirty="0" smtClean="0"/>
              <a:t>prostorech, malý prostor </a:t>
            </a:r>
          </a:p>
          <a:p>
            <a:pPr lvl="1"/>
            <a:r>
              <a:rPr lang="cs-CZ" dirty="0" smtClean="0"/>
              <a:t>chlapci veřejná </a:t>
            </a:r>
            <a:r>
              <a:rPr lang="cs-CZ" dirty="0"/>
              <a:t>hřiště a </a:t>
            </a:r>
            <a:r>
              <a:rPr lang="cs-CZ" dirty="0" smtClean="0"/>
              <a:t>prostranství – hra, sport, zábava; větší fyzická vzdálenost, větší prostor x v případě konfliktu naopak fyzická blízkost</a:t>
            </a:r>
          </a:p>
          <a:p>
            <a:pPr lvl="1"/>
            <a:r>
              <a:rPr lang="cs-CZ" dirty="0" smtClean="0"/>
              <a:t>Provázanost chlapeckých sítí</a:t>
            </a:r>
          </a:p>
          <a:p>
            <a:pPr lvl="1"/>
            <a:r>
              <a:rPr lang="cs-CZ" dirty="0" smtClean="0"/>
              <a:t>dívky v chlapeckých skupinách</a:t>
            </a:r>
          </a:p>
          <a:p>
            <a:r>
              <a:rPr lang="cs-CZ" dirty="0" smtClean="0"/>
              <a:t>Interakce </a:t>
            </a:r>
            <a:endParaRPr lang="cs-CZ" dirty="0"/>
          </a:p>
          <a:p>
            <a:pPr lvl="1"/>
            <a:r>
              <a:rPr lang="cs-CZ" dirty="0" smtClean="0"/>
              <a:t>Dívky – kooperativní hra, neagresivně </a:t>
            </a:r>
            <a:r>
              <a:rPr lang="cs-CZ" dirty="0"/>
              <a:t>sociální. </a:t>
            </a:r>
          </a:p>
          <a:p>
            <a:pPr lvl="1"/>
            <a:r>
              <a:rPr lang="cs-CZ" dirty="0" smtClean="0"/>
              <a:t>Chlapci – kompetitivní hra, soupeření </a:t>
            </a:r>
            <a:r>
              <a:rPr lang="cs-CZ" dirty="0"/>
              <a:t>mezi </a:t>
            </a:r>
            <a:r>
              <a:rPr lang="cs-CZ" dirty="0" smtClean="0"/>
              <a:t>skupinami; </a:t>
            </a:r>
            <a:r>
              <a:rPr lang="cs-CZ" b="1" dirty="0" smtClean="0"/>
              <a:t>bojové </a:t>
            </a:r>
            <a:r>
              <a:rPr lang="cs-CZ" b="1" dirty="0"/>
              <a:t>hry</a:t>
            </a:r>
            <a:r>
              <a:rPr lang="cs-CZ" dirty="0"/>
              <a:t> </a:t>
            </a:r>
            <a:r>
              <a:rPr lang="cs-CZ" i="1" dirty="0"/>
              <a:t>(</a:t>
            </a:r>
            <a:r>
              <a:rPr lang="cs-CZ" i="1" dirty="0" err="1"/>
              <a:t>rough</a:t>
            </a:r>
            <a:r>
              <a:rPr lang="cs-CZ" i="1" dirty="0"/>
              <a:t>-and-</a:t>
            </a:r>
            <a:r>
              <a:rPr lang="cs-CZ" i="1" dirty="0" err="1"/>
              <a:t>tumble</a:t>
            </a:r>
            <a:r>
              <a:rPr lang="cs-CZ" i="1" dirty="0"/>
              <a:t> </a:t>
            </a:r>
            <a:r>
              <a:rPr lang="cs-CZ" i="1" dirty="0" smtClean="0"/>
              <a:t>play, </a:t>
            </a:r>
            <a:r>
              <a:rPr lang="cs-CZ" dirty="0" smtClean="0"/>
              <a:t>3-6x více) </a:t>
            </a:r>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10</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1243931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Mladší školní věk – jaké děti jsou oblíbené?</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b="1" dirty="0"/>
              <a:t>Vnímaná </a:t>
            </a:r>
            <a:r>
              <a:rPr lang="cs-CZ" b="1" dirty="0" smtClean="0"/>
              <a:t>akceptace / sociometrická oblíbenost</a:t>
            </a:r>
            <a:r>
              <a:rPr lang="cs-CZ" dirty="0" smtClean="0"/>
              <a:t> – děti je mají rádi</a:t>
            </a:r>
          </a:p>
          <a:p>
            <a:pPr lvl="1"/>
            <a:r>
              <a:rPr lang="cs-CZ" dirty="0" smtClean="0"/>
              <a:t>kooperativní hra, </a:t>
            </a:r>
            <a:r>
              <a:rPr lang="cs-CZ" dirty="0" err="1" smtClean="0"/>
              <a:t>prosocialita</a:t>
            </a:r>
            <a:r>
              <a:rPr lang="cs-CZ" dirty="0" smtClean="0"/>
              <a:t>, konverzace, tolerance</a:t>
            </a:r>
          </a:p>
          <a:p>
            <a:r>
              <a:rPr lang="cs-CZ" b="1" dirty="0" smtClean="0"/>
              <a:t>oblíbenost</a:t>
            </a:r>
            <a:r>
              <a:rPr lang="cs-CZ" dirty="0" smtClean="0"/>
              <a:t> </a:t>
            </a:r>
            <a:r>
              <a:rPr lang="cs-CZ" dirty="0"/>
              <a:t>(</a:t>
            </a:r>
            <a:r>
              <a:rPr lang="cs-CZ" i="1" dirty="0" smtClean="0"/>
              <a:t>popularita) – </a:t>
            </a:r>
            <a:r>
              <a:rPr lang="cs-CZ" dirty="0" smtClean="0"/>
              <a:t>mají sociální moc a vliv, sociální dominance</a:t>
            </a:r>
          </a:p>
          <a:p>
            <a:pPr lvl="1"/>
            <a:r>
              <a:rPr lang="cs-CZ" dirty="0" smtClean="0"/>
              <a:t>Dva typy</a:t>
            </a:r>
          </a:p>
          <a:p>
            <a:pPr lvl="2"/>
            <a:r>
              <a:rPr lang="cs-CZ" dirty="0" smtClean="0"/>
              <a:t>Prosociální (děti s vysokou sociometrickou oblíbeností)</a:t>
            </a:r>
          </a:p>
          <a:p>
            <a:pPr lvl="2"/>
            <a:r>
              <a:rPr lang="cs-CZ" dirty="0" smtClean="0"/>
              <a:t>Děti kombinující </a:t>
            </a:r>
            <a:r>
              <a:rPr lang="cs-CZ" dirty="0" err="1" smtClean="0"/>
              <a:t>prosocialitu</a:t>
            </a:r>
            <a:r>
              <a:rPr lang="cs-CZ" dirty="0" smtClean="0"/>
              <a:t> a agresivitu (</a:t>
            </a:r>
            <a:r>
              <a:rPr lang="cs-CZ" dirty="0" err="1" smtClean="0"/>
              <a:t>bistrategičtí</a:t>
            </a:r>
            <a:r>
              <a:rPr lang="cs-CZ" dirty="0" smtClean="0"/>
              <a:t>)</a:t>
            </a:r>
          </a:p>
          <a:p>
            <a:pPr lvl="2"/>
            <a:endParaRPr lang="cs-CZ" dirty="0" smtClean="0"/>
          </a:p>
          <a:p>
            <a:pPr lvl="1"/>
            <a:endParaRPr lang="cs-CZ" i="1"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11</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1702675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Mladší školní věk – </a:t>
            </a:r>
            <a:r>
              <a:rPr lang="cs-CZ" sz="2400" dirty="0" smtClean="0"/>
              <a:t>sebepojetí</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279699" y="974206"/>
            <a:ext cx="9445214" cy="5701868"/>
          </a:xfrm>
        </p:spPr>
        <p:txBody>
          <a:bodyPr rtlCol="0"/>
          <a:lstStyle/>
          <a:p>
            <a:pPr marL="0" indent="0">
              <a:buNone/>
            </a:pPr>
            <a:r>
              <a:rPr lang="cs-CZ" i="1" dirty="0" err="1"/>
              <a:t>I’m</a:t>
            </a:r>
            <a:r>
              <a:rPr lang="cs-CZ" i="1" dirty="0"/>
              <a:t> in </a:t>
            </a:r>
            <a:r>
              <a:rPr lang="cs-CZ" i="1" dirty="0" err="1"/>
              <a:t>fourth</a:t>
            </a:r>
            <a:r>
              <a:rPr lang="cs-CZ" i="1" dirty="0"/>
              <a:t> grade </a:t>
            </a:r>
            <a:r>
              <a:rPr lang="cs-CZ" i="1" dirty="0" err="1"/>
              <a:t>this</a:t>
            </a:r>
            <a:r>
              <a:rPr lang="cs-CZ" i="1" dirty="0"/>
              <a:t> </a:t>
            </a:r>
            <a:r>
              <a:rPr lang="cs-CZ" i="1" dirty="0" err="1"/>
              <a:t>year</a:t>
            </a:r>
            <a:r>
              <a:rPr lang="cs-CZ" i="1" dirty="0"/>
              <a:t>, and </a:t>
            </a:r>
            <a:r>
              <a:rPr lang="cs-CZ" i="1" dirty="0" err="1"/>
              <a:t>I’m</a:t>
            </a:r>
            <a:r>
              <a:rPr lang="cs-CZ" i="1" dirty="0"/>
              <a:t> </a:t>
            </a:r>
            <a:r>
              <a:rPr lang="cs-CZ" i="1" dirty="0" err="1"/>
              <a:t>pretty</a:t>
            </a:r>
            <a:r>
              <a:rPr lang="cs-CZ" i="1" dirty="0"/>
              <a:t> </a:t>
            </a:r>
            <a:r>
              <a:rPr lang="cs-CZ" i="1" dirty="0" err="1"/>
              <a:t>popular</a:t>
            </a:r>
            <a:r>
              <a:rPr lang="cs-CZ" i="1" dirty="0"/>
              <a:t>, </a:t>
            </a:r>
            <a:r>
              <a:rPr lang="cs-CZ" i="1" dirty="0" err="1"/>
              <a:t>at</a:t>
            </a:r>
            <a:r>
              <a:rPr lang="cs-CZ" i="1" dirty="0"/>
              <a:t> least </a:t>
            </a:r>
            <a:r>
              <a:rPr lang="cs-CZ" i="1" dirty="0" err="1"/>
              <a:t>with</a:t>
            </a:r>
            <a:r>
              <a:rPr lang="cs-CZ" i="1" dirty="0"/>
              <a:t> my girl </a:t>
            </a:r>
            <a:r>
              <a:rPr lang="cs-CZ" i="1" dirty="0" err="1"/>
              <a:t>friends</a:t>
            </a:r>
            <a:r>
              <a:rPr lang="cs-CZ" i="1" dirty="0"/>
              <a:t>. </a:t>
            </a:r>
            <a:r>
              <a:rPr lang="cs-CZ" i="1" dirty="0" err="1"/>
              <a:t>That’s</a:t>
            </a:r>
            <a:r>
              <a:rPr lang="cs-CZ" i="1" dirty="0"/>
              <a:t> </a:t>
            </a:r>
            <a:r>
              <a:rPr lang="cs-CZ" i="1" dirty="0" err="1"/>
              <a:t>because</a:t>
            </a:r>
            <a:r>
              <a:rPr lang="cs-CZ" i="1" dirty="0"/>
              <a:t> </a:t>
            </a:r>
            <a:r>
              <a:rPr lang="cs-CZ" i="1" dirty="0" err="1"/>
              <a:t>I’m</a:t>
            </a:r>
            <a:r>
              <a:rPr lang="cs-CZ" i="1" dirty="0"/>
              <a:t> nice to </a:t>
            </a:r>
            <a:r>
              <a:rPr lang="cs-CZ" i="1" dirty="0" err="1"/>
              <a:t>people</a:t>
            </a:r>
            <a:r>
              <a:rPr lang="cs-CZ" i="1" dirty="0"/>
              <a:t> and </a:t>
            </a:r>
            <a:r>
              <a:rPr lang="cs-CZ" i="1" dirty="0" err="1"/>
              <a:t>helpful</a:t>
            </a:r>
            <a:r>
              <a:rPr lang="cs-CZ" i="1" dirty="0"/>
              <a:t> and </a:t>
            </a:r>
            <a:r>
              <a:rPr lang="cs-CZ" i="1" dirty="0" err="1"/>
              <a:t>can</a:t>
            </a:r>
            <a:r>
              <a:rPr lang="cs-CZ" i="1" dirty="0"/>
              <a:t> </a:t>
            </a:r>
            <a:r>
              <a:rPr lang="cs-CZ" i="1" dirty="0" err="1"/>
              <a:t>keep</a:t>
            </a:r>
            <a:r>
              <a:rPr lang="cs-CZ" i="1" dirty="0"/>
              <a:t> </a:t>
            </a:r>
            <a:r>
              <a:rPr lang="cs-CZ" i="1" dirty="0" err="1"/>
              <a:t>secrets</a:t>
            </a:r>
            <a:r>
              <a:rPr lang="cs-CZ" i="1" dirty="0"/>
              <a:t>. </a:t>
            </a:r>
            <a:r>
              <a:rPr lang="cs-CZ" i="1" dirty="0" err="1"/>
              <a:t>Mostly</a:t>
            </a:r>
            <a:r>
              <a:rPr lang="cs-CZ" i="1" dirty="0"/>
              <a:t> I </a:t>
            </a:r>
            <a:r>
              <a:rPr lang="cs-CZ" i="1" dirty="0" err="1"/>
              <a:t>am</a:t>
            </a:r>
            <a:r>
              <a:rPr lang="cs-CZ" i="1" dirty="0"/>
              <a:t> nice to my </a:t>
            </a:r>
            <a:r>
              <a:rPr lang="cs-CZ" i="1" dirty="0" err="1"/>
              <a:t>friends</a:t>
            </a:r>
            <a:r>
              <a:rPr lang="cs-CZ" i="1" dirty="0"/>
              <a:t>, </a:t>
            </a:r>
            <a:r>
              <a:rPr lang="cs-CZ" i="1" dirty="0" err="1"/>
              <a:t>although</a:t>
            </a:r>
            <a:r>
              <a:rPr lang="cs-CZ" i="1" dirty="0"/>
              <a:t> </a:t>
            </a:r>
            <a:r>
              <a:rPr lang="cs-CZ" i="1" dirty="0" err="1"/>
              <a:t>if</a:t>
            </a:r>
            <a:r>
              <a:rPr lang="cs-CZ" i="1" dirty="0"/>
              <a:t> I </a:t>
            </a:r>
            <a:r>
              <a:rPr lang="cs-CZ" i="1" dirty="0" err="1"/>
              <a:t>get</a:t>
            </a:r>
            <a:r>
              <a:rPr lang="cs-CZ" i="1" dirty="0"/>
              <a:t> in a </a:t>
            </a:r>
            <a:r>
              <a:rPr lang="cs-CZ" i="1" dirty="0" err="1"/>
              <a:t>bad</a:t>
            </a:r>
            <a:r>
              <a:rPr lang="cs-CZ" i="1" dirty="0"/>
              <a:t> </a:t>
            </a:r>
            <a:r>
              <a:rPr lang="cs-CZ" i="1" dirty="0" err="1"/>
              <a:t>mood</a:t>
            </a:r>
            <a:r>
              <a:rPr lang="cs-CZ" i="1" dirty="0"/>
              <a:t> I </a:t>
            </a:r>
            <a:r>
              <a:rPr lang="cs-CZ" i="1" dirty="0" err="1"/>
              <a:t>sometimes</a:t>
            </a:r>
            <a:r>
              <a:rPr lang="cs-CZ" i="1" dirty="0"/>
              <a:t> </a:t>
            </a:r>
            <a:r>
              <a:rPr lang="cs-CZ" i="1" dirty="0" err="1"/>
              <a:t>say</a:t>
            </a:r>
            <a:r>
              <a:rPr lang="cs-CZ" i="1" dirty="0"/>
              <a:t> </a:t>
            </a:r>
            <a:r>
              <a:rPr lang="cs-CZ" i="1" dirty="0" err="1"/>
              <a:t>something</a:t>
            </a:r>
            <a:r>
              <a:rPr lang="cs-CZ" i="1" dirty="0"/>
              <a:t> </a:t>
            </a:r>
            <a:r>
              <a:rPr lang="cs-CZ" i="1" dirty="0" err="1"/>
              <a:t>that</a:t>
            </a:r>
            <a:r>
              <a:rPr lang="cs-CZ" i="1" dirty="0"/>
              <a:t> </a:t>
            </a:r>
            <a:r>
              <a:rPr lang="cs-CZ" i="1" dirty="0" err="1"/>
              <a:t>can</a:t>
            </a:r>
            <a:r>
              <a:rPr lang="cs-CZ" i="1" dirty="0"/>
              <a:t> </a:t>
            </a:r>
            <a:r>
              <a:rPr lang="cs-CZ" i="1" dirty="0" err="1"/>
              <a:t>be</a:t>
            </a:r>
            <a:r>
              <a:rPr lang="cs-CZ" i="1" dirty="0"/>
              <a:t> a </a:t>
            </a:r>
            <a:r>
              <a:rPr lang="cs-CZ" i="1" dirty="0" err="1"/>
              <a:t>little</a:t>
            </a:r>
            <a:r>
              <a:rPr lang="cs-CZ" i="1" dirty="0"/>
              <a:t> </a:t>
            </a:r>
            <a:r>
              <a:rPr lang="cs-CZ" i="1" dirty="0" err="1"/>
              <a:t>mean</a:t>
            </a:r>
            <a:r>
              <a:rPr lang="cs-CZ" i="1" dirty="0"/>
              <a:t>. I </a:t>
            </a:r>
            <a:r>
              <a:rPr lang="cs-CZ" i="1" dirty="0" err="1"/>
              <a:t>try</a:t>
            </a:r>
            <a:r>
              <a:rPr lang="cs-CZ" i="1" dirty="0"/>
              <a:t> to </a:t>
            </a:r>
            <a:r>
              <a:rPr lang="cs-CZ" i="1" dirty="0" err="1"/>
              <a:t>control</a:t>
            </a:r>
            <a:r>
              <a:rPr lang="cs-CZ" i="1" dirty="0"/>
              <a:t> my temper, but </a:t>
            </a:r>
            <a:r>
              <a:rPr lang="cs-CZ" i="1" dirty="0" err="1"/>
              <a:t>when</a:t>
            </a:r>
            <a:r>
              <a:rPr lang="cs-CZ" i="1" dirty="0"/>
              <a:t> I </a:t>
            </a:r>
            <a:r>
              <a:rPr lang="cs-CZ" i="1" dirty="0" err="1"/>
              <a:t>don’t</a:t>
            </a:r>
            <a:r>
              <a:rPr lang="cs-CZ" i="1" dirty="0"/>
              <a:t>, </a:t>
            </a:r>
            <a:r>
              <a:rPr lang="cs-CZ" i="1" dirty="0" err="1"/>
              <a:t>I’m</a:t>
            </a:r>
            <a:r>
              <a:rPr lang="cs-CZ" i="1" dirty="0"/>
              <a:t> </a:t>
            </a:r>
            <a:r>
              <a:rPr lang="cs-CZ" i="1" dirty="0" err="1"/>
              <a:t>ashamed</a:t>
            </a:r>
            <a:r>
              <a:rPr lang="cs-CZ" i="1" dirty="0"/>
              <a:t> </a:t>
            </a:r>
            <a:r>
              <a:rPr lang="cs-CZ" i="1" dirty="0" err="1"/>
              <a:t>of</a:t>
            </a:r>
            <a:r>
              <a:rPr lang="cs-CZ" i="1" dirty="0"/>
              <a:t> </a:t>
            </a:r>
            <a:r>
              <a:rPr lang="cs-CZ" i="1" dirty="0" err="1"/>
              <a:t>myself</a:t>
            </a:r>
            <a:r>
              <a:rPr lang="cs-CZ" i="1" dirty="0"/>
              <a:t>. </a:t>
            </a:r>
            <a:r>
              <a:rPr lang="cs-CZ" i="1" dirty="0" err="1"/>
              <a:t>I’m</a:t>
            </a:r>
            <a:r>
              <a:rPr lang="cs-CZ" i="1" dirty="0"/>
              <a:t> </a:t>
            </a:r>
            <a:r>
              <a:rPr lang="cs-CZ" i="1" dirty="0" err="1"/>
              <a:t>usually</a:t>
            </a:r>
            <a:r>
              <a:rPr lang="cs-CZ" i="1" dirty="0"/>
              <a:t> happy </a:t>
            </a:r>
            <a:r>
              <a:rPr lang="cs-CZ" i="1" dirty="0" err="1"/>
              <a:t>when</a:t>
            </a:r>
            <a:r>
              <a:rPr lang="cs-CZ" i="1" dirty="0"/>
              <a:t> </a:t>
            </a:r>
            <a:r>
              <a:rPr lang="cs-CZ" i="1" dirty="0" err="1"/>
              <a:t>I’m</a:t>
            </a:r>
            <a:r>
              <a:rPr lang="cs-CZ" i="1" dirty="0"/>
              <a:t> </a:t>
            </a:r>
            <a:r>
              <a:rPr lang="cs-CZ" i="1" dirty="0" err="1"/>
              <a:t>with</a:t>
            </a:r>
            <a:r>
              <a:rPr lang="cs-CZ" i="1" dirty="0"/>
              <a:t> my </a:t>
            </a:r>
            <a:r>
              <a:rPr lang="cs-CZ" i="1" dirty="0" err="1"/>
              <a:t>friends</a:t>
            </a:r>
            <a:r>
              <a:rPr lang="cs-CZ" i="1" dirty="0"/>
              <a:t>, but I </a:t>
            </a:r>
            <a:r>
              <a:rPr lang="cs-CZ" i="1" dirty="0" err="1"/>
              <a:t>get</a:t>
            </a:r>
            <a:r>
              <a:rPr lang="cs-CZ" i="1" dirty="0"/>
              <a:t> sad </a:t>
            </a:r>
            <a:r>
              <a:rPr lang="cs-CZ" i="1" dirty="0" err="1"/>
              <a:t>if</a:t>
            </a:r>
            <a:r>
              <a:rPr lang="cs-CZ" i="1" dirty="0"/>
              <a:t> </a:t>
            </a:r>
            <a:r>
              <a:rPr lang="cs-CZ" i="1" dirty="0" err="1"/>
              <a:t>there</a:t>
            </a:r>
            <a:r>
              <a:rPr lang="cs-CZ" i="1" dirty="0"/>
              <a:t> </a:t>
            </a:r>
            <a:r>
              <a:rPr lang="cs-CZ" i="1" dirty="0" err="1"/>
              <a:t>is</a:t>
            </a:r>
            <a:r>
              <a:rPr lang="cs-CZ" i="1" dirty="0"/>
              <a:t> no </a:t>
            </a:r>
            <a:r>
              <a:rPr lang="cs-CZ" i="1" dirty="0" err="1"/>
              <a:t>one</a:t>
            </a:r>
            <a:r>
              <a:rPr lang="cs-CZ" i="1" dirty="0"/>
              <a:t> to do </a:t>
            </a:r>
            <a:r>
              <a:rPr lang="cs-CZ" i="1" dirty="0" err="1"/>
              <a:t>things</a:t>
            </a:r>
            <a:r>
              <a:rPr lang="cs-CZ" i="1" dirty="0"/>
              <a:t> </a:t>
            </a:r>
            <a:r>
              <a:rPr lang="cs-CZ" i="1" dirty="0" err="1"/>
              <a:t>with</a:t>
            </a:r>
            <a:r>
              <a:rPr lang="cs-CZ" i="1" dirty="0"/>
              <a:t>. </a:t>
            </a:r>
            <a:r>
              <a:rPr lang="cs-CZ" i="1" dirty="0" err="1"/>
              <a:t>I’m</a:t>
            </a:r>
            <a:r>
              <a:rPr lang="cs-CZ" i="1" dirty="0"/>
              <a:t> feeling </a:t>
            </a:r>
            <a:r>
              <a:rPr lang="cs-CZ" i="1" dirty="0" err="1"/>
              <a:t>pretty</a:t>
            </a:r>
            <a:r>
              <a:rPr lang="cs-CZ" i="1" dirty="0"/>
              <a:t> </a:t>
            </a:r>
            <a:r>
              <a:rPr lang="cs-CZ" i="1" dirty="0" err="1"/>
              <a:t>dumb</a:t>
            </a:r>
            <a:r>
              <a:rPr lang="cs-CZ" i="1" dirty="0"/>
              <a:t> in </a:t>
            </a:r>
            <a:r>
              <a:rPr lang="cs-CZ" i="1" dirty="0" err="1"/>
              <a:t>math</a:t>
            </a:r>
            <a:r>
              <a:rPr lang="cs-CZ" i="1" dirty="0"/>
              <a:t> and science, </a:t>
            </a:r>
            <a:r>
              <a:rPr lang="cs-CZ" i="1" dirty="0" err="1"/>
              <a:t>especially</a:t>
            </a:r>
            <a:r>
              <a:rPr lang="cs-CZ" i="1" dirty="0"/>
              <a:t> </a:t>
            </a:r>
            <a:r>
              <a:rPr lang="cs-CZ" i="1" dirty="0" err="1"/>
              <a:t>when</a:t>
            </a:r>
            <a:r>
              <a:rPr lang="cs-CZ" i="1" dirty="0"/>
              <a:t> I </a:t>
            </a:r>
            <a:r>
              <a:rPr lang="cs-CZ" i="1" dirty="0" err="1"/>
              <a:t>see</a:t>
            </a:r>
            <a:r>
              <a:rPr lang="cs-CZ" i="1" dirty="0"/>
              <a:t> </a:t>
            </a:r>
            <a:r>
              <a:rPr lang="cs-CZ" i="1" dirty="0" err="1"/>
              <a:t>how</a:t>
            </a:r>
            <a:r>
              <a:rPr lang="cs-CZ" i="1" dirty="0"/>
              <a:t> </a:t>
            </a:r>
            <a:r>
              <a:rPr lang="cs-CZ" i="1" dirty="0" err="1"/>
              <a:t>well</a:t>
            </a:r>
            <a:r>
              <a:rPr lang="cs-CZ" i="1" dirty="0"/>
              <a:t> </a:t>
            </a:r>
            <a:r>
              <a:rPr lang="cs-CZ" i="1" dirty="0" err="1"/>
              <a:t>the</a:t>
            </a:r>
            <a:r>
              <a:rPr lang="cs-CZ" i="1" dirty="0"/>
              <a:t> </a:t>
            </a:r>
            <a:r>
              <a:rPr lang="cs-CZ" i="1" dirty="0" err="1"/>
              <a:t>other</a:t>
            </a:r>
            <a:r>
              <a:rPr lang="cs-CZ" i="1" dirty="0"/>
              <a:t> </a:t>
            </a:r>
            <a:r>
              <a:rPr lang="cs-CZ" i="1" dirty="0" err="1"/>
              <a:t>kids</a:t>
            </a:r>
            <a:r>
              <a:rPr lang="cs-CZ" i="1" dirty="0"/>
              <a:t> are </a:t>
            </a:r>
            <a:r>
              <a:rPr lang="cs-CZ" i="1" dirty="0" err="1"/>
              <a:t>doing</a:t>
            </a:r>
            <a:r>
              <a:rPr lang="cs-CZ" i="1" dirty="0"/>
              <a:t>. </a:t>
            </a:r>
            <a:r>
              <a:rPr lang="cs-CZ" i="1" dirty="0" err="1"/>
              <a:t>How</a:t>
            </a:r>
            <a:r>
              <a:rPr lang="cs-CZ" i="1" dirty="0"/>
              <a:t> I </a:t>
            </a:r>
            <a:r>
              <a:rPr lang="cs-CZ" i="1" dirty="0" err="1"/>
              <a:t>look</a:t>
            </a:r>
            <a:r>
              <a:rPr lang="cs-CZ" i="1" dirty="0"/>
              <a:t> and </a:t>
            </a:r>
            <a:r>
              <a:rPr lang="cs-CZ" i="1" dirty="0" err="1"/>
              <a:t>how</a:t>
            </a:r>
            <a:r>
              <a:rPr lang="cs-CZ" i="1" dirty="0"/>
              <a:t> </a:t>
            </a:r>
            <a:r>
              <a:rPr lang="cs-CZ" i="1" dirty="0" err="1"/>
              <a:t>popular</a:t>
            </a:r>
            <a:r>
              <a:rPr lang="cs-CZ" i="1" dirty="0"/>
              <a:t> I </a:t>
            </a:r>
            <a:r>
              <a:rPr lang="cs-CZ" i="1" dirty="0" err="1"/>
              <a:t>am</a:t>
            </a:r>
            <a:r>
              <a:rPr lang="cs-CZ" i="1" dirty="0"/>
              <a:t> are more </a:t>
            </a:r>
            <a:r>
              <a:rPr lang="cs-CZ" i="1" dirty="0" err="1"/>
              <a:t>important</a:t>
            </a:r>
            <a:r>
              <a:rPr lang="cs-CZ" i="1" dirty="0"/>
              <a:t>. I </a:t>
            </a:r>
            <a:r>
              <a:rPr lang="cs-CZ" i="1" dirty="0" err="1"/>
              <a:t>also</a:t>
            </a:r>
            <a:r>
              <a:rPr lang="cs-CZ" i="1" dirty="0"/>
              <a:t> </a:t>
            </a:r>
            <a:r>
              <a:rPr lang="cs-CZ" i="1" dirty="0" err="1"/>
              <a:t>like</a:t>
            </a:r>
            <a:r>
              <a:rPr lang="cs-CZ" i="1" dirty="0"/>
              <a:t> </a:t>
            </a:r>
            <a:r>
              <a:rPr lang="cs-CZ" i="1" dirty="0" err="1"/>
              <a:t>myself</a:t>
            </a:r>
            <a:r>
              <a:rPr lang="cs-CZ" i="1" dirty="0"/>
              <a:t> </a:t>
            </a:r>
            <a:r>
              <a:rPr lang="cs-CZ" i="1" dirty="0" err="1"/>
              <a:t>because</a:t>
            </a:r>
            <a:r>
              <a:rPr lang="cs-CZ" i="1" dirty="0"/>
              <a:t> I </a:t>
            </a:r>
            <a:r>
              <a:rPr lang="cs-CZ" i="1" dirty="0" err="1"/>
              <a:t>know</a:t>
            </a:r>
            <a:r>
              <a:rPr lang="cs-CZ" i="1" dirty="0"/>
              <a:t> my </a:t>
            </a:r>
            <a:r>
              <a:rPr lang="cs-CZ" i="1" dirty="0" err="1"/>
              <a:t>parents</a:t>
            </a:r>
            <a:r>
              <a:rPr lang="cs-CZ" i="1" dirty="0"/>
              <a:t> </a:t>
            </a:r>
            <a:r>
              <a:rPr lang="cs-CZ" i="1" dirty="0" err="1"/>
              <a:t>like</a:t>
            </a:r>
            <a:r>
              <a:rPr lang="cs-CZ" i="1" dirty="0"/>
              <a:t> </a:t>
            </a:r>
            <a:r>
              <a:rPr lang="cs-CZ" i="1" dirty="0" err="1"/>
              <a:t>me</a:t>
            </a:r>
            <a:r>
              <a:rPr lang="cs-CZ" i="1" dirty="0"/>
              <a:t> and so do </a:t>
            </a:r>
            <a:r>
              <a:rPr lang="cs-CZ" i="1" dirty="0" err="1"/>
              <a:t>other</a:t>
            </a:r>
            <a:r>
              <a:rPr lang="cs-CZ" i="1" dirty="0"/>
              <a:t> </a:t>
            </a:r>
            <a:r>
              <a:rPr lang="cs-CZ" i="1" dirty="0" err="1"/>
              <a:t>kids</a:t>
            </a:r>
            <a:r>
              <a:rPr lang="cs-CZ" i="1" dirty="0"/>
              <a:t>. </a:t>
            </a:r>
            <a:r>
              <a:rPr lang="cs-CZ" i="1" dirty="0" err="1"/>
              <a:t>That</a:t>
            </a:r>
            <a:r>
              <a:rPr lang="cs-CZ" i="1" dirty="0"/>
              <a:t> </a:t>
            </a:r>
            <a:r>
              <a:rPr lang="cs-CZ" i="1" dirty="0" err="1"/>
              <a:t>helps</a:t>
            </a:r>
            <a:r>
              <a:rPr lang="cs-CZ" i="1" dirty="0"/>
              <a:t> </a:t>
            </a:r>
            <a:r>
              <a:rPr lang="cs-CZ" i="1" dirty="0" err="1"/>
              <a:t>you</a:t>
            </a:r>
            <a:r>
              <a:rPr lang="cs-CZ" i="1" dirty="0"/>
              <a:t> </a:t>
            </a:r>
            <a:r>
              <a:rPr lang="cs-CZ" i="1" dirty="0" err="1"/>
              <a:t>like</a:t>
            </a:r>
            <a:r>
              <a:rPr lang="cs-CZ" i="1" dirty="0"/>
              <a:t> </a:t>
            </a:r>
            <a:r>
              <a:rPr lang="cs-CZ" i="1" dirty="0" err="1"/>
              <a:t>yourself</a:t>
            </a:r>
            <a:r>
              <a:rPr lang="cs-CZ" i="1" dirty="0"/>
              <a:t>. (</a:t>
            </a:r>
            <a:r>
              <a:rPr lang="cs-CZ" i="1" dirty="0" err="1"/>
              <a:t>adapted</a:t>
            </a:r>
            <a:r>
              <a:rPr lang="cs-CZ" i="1" dirty="0"/>
              <a:t> </a:t>
            </a:r>
            <a:r>
              <a:rPr lang="cs-CZ" i="1" dirty="0" err="1"/>
              <a:t>from</a:t>
            </a:r>
            <a:r>
              <a:rPr lang="cs-CZ" i="1" dirty="0"/>
              <a:t> </a:t>
            </a:r>
            <a:r>
              <a:rPr lang="cs-CZ" i="1" dirty="0" err="1"/>
              <a:t>Harter</a:t>
            </a:r>
            <a:r>
              <a:rPr lang="cs-CZ" i="1" dirty="0"/>
              <a:t>, 1999, p. 48</a:t>
            </a:r>
            <a:r>
              <a:rPr lang="cs-CZ" i="1" dirty="0" smtClean="0"/>
              <a:t>)</a:t>
            </a:r>
            <a:endParaRPr lang="cs-CZ" dirty="0" smtClean="0"/>
          </a:p>
          <a:p>
            <a:pPr lvl="0"/>
            <a:r>
              <a:rPr lang="cs-CZ" dirty="0"/>
              <a:t>Jiné důležité vlastnosti </a:t>
            </a:r>
            <a:r>
              <a:rPr lang="cs-CZ" dirty="0" smtClean="0"/>
              <a:t>- kompetence</a:t>
            </a:r>
            <a:r>
              <a:rPr lang="cs-CZ" dirty="0"/>
              <a:t>, ale i více vztahových charakteristik (vrstevnické </a:t>
            </a:r>
            <a:r>
              <a:rPr lang="cs-CZ" dirty="0" smtClean="0"/>
              <a:t>vztahy)</a:t>
            </a:r>
            <a:endParaRPr lang="cs-CZ" dirty="0"/>
          </a:p>
          <a:p>
            <a:r>
              <a:rPr lang="cs-CZ" dirty="0" smtClean="0"/>
              <a:t>Kognice</a:t>
            </a:r>
          </a:p>
          <a:p>
            <a:pPr lvl="1"/>
            <a:r>
              <a:rPr lang="cs-CZ" dirty="0" smtClean="0"/>
              <a:t>Generalizace; </a:t>
            </a:r>
            <a:r>
              <a:rPr lang="cs-CZ" dirty="0"/>
              <a:t>globální </a:t>
            </a:r>
            <a:r>
              <a:rPr lang="cs-CZ" dirty="0" smtClean="0"/>
              <a:t>percepce </a:t>
            </a:r>
            <a:r>
              <a:rPr lang="cs-CZ" dirty="0"/>
              <a:t>vlastní </a:t>
            </a:r>
            <a:r>
              <a:rPr lang="cs-CZ" dirty="0" smtClean="0"/>
              <a:t>sebeúcty</a:t>
            </a:r>
            <a:endParaRPr lang="cs-CZ" dirty="0"/>
          </a:p>
          <a:p>
            <a:pPr lvl="1"/>
            <a:r>
              <a:rPr lang="cs-CZ" dirty="0" smtClean="0"/>
              <a:t>Vyvážené </a:t>
            </a:r>
            <a:r>
              <a:rPr lang="cs-CZ" dirty="0"/>
              <a:t>pozitivní a negativní charakteristiky</a:t>
            </a:r>
          </a:p>
          <a:p>
            <a:pPr lvl="1"/>
            <a:r>
              <a:rPr lang="cs-CZ" dirty="0"/>
              <a:t>Sociální srovnávání </a:t>
            </a:r>
            <a:r>
              <a:rPr lang="cs-CZ" dirty="0" smtClean="0"/>
              <a:t>–konkrétní operace, komparativní informace </a:t>
            </a:r>
            <a:r>
              <a:rPr lang="cs-CZ" dirty="0"/>
              <a:t>(ze školy</a:t>
            </a:r>
            <a:r>
              <a:rPr lang="cs-CZ" dirty="0" smtClean="0"/>
              <a:t>); </a:t>
            </a:r>
            <a:r>
              <a:rPr lang="cs-CZ" dirty="0"/>
              <a:t>schopnost sociálně se srovnávat znamená nebezpečí negativního </a:t>
            </a:r>
            <a:r>
              <a:rPr lang="cs-CZ" dirty="0" smtClean="0"/>
              <a:t>sebepojetí; Schopnost </a:t>
            </a:r>
            <a:r>
              <a:rPr lang="cs-CZ" dirty="0"/>
              <a:t>zaujímat perspektivu</a:t>
            </a:r>
          </a:p>
          <a:p>
            <a:pPr lvl="1"/>
            <a:r>
              <a:rPr lang="cs-CZ" dirty="0" smtClean="0"/>
              <a:t>Rozlišují </a:t>
            </a:r>
            <a:r>
              <a:rPr lang="cs-CZ" dirty="0"/>
              <a:t>ideální a skutečné já, rodiče a škola atd. operují s ideální verzí</a:t>
            </a:r>
          </a:p>
          <a:p>
            <a:pPr lvl="0"/>
            <a:r>
              <a:rPr lang="cs-CZ" dirty="0" smtClean="0"/>
              <a:t>Sociální vlivy</a:t>
            </a:r>
          </a:p>
          <a:p>
            <a:pPr lvl="1"/>
            <a:r>
              <a:rPr lang="cs-CZ" dirty="0" smtClean="0"/>
              <a:t>Vliv </a:t>
            </a:r>
            <a:r>
              <a:rPr lang="cs-CZ" dirty="0"/>
              <a:t>rodiny – podpora, ale hranice, vysoká, ale reálná očekávání</a:t>
            </a:r>
          </a:p>
          <a:p>
            <a:pPr lvl="1"/>
            <a:r>
              <a:rPr lang="cs-CZ" dirty="0"/>
              <a:t>Významní druzí nastavují zrcadlo – velký vliv; rodina a významní druzí (hlavně rodiče, učitelé, spolužáci, přátelé) hlavním zdrojem </a:t>
            </a:r>
            <a:r>
              <a:rPr lang="cs-CZ" dirty="0" err="1"/>
              <a:t>sebehodnoty</a:t>
            </a:r>
            <a:r>
              <a:rPr lang="cs-CZ" dirty="0"/>
              <a:t> (</a:t>
            </a:r>
            <a:r>
              <a:rPr lang="cs-CZ" dirty="0" err="1"/>
              <a:t>self-worth</a:t>
            </a:r>
            <a:r>
              <a:rPr lang="cs-CZ" dirty="0"/>
              <a:t>); zneužívané děti silně postižené, </a:t>
            </a:r>
          </a:p>
          <a:p>
            <a:pPr lvl="1"/>
            <a:r>
              <a:rPr lang="cs-CZ" dirty="0" err="1"/>
              <a:t>Internalizují</a:t>
            </a:r>
            <a:r>
              <a:rPr lang="cs-CZ" dirty="0"/>
              <a:t> společenské normy</a:t>
            </a:r>
          </a:p>
          <a:p>
            <a:endParaRPr lang="cs-CZ" dirty="0" smtClean="0"/>
          </a:p>
          <a:p>
            <a:pPr lvl="1"/>
            <a:endParaRPr lang="cs-CZ" i="1"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12</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484701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00B3D2B-613A-41BE-987D-E6A1324B456D}"/>
              </a:ext>
            </a:extLst>
          </p:cNvPr>
          <p:cNvSpPr>
            <a:spLocks noGrp="1"/>
          </p:cNvSpPr>
          <p:nvPr>
            <p:ph type="ctrTitle"/>
          </p:nvPr>
        </p:nvSpPr>
        <p:spPr/>
        <p:txBody>
          <a:bodyPr rtlCol="0"/>
          <a:lstStyle/>
          <a:p>
            <a:pPr>
              <a:lnSpc>
                <a:spcPts val="5300"/>
              </a:lnSpc>
            </a:pPr>
            <a:r>
              <a:rPr lang="cs-CZ" dirty="0" smtClean="0"/>
              <a:t>Skupinové chování</a:t>
            </a:r>
            <a:endParaRPr lang="cs-CZ" dirty="0"/>
          </a:p>
        </p:txBody>
      </p:sp>
      <p:sp>
        <p:nvSpPr>
          <p:cNvPr id="5" name="Zástupný symbol pro číslo snímku 4">
            <a:extLst>
              <a:ext uri="{FF2B5EF4-FFF2-40B4-BE49-F238E27FC236}">
                <a16:creationId xmlns:a16="http://schemas.microsoft.com/office/drawing/2014/main" id="{BDD5A594-D852-43BB-B591-E9D9027253BD}"/>
              </a:ext>
            </a:extLst>
          </p:cNvPr>
          <p:cNvSpPr>
            <a:spLocks noGrp="1"/>
          </p:cNvSpPr>
          <p:nvPr>
            <p:ph type="sldNum" sz="quarter" idx="11"/>
          </p:nvPr>
        </p:nvSpPr>
        <p:spPr/>
        <p:txBody>
          <a:bodyPr rtlCol="0"/>
          <a:lstStyle/>
          <a:p>
            <a:pPr rtl="0"/>
            <a:fld id="{19B51A1E-902D-48AF-9020-955120F399B6}" type="slidenum">
              <a:rPr lang="cs-CZ" smtClean="0"/>
              <a:pPr rtl="0"/>
              <a:t>13</a:t>
            </a:fld>
            <a:endParaRPr lang="cs-CZ" dirty="0"/>
          </a:p>
        </p:txBody>
      </p:sp>
      <p:pic>
        <p:nvPicPr>
          <p:cNvPr id="6" name="Obrázek 5"/>
          <p:cNvPicPr>
            <a:picLocks noChangeAspect="1"/>
          </p:cNvPicPr>
          <p:nvPr/>
        </p:nvPicPr>
        <p:blipFill>
          <a:blip r:embed="rId3"/>
          <a:stretch>
            <a:fillRect/>
          </a:stretch>
        </p:blipFill>
        <p:spPr>
          <a:xfrm>
            <a:off x="9978013" y="6352224"/>
            <a:ext cx="2213987" cy="420365"/>
          </a:xfrm>
          <a:prstGeom prst="rect">
            <a:avLst/>
          </a:prstGeom>
        </p:spPr>
      </p:pic>
      <p:sp>
        <p:nvSpPr>
          <p:cNvPr id="2" name="Podnadpis 1"/>
          <p:cNvSpPr>
            <a:spLocks noGrp="1"/>
          </p:cNvSpPr>
          <p:nvPr>
            <p:ph type="subTitle" idx="1"/>
          </p:nvPr>
        </p:nvSpPr>
        <p:spPr>
          <a:xfrm>
            <a:off x="7329714" y="3249038"/>
            <a:ext cx="2452914" cy="2593540"/>
          </a:xfrm>
        </p:spPr>
        <p:txBody>
          <a:bodyPr/>
          <a:lstStyle/>
          <a:p>
            <a:r>
              <a:rPr lang="cs-CZ" dirty="0" smtClean="0"/>
              <a:t>Hierarchie</a:t>
            </a:r>
          </a:p>
          <a:p>
            <a:r>
              <a:rPr lang="cs-CZ" dirty="0" err="1" smtClean="0"/>
              <a:t>Prosocialita</a:t>
            </a:r>
            <a:endParaRPr lang="cs-CZ" dirty="0" smtClean="0"/>
          </a:p>
          <a:p>
            <a:r>
              <a:rPr lang="cs-CZ" dirty="0" smtClean="0"/>
              <a:t>Agresivita </a:t>
            </a:r>
          </a:p>
          <a:p>
            <a:r>
              <a:rPr lang="cs-CZ" dirty="0" smtClean="0"/>
              <a:t>Dominance </a:t>
            </a:r>
          </a:p>
          <a:p>
            <a:r>
              <a:rPr lang="cs-CZ" dirty="0" smtClean="0"/>
              <a:t>Popularita </a:t>
            </a:r>
          </a:p>
          <a:p>
            <a:r>
              <a:rPr lang="cs-CZ" dirty="0" smtClean="0"/>
              <a:t>Konflikty  </a:t>
            </a:r>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173088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3906"/>
            <a:ext cx="7258636" cy="4357647"/>
          </a:xfrm>
        </p:spPr>
        <p:txBody>
          <a:bodyPr rtlCol="0"/>
          <a:lstStyle/>
          <a:p>
            <a:r>
              <a:rPr lang="cs-CZ" dirty="0" smtClean="0"/>
              <a:t>Hlavní cíle</a:t>
            </a:r>
          </a:p>
          <a:p>
            <a:pPr lvl="1"/>
            <a:r>
              <a:rPr lang="cs-CZ" dirty="0" smtClean="0"/>
              <a:t>Přijetí skupinou (nebýt vyloučen) – hierarchie oblíbenosti</a:t>
            </a:r>
          </a:p>
          <a:p>
            <a:pPr lvl="1"/>
            <a:r>
              <a:rPr lang="cs-CZ" dirty="0" smtClean="0"/>
              <a:t>Vybudování postavení – hierarchie dominance</a:t>
            </a:r>
          </a:p>
          <a:p>
            <a:pPr lvl="1"/>
            <a:endParaRPr lang="cs-CZ" dirty="0"/>
          </a:p>
          <a:p>
            <a:pPr lvl="1"/>
            <a:r>
              <a:rPr lang="cs-CZ" b="1" dirty="0"/>
              <a:t>Sociometrická oblíbenost </a:t>
            </a:r>
            <a:endParaRPr lang="cs-CZ" b="1" dirty="0" smtClean="0"/>
          </a:p>
          <a:p>
            <a:pPr lvl="2"/>
            <a:r>
              <a:rPr lang="cs-CZ" dirty="0" smtClean="0"/>
              <a:t>na </a:t>
            </a:r>
            <a:r>
              <a:rPr lang="cs-CZ" dirty="0"/>
              <a:t>úrovni dyády, jedinec chová náklonnost k druhému, a odráží do jaké míry je dítě mezi svými vrstevníky (v průměru) oblíbené</a:t>
            </a:r>
          </a:p>
          <a:p>
            <a:pPr lvl="2"/>
            <a:r>
              <a:rPr lang="cs-CZ" i="1" dirty="0"/>
              <a:t>„Koho ze skupiny máš nejvíce/nejméně rád?“</a:t>
            </a:r>
            <a:endParaRPr lang="cs-CZ" dirty="0"/>
          </a:p>
          <a:p>
            <a:pPr lvl="1"/>
            <a:r>
              <a:rPr lang="cs-CZ" b="1" dirty="0" smtClean="0"/>
              <a:t>Sociální dominance </a:t>
            </a:r>
            <a:r>
              <a:rPr lang="cs-CZ" dirty="0" smtClean="0"/>
              <a:t>(také </a:t>
            </a:r>
            <a:r>
              <a:rPr lang="cs-CZ" dirty="0" smtClean="0"/>
              <a:t>sociologická/vnímaná </a:t>
            </a:r>
            <a:r>
              <a:rPr lang="cs-CZ" dirty="0" smtClean="0"/>
              <a:t>oblíbenost) </a:t>
            </a:r>
            <a:r>
              <a:rPr lang="cs-CZ" dirty="0"/>
              <a:t>- jak ostatní vnímají postavení nebo status dítěte ve skupině</a:t>
            </a:r>
          </a:p>
          <a:p>
            <a:pPr lvl="2"/>
            <a:r>
              <a:rPr lang="cs-CZ" i="1" dirty="0"/>
              <a:t>„Kdo si myslíš, že je ve třídě nejoblíbenější?“</a:t>
            </a:r>
          </a:p>
          <a:p>
            <a:pPr lvl="2"/>
            <a:r>
              <a:rPr lang="cs-CZ" dirty="0" smtClean="0"/>
              <a:t>Elitáři, určují </a:t>
            </a:r>
            <a:r>
              <a:rPr lang="cs-CZ" dirty="0"/>
              <a:t>trendy ve </a:t>
            </a:r>
            <a:r>
              <a:rPr lang="cs-CZ" dirty="0" smtClean="0"/>
              <a:t>skupině, středem </a:t>
            </a:r>
            <a:r>
              <a:rPr lang="cs-CZ" dirty="0" smtClean="0"/>
              <a:t>pozornosti</a:t>
            </a:r>
          </a:p>
          <a:p>
            <a:pPr lvl="1"/>
            <a:r>
              <a:rPr lang="cs-CZ" dirty="0" smtClean="0"/>
              <a:t>Děti sociometricky, ale ne sociologicky populární – vnímané jako milé, důvěryhodné</a:t>
            </a:r>
          </a:p>
          <a:p>
            <a:pPr lvl="1"/>
            <a:r>
              <a:rPr lang="cs-CZ" dirty="0" smtClean="0"/>
              <a:t>Děti sociologicky, ale ne sociometrick</a:t>
            </a:r>
            <a:r>
              <a:rPr lang="cs-CZ" dirty="0" smtClean="0"/>
              <a:t>y populární – vnímané jako dominantní, agresivní, namyšlené</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14</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Skupinové chování</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smtClean="0"/>
              <a:t>Funkce </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7" name="Zástupný symbol pro obrázek 6"/>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8379" r="18379"/>
          <a:stretch>
            <a:fillRect/>
          </a:stretch>
        </p:blipFill>
        <p:spPr>
          <a:xfrm>
            <a:off x="7560193" y="1344803"/>
            <a:ext cx="4139536" cy="4356750"/>
          </a:xfrm>
        </p:spPr>
      </p:pic>
    </p:spTree>
    <p:extLst>
      <p:ext uri="{BB962C8B-B14F-4D97-AF65-F5344CB8AC3E}">
        <p14:creationId xmlns:p14="http://schemas.microsoft.com/office/powerpoint/2010/main" val="2114736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3906"/>
            <a:ext cx="7258636" cy="3933645"/>
          </a:xfrm>
        </p:spPr>
        <p:txBody>
          <a:bodyPr rtlCol="0"/>
          <a:lstStyle/>
          <a:p>
            <a:r>
              <a:rPr lang="cs-CZ" dirty="0" smtClean="0"/>
              <a:t>Úspěšnost v soutěži </a:t>
            </a:r>
            <a:r>
              <a:rPr lang="cs-CZ" dirty="0"/>
              <a:t>o </a:t>
            </a:r>
            <a:r>
              <a:rPr lang="cs-CZ" dirty="0" smtClean="0"/>
              <a:t>materiální i </a:t>
            </a:r>
            <a:r>
              <a:rPr lang="cs-CZ" dirty="0"/>
              <a:t>sociální </a:t>
            </a:r>
            <a:r>
              <a:rPr lang="cs-CZ" dirty="0" smtClean="0"/>
              <a:t>zdroje </a:t>
            </a:r>
          </a:p>
          <a:p>
            <a:r>
              <a:rPr lang="cs-CZ" b="1" dirty="0" smtClean="0"/>
              <a:t>strategie </a:t>
            </a:r>
            <a:r>
              <a:rPr lang="cs-CZ" b="1" dirty="0"/>
              <a:t>prosociální kontroly</a:t>
            </a:r>
            <a:r>
              <a:rPr lang="cs-CZ" dirty="0"/>
              <a:t> (</a:t>
            </a:r>
            <a:r>
              <a:rPr lang="cs-CZ" i="1" dirty="0" err="1"/>
              <a:t>prosocial</a:t>
            </a:r>
            <a:r>
              <a:rPr lang="cs-CZ" i="1" dirty="0"/>
              <a:t> </a:t>
            </a:r>
            <a:r>
              <a:rPr lang="cs-CZ" i="1" dirty="0" err="1"/>
              <a:t>control</a:t>
            </a:r>
            <a:r>
              <a:rPr lang="cs-CZ" dirty="0" smtClean="0"/>
              <a:t>)</a:t>
            </a:r>
          </a:p>
          <a:p>
            <a:r>
              <a:rPr lang="cs-CZ" b="1" dirty="0" smtClean="0"/>
              <a:t>strategie </a:t>
            </a:r>
            <a:r>
              <a:rPr lang="cs-CZ" b="1" dirty="0"/>
              <a:t>nátlakové kontroly</a:t>
            </a:r>
            <a:r>
              <a:rPr lang="cs-CZ" dirty="0"/>
              <a:t> (</a:t>
            </a:r>
            <a:r>
              <a:rPr lang="cs-CZ" i="1" dirty="0" err="1"/>
              <a:t>coercive</a:t>
            </a:r>
            <a:r>
              <a:rPr lang="cs-CZ" i="1" dirty="0"/>
              <a:t> </a:t>
            </a:r>
            <a:r>
              <a:rPr lang="cs-CZ" i="1" dirty="0" err="1"/>
              <a:t>control</a:t>
            </a:r>
            <a:r>
              <a:rPr lang="cs-CZ" dirty="0" smtClean="0"/>
              <a:t>) </a:t>
            </a:r>
          </a:p>
          <a:p>
            <a:r>
              <a:rPr lang="cs-CZ" b="1" dirty="0" smtClean="0"/>
              <a:t>strategie </a:t>
            </a:r>
            <a:r>
              <a:rPr lang="cs-CZ" b="1" dirty="0" err="1"/>
              <a:t>bistrategické</a:t>
            </a:r>
            <a:r>
              <a:rPr lang="cs-CZ" b="1" dirty="0"/>
              <a:t> kontroly </a:t>
            </a:r>
            <a:r>
              <a:rPr lang="cs-CZ" dirty="0"/>
              <a:t>(</a:t>
            </a:r>
            <a:r>
              <a:rPr lang="cs-CZ" i="1" dirty="0" err="1"/>
              <a:t>bistrategic</a:t>
            </a:r>
            <a:r>
              <a:rPr lang="cs-CZ" i="1" dirty="0"/>
              <a:t> </a:t>
            </a:r>
            <a:r>
              <a:rPr lang="cs-CZ" i="1" dirty="0" err="1"/>
              <a:t>control</a:t>
            </a:r>
            <a:r>
              <a:rPr lang="cs-CZ" dirty="0" smtClean="0"/>
              <a:t>) </a:t>
            </a:r>
          </a:p>
          <a:p>
            <a:r>
              <a:rPr lang="cs-CZ" b="1" dirty="0" smtClean="0"/>
              <a:t>strategie </a:t>
            </a:r>
            <a:r>
              <a:rPr lang="cs-CZ" b="1" dirty="0"/>
              <a:t>typické kontroly</a:t>
            </a:r>
            <a:r>
              <a:rPr lang="cs-CZ" dirty="0"/>
              <a:t> (</a:t>
            </a:r>
            <a:r>
              <a:rPr lang="cs-CZ" i="1" dirty="0" err="1"/>
              <a:t>typical</a:t>
            </a:r>
            <a:r>
              <a:rPr lang="cs-CZ" i="1" dirty="0"/>
              <a:t> </a:t>
            </a:r>
            <a:r>
              <a:rPr lang="cs-CZ" i="1" dirty="0" err="1"/>
              <a:t>control</a:t>
            </a:r>
            <a:r>
              <a:rPr lang="cs-CZ" dirty="0" smtClean="0"/>
              <a:t>) </a:t>
            </a:r>
          </a:p>
          <a:p>
            <a:r>
              <a:rPr lang="cs-CZ" b="1" dirty="0" smtClean="0"/>
              <a:t>nekontrolující </a:t>
            </a:r>
            <a:r>
              <a:rPr lang="cs-CZ" b="1" dirty="0"/>
              <a:t>strategie</a:t>
            </a:r>
            <a:r>
              <a:rPr lang="cs-CZ" dirty="0"/>
              <a:t> (</a:t>
            </a:r>
            <a:r>
              <a:rPr lang="cs-CZ" i="1" dirty="0" err="1"/>
              <a:t>noncontrol</a:t>
            </a:r>
            <a:r>
              <a:rPr lang="cs-CZ" dirty="0"/>
              <a:t>) </a:t>
            </a:r>
            <a:endParaRPr lang="cs-CZ" dirty="0" smtClean="0"/>
          </a:p>
          <a:p>
            <a:r>
              <a:rPr lang="cs-CZ" dirty="0" smtClean="0"/>
              <a:t>status možno </a:t>
            </a:r>
            <a:r>
              <a:rPr lang="cs-CZ" dirty="0"/>
              <a:t>získat </a:t>
            </a:r>
            <a:r>
              <a:rPr lang="cs-CZ" dirty="0" smtClean="0"/>
              <a:t>také navázáním </a:t>
            </a:r>
            <a:r>
              <a:rPr lang="cs-CZ" dirty="0"/>
              <a:t>silného přátelského vztahu s jiným vysoce postaveným členem </a:t>
            </a:r>
            <a:r>
              <a:rPr lang="cs-CZ" dirty="0" smtClean="0"/>
              <a:t>skupiny</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15</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432000"/>
            <a:ext cx="9271398" cy="432000"/>
          </a:xfrm>
        </p:spPr>
        <p:txBody>
          <a:bodyPr rtlCol="0"/>
          <a:lstStyle/>
          <a:p>
            <a:r>
              <a:rPr lang="cs-CZ" dirty="0" smtClean="0"/>
              <a:t>Skupinové </a:t>
            </a:r>
            <a:r>
              <a:rPr lang="cs-CZ" dirty="0" smtClean="0"/>
              <a:t>chování – dosahování kontroly</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smtClean="0"/>
              <a:t>Dominance; strategie kontroly (</a:t>
            </a:r>
            <a:r>
              <a:rPr lang="cs-CZ" dirty="0" err="1" smtClean="0"/>
              <a:t>Hawley</a:t>
            </a:r>
            <a:r>
              <a:rPr lang="cs-CZ" dirty="0" smtClean="0"/>
              <a:t> 2003) </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678" y="4053689"/>
            <a:ext cx="5437800" cy="2718900"/>
          </a:xfrm>
          <a:prstGeom prst="rect">
            <a:avLst/>
          </a:prstGeom>
        </p:spPr>
      </p:pic>
    </p:spTree>
    <p:extLst>
      <p:ext uri="{BB962C8B-B14F-4D97-AF65-F5344CB8AC3E}">
        <p14:creationId xmlns:p14="http://schemas.microsoft.com/office/powerpoint/2010/main" val="3095402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3906"/>
            <a:ext cx="7258636" cy="3933645"/>
          </a:xfrm>
        </p:spPr>
        <p:txBody>
          <a:bodyPr rtlCol="0"/>
          <a:lstStyle/>
          <a:p>
            <a:r>
              <a:rPr lang="cs-CZ" b="1" dirty="0" smtClean="0"/>
              <a:t>strategie </a:t>
            </a:r>
            <a:r>
              <a:rPr lang="cs-CZ" b="1" dirty="0"/>
              <a:t>prosociální kontroly</a:t>
            </a:r>
            <a:r>
              <a:rPr lang="cs-CZ" dirty="0"/>
              <a:t> (</a:t>
            </a:r>
            <a:r>
              <a:rPr lang="cs-CZ" i="1" dirty="0" err="1"/>
              <a:t>prosocial</a:t>
            </a:r>
            <a:r>
              <a:rPr lang="cs-CZ" i="1" dirty="0"/>
              <a:t> </a:t>
            </a:r>
            <a:r>
              <a:rPr lang="cs-CZ" i="1" dirty="0" err="1"/>
              <a:t>control</a:t>
            </a:r>
            <a:r>
              <a:rPr lang="cs-CZ" dirty="0" smtClean="0"/>
              <a:t>)</a:t>
            </a:r>
          </a:p>
          <a:p>
            <a:pPr lvl="1"/>
            <a:r>
              <a:rPr lang="cs-CZ" dirty="0" smtClean="0"/>
              <a:t>otevřené</a:t>
            </a:r>
            <a:r>
              <a:rPr lang="cs-CZ" dirty="0"/>
              <a:t>, přátelské a morálně </a:t>
            </a:r>
            <a:r>
              <a:rPr lang="cs-CZ" dirty="0" smtClean="0"/>
              <a:t>bystré děti</a:t>
            </a:r>
          </a:p>
          <a:p>
            <a:pPr lvl="1"/>
            <a:r>
              <a:rPr lang="cs-CZ" dirty="0" smtClean="0"/>
              <a:t>dobře </a:t>
            </a:r>
            <a:r>
              <a:rPr lang="cs-CZ" dirty="0"/>
              <a:t>přijímané ve vrstevnickém </a:t>
            </a:r>
            <a:r>
              <a:rPr lang="cs-CZ" dirty="0" smtClean="0"/>
              <a:t>kolektivu</a:t>
            </a:r>
          </a:p>
          <a:p>
            <a:pPr lvl="1"/>
            <a:r>
              <a:rPr lang="cs-CZ" dirty="0"/>
              <a:t>morální emoce odrážející vinu a stud</a:t>
            </a:r>
            <a:r>
              <a:rPr lang="cs-CZ" dirty="0" smtClean="0"/>
              <a:t> </a:t>
            </a:r>
          </a:p>
          <a:p>
            <a:r>
              <a:rPr lang="cs-CZ" b="1" dirty="0" smtClean="0"/>
              <a:t>strategie </a:t>
            </a:r>
            <a:r>
              <a:rPr lang="cs-CZ" b="1" dirty="0"/>
              <a:t>nátlakové kontroly</a:t>
            </a:r>
            <a:r>
              <a:rPr lang="cs-CZ" dirty="0"/>
              <a:t> (</a:t>
            </a:r>
            <a:r>
              <a:rPr lang="cs-CZ" i="1" dirty="0" err="1"/>
              <a:t>coercive</a:t>
            </a:r>
            <a:r>
              <a:rPr lang="cs-CZ" i="1" dirty="0"/>
              <a:t> </a:t>
            </a:r>
            <a:r>
              <a:rPr lang="cs-CZ" i="1" dirty="0" err="1"/>
              <a:t>control</a:t>
            </a:r>
            <a:r>
              <a:rPr lang="cs-CZ" dirty="0" smtClean="0"/>
              <a:t>) </a:t>
            </a:r>
          </a:p>
          <a:p>
            <a:pPr lvl="1"/>
            <a:r>
              <a:rPr lang="cs-CZ" dirty="0" smtClean="0"/>
              <a:t>impulzivní </a:t>
            </a:r>
            <a:r>
              <a:rPr lang="cs-CZ" dirty="0"/>
              <a:t>a agresivní </a:t>
            </a:r>
            <a:r>
              <a:rPr lang="cs-CZ" dirty="0" smtClean="0"/>
              <a:t>děti, spíš chlapci</a:t>
            </a:r>
          </a:p>
          <a:p>
            <a:pPr lvl="1"/>
            <a:r>
              <a:rPr lang="cs-CZ" dirty="0" smtClean="0"/>
              <a:t>často odmítané</a:t>
            </a:r>
          </a:p>
          <a:p>
            <a:pPr lvl="1"/>
            <a:r>
              <a:rPr lang="cs-CZ" dirty="0" smtClean="0"/>
              <a:t>zřídka se zapojují </a:t>
            </a:r>
            <a:r>
              <a:rPr lang="cs-CZ" dirty="0"/>
              <a:t>do tzv. sociálně-morálního chování, </a:t>
            </a:r>
            <a:r>
              <a:rPr lang="cs-CZ" dirty="0" smtClean="0"/>
              <a:t>například </a:t>
            </a:r>
            <a:r>
              <a:rPr lang="cs-CZ" dirty="0"/>
              <a:t>se málokdy omlouvají, snaží se druhému dítěti něco vynahradit nebo je </a:t>
            </a:r>
            <a:r>
              <a:rPr lang="cs-CZ" dirty="0" smtClean="0"/>
              <a:t>utěšit</a:t>
            </a:r>
          </a:p>
          <a:p>
            <a:r>
              <a:rPr lang="cs-CZ" b="1" dirty="0" smtClean="0"/>
              <a:t>strategie </a:t>
            </a:r>
            <a:r>
              <a:rPr lang="cs-CZ" b="1" dirty="0" err="1"/>
              <a:t>bistrategické</a:t>
            </a:r>
            <a:r>
              <a:rPr lang="cs-CZ" b="1" dirty="0"/>
              <a:t> kontroly </a:t>
            </a:r>
            <a:r>
              <a:rPr lang="cs-CZ" dirty="0"/>
              <a:t>(</a:t>
            </a:r>
            <a:r>
              <a:rPr lang="cs-CZ" i="1" dirty="0" err="1"/>
              <a:t>bistrategic</a:t>
            </a:r>
            <a:r>
              <a:rPr lang="cs-CZ" i="1" dirty="0"/>
              <a:t> </a:t>
            </a:r>
            <a:r>
              <a:rPr lang="cs-CZ" i="1" dirty="0" err="1"/>
              <a:t>control</a:t>
            </a:r>
            <a:r>
              <a:rPr lang="cs-CZ" dirty="0" smtClean="0"/>
              <a:t>) </a:t>
            </a:r>
          </a:p>
          <a:p>
            <a:r>
              <a:rPr lang="cs-CZ" b="1" dirty="0" smtClean="0"/>
              <a:t>strategie </a:t>
            </a:r>
            <a:r>
              <a:rPr lang="cs-CZ" b="1" dirty="0"/>
              <a:t>typické kontroly</a:t>
            </a:r>
            <a:r>
              <a:rPr lang="cs-CZ" dirty="0"/>
              <a:t> (</a:t>
            </a:r>
            <a:r>
              <a:rPr lang="cs-CZ" i="1" dirty="0" err="1"/>
              <a:t>typical</a:t>
            </a:r>
            <a:r>
              <a:rPr lang="cs-CZ" i="1" dirty="0"/>
              <a:t> </a:t>
            </a:r>
            <a:r>
              <a:rPr lang="cs-CZ" i="1" dirty="0" err="1"/>
              <a:t>control</a:t>
            </a:r>
            <a:r>
              <a:rPr lang="cs-CZ" dirty="0" smtClean="0"/>
              <a:t>) </a:t>
            </a:r>
          </a:p>
          <a:p>
            <a:r>
              <a:rPr lang="cs-CZ" b="1" dirty="0" smtClean="0"/>
              <a:t>nekontrolující </a:t>
            </a:r>
            <a:r>
              <a:rPr lang="cs-CZ" b="1" dirty="0"/>
              <a:t>strategie</a:t>
            </a:r>
            <a:r>
              <a:rPr lang="cs-CZ" dirty="0"/>
              <a:t> (</a:t>
            </a:r>
            <a:r>
              <a:rPr lang="cs-CZ" i="1" dirty="0" err="1"/>
              <a:t>noncontrol</a:t>
            </a:r>
            <a:r>
              <a:rPr lang="cs-CZ" dirty="0" smtClean="0"/>
              <a:t>)</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16</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432000"/>
            <a:ext cx="9271398" cy="432000"/>
          </a:xfrm>
        </p:spPr>
        <p:txBody>
          <a:bodyPr rtlCol="0"/>
          <a:lstStyle/>
          <a:p>
            <a:r>
              <a:rPr lang="cs-CZ" dirty="0" smtClean="0"/>
              <a:t>Skupinové </a:t>
            </a:r>
            <a:r>
              <a:rPr lang="cs-CZ" dirty="0" smtClean="0"/>
              <a:t>chování – dosahování kontroly</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smtClean="0"/>
              <a:t>Dominance; strategie kontroly (</a:t>
            </a:r>
            <a:r>
              <a:rPr lang="cs-CZ" dirty="0" err="1" smtClean="0"/>
              <a:t>Hawley</a:t>
            </a:r>
            <a:r>
              <a:rPr lang="cs-CZ" dirty="0" smtClean="0"/>
              <a:t> 2003) </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2743641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3906"/>
            <a:ext cx="7258636" cy="4891524"/>
          </a:xfrm>
        </p:spPr>
        <p:txBody>
          <a:bodyPr rtlCol="0"/>
          <a:lstStyle/>
          <a:p>
            <a:r>
              <a:rPr lang="cs-CZ" b="1" dirty="0" smtClean="0"/>
              <a:t>strategie </a:t>
            </a:r>
            <a:r>
              <a:rPr lang="cs-CZ" b="1" dirty="0"/>
              <a:t>prosociální kontroly</a:t>
            </a:r>
            <a:r>
              <a:rPr lang="cs-CZ" dirty="0"/>
              <a:t> (</a:t>
            </a:r>
            <a:r>
              <a:rPr lang="cs-CZ" i="1" dirty="0" err="1"/>
              <a:t>prosocial</a:t>
            </a:r>
            <a:r>
              <a:rPr lang="cs-CZ" i="1" dirty="0"/>
              <a:t> </a:t>
            </a:r>
            <a:r>
              <a:rPr lang="cs-CZ" i="1" dirty="0" err="1"/>
              <a:t>control</a:t>
            </a:r>
            <a:r>
              <a:rPr lang="cs-CZ" dirty="0" smtClean="0"/>
              <a:t>)</a:t>
            </a:r>
          </a:p>
          <a:p>
            <a:r>
              <a:rPr lang="cs-CZ" b="1" dirty="0" smtClean="0"/>
              <a:t>strategie </a:t>
            </a:r>
            <a:r>
              <a:rPr lang="cs-CZ" b="1" dirty="0"/>
              <a:t>nátlakové kontroly</a:t>
            </a:r>
            <a:r>
              <a:rPr lang="cs-CZ" dirty="0"/>
              <a:t> (</a:t>
            </a:r>
            <a:r>
              <a:rPr lang="cs-CZ" i="1" dirty="0" err="1"/>
              <a:t>coercive</a:t>
            </a:r>
            <a:r>
              <a:rPr lang="cs-CZ" i="1" dirty="0"/>
              <a:t> </a:t>
            </a:r>
            <a:r>
              <a:rPr lang="cs-CZ" i="1" dirty="0" err="1"/>
              <a:t>control</a:t>
            </a:r>
            <a:r>
              <a:rPr lang="cs-CZ" dirty="0" smtClean="0"/>
              <a:t>) </a:t>
            </a:r>
          </a:p>
          <a:p>
            <a:r>
              <a:rPr lang="cs-CZ" b="1" dirty="0" smtClean="0"/>
              <a:t>strategie </a:t>
            </a:r>
            <a:r>
              <a:rPr lang="cs-CZ" b="1" dirty="0" err="1"/>
              <a:t>bistrategické</a:t>
            </a:r>
            <a:r>
              <a:rPr lang="cs-CZ" b="1" dirty="0"/>
              <a:t> kontroly </a:t>
            </a:r>
            <a:r>
              <a:rPr lang="cs-CZ" dirty="0"/>
              <a:t>(</a:t>
            </a:r>
            <a:r>
              <a:rPr lang="cs-CZ" i="1" dirty="0" err="1"/>
              <a:t>bistrategic</a:t>
            </a:r>
            <a:r>
              <a:rPr lang="cs-CZ" i="1" dirty="0"/>
              <a:t> </a:t>
            </a:r>
            <a:r>
              <a:rPr lang="cs-CZ" i="1" dirty="0" err="1"/>
              <a:t>control</a:t>
            </a:r>
            <a:r>
              <a:rPr lang="cs-CZ" dirty="0" smtClean="0"/>
              <a:t>) </a:t>
            </a:r>
          </a:p>
          <a:p>
            <a:pPr lvl="1"/>
            <a:r>
              <a:rPr lang="cs-CZ" dirty="0" smtClean="0"/>
              <a:t>jak prosociální, </a:t>
            </a:r>
            <a:r>
              <a:rPr lang="cs-CZ" dirty="0"/>
              <a:t>tak </a:t>
            </a:r>
            <a:r>
              <a:rPr lang="cs-CZ" dirty="0" smtClean="0"/>
              <a:t>nátlaková strategie podle situace </a:t>
            </a:r>
          </a:p>
          <a:p>
            <a:pPr lvl="1"/>
            <a:r>
              <a:rPr lang="cs-CZ" dirty="0" smtClean="0"/>
              <a:t>nejúspěšnější skupinou z hlediska kontroly zdrojů, ve </a:t>
            </a:r>
            <a:r>
              <a:rPr lang="cs-CZ" dirty="0"/>
              <a:t>všech věkových </a:t>
            </a:r>
            <a:r>
              <a:rPr lang="cs-CZ" dirty="0" smtClean="0"/>
              <a:t>kategoriích </a:t>
            </a:r>
          </a:p>
          <a:p>
            <a:pPr lvl="1"/>
            <a:r>
              <a:rPr lang="cs-CZ" dirty="0" smtClean="0"/>
              <a:t>nátlak zmírňují </a:t>
            </a:r>
            <a:r>
              <a:rPr lang="cs-CZ" dirty="0" err="1"/>
              <a:t>prosocialitou</a:t>
            </a:r>
            <a:r>
              <a:rPr lang="cs-CZ" dirty="0"/>
              <a:t> (například usmiřovacím chováním po konfliktu) </a:t>
            </a:r>
            <a:endParaRPr lang="cs-CZ" dirty="0" smtClean="0"/>
          </a:p>
          <a:p>
            <a:pPr lvl="1"/>
            <a:r>
              <a:rPr lang="cs-CZ" dirty="0" smtClean="0"/>
              <a:t>Předškoláci si s nimi nejraději hrají; adolescenti </a:t>
            </a:r>
            <a:r>
              <a:rPr lang="cs-CZ" dirty="0"/>
              <a:t>a </a:t>
            </a:r>
            <a:r>
              <a:rPr lang="cs-CZ" dirty="0" smtClean="0"/>
              <a:t>preadolescenti je považují za nejlepší kamarády </a:t>
            </a:r>
            <a:r>
              <a:rPr lang="cs-CZ" dirty="0"/>
              <a:t>a </a:t>
            </a:r>
            <a:r>
              <a:rPr lang="cs-CZ" dirty="0" smtClean="0"/>
              <a:t>za nejvíc oblíbené</a:t>
            </a:r>
          </a:p>
          <a:p>
            <a:pPr lvl="1"/>
            <a:r>
              <a:rPr lang="cs-CZ" dirty="0" smtClean="0"/>
              <a:t>chápou</a:t>
            </a:r>
            <a:r>
              <a:rPr lang="cs-CZ" dirty="0"/>
              <a:t>, že porušili </a:t>
            </a:r>
            <a:r>
              <a:rPr lang="cs-CZ" dirty="0" smtClean="0"/>
              <a:t>pravidla, ale neprojevují vinu a stud </a:t>
            </a:r>
          </a:p>
          <a:p>
            <a:r>
              <a:rPr lang="cs-CZ" b="1" dirty="0" smtClean="0"/>
              <a:t>strategie </a:t>
            </a:r>
            <a:r>
              <a:rPr lang="cs-CZ" b="1" dirty="0"/>
              <a:t>typické kontroly</a:t>
            </a:r>
            <a:r>
              <a:rPr lang="cs-CZ" dirty="0"/>
              <a:t> (</a:t>
            </a:r>
            <a:r>
              <a:rPr lang="cs-CZ" i="1" dirty="0" err="1"/>
              <a:t>typical</a:t>
            </a:r>
            <a:r>
              <a:rPr lang="cs-CZ" i="1" dirty="0"/>
              <a:t> </a:t>
            </a:r>
            <a:r>
              <a:rPr lang="cs-CZ" i="1" dirty="0" err="1"/>
              <a:t>control</a:t>
            </a:r>
            <a:r>
              <a:rPr lang="cs-CZ" dirty="0" smtClean="0"/>
              <a:t>) - využívají </a:t>
            </a:r>
            <a:r>
              <a:rPr lang="cs-CZ" dirty="0"/>
              <a:t>prosociální a nátlakové chování v podobné </a:t>
            </a:r>
            <a:r>
              <a:rPr lang="cs-CZ" dirty="0" smtClean="0"/>
              <a:t>míře</a:t>
            </a:r>
          </a:p>
          <a:p>
            <a:r>
              <a:rPr lang="cs-CZ" b="1" dirty="0" smtClean="0"/>
              <a:t>nekontrolující </a:t>
            </a:r>
            <a:r>
              <a:rPr lang="cs-CZ" b="1" dirty="0"/>
              <a:t>strategie</a:t>
            </a:r>
            <a:r>
              <a:rPr lang="cs-CZ" dirty="0"/>
              <a:t> (</a:t>
            </a:r>
            <a:r>
              <a:rPr lang="cs-CZ" i="1" dirty="0" err="1"/>
              <a:t>noncontrol</a:t>
            </a:r>
            <a:r>
              <a:rPr lang="cs-CZ" dirty="0"/>
              <a:t>) </a:t>
            </a:r>
            <a:r>
              <a:rPr lang="cs-CZ" dirty="0" smtClean="0"/>
              <a:t>- nevyužívají </a:t>
            </a:r>
            <a:r>
              <a:rPr lang="cs-CZ" dirty="0"/>
              <a:t>žádnou strategii kontroly nad </a:t>
            </a:r>
            <a:r>
              <a:rPr lang="cs-CZ" dirty="0" smtClean="0"/>
              <a:t>zdroji</a:t>
            </a:r>
          </a:p>
          <a:p>
            <a:pPr lvl="1"/>
            <a:r>
              <a:rPr lang="cs-CZ" dirty="0" smtClean="0"/>
              <a:t>milí </a:t>
            </a:r>
            <a:r>
              <a:rPr lang="cs-CZ" dirty="0"/>
              <a:t>a </a:t>
            </a:r>
            <a:r>
              <a:rPr lang="cs-CZ" dirty="0" smtClean="0"/>
              <a:t>neagresivní, na okraji </a:t>
            </a:r>
            <a:r>
              <a:rPr lang="cs-CZ" dirty="0"/>
              <a:t>skupiny </a:t>
            </a:r>
            <a:endParaRPr lang="cs-CZ"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17</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Skupinové chování</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smtClean="0"/>
              <a:t>Dominance; strategie kontroly (</a:t>
            </a:r>
            <a:r>
              <a:rPr lang="cs-CZ" dirty="0" err="1" smtClean="0"/>
              <a:t>Hawley</a:t>
            </a:r>
            <a:r>
              <a:rPr lang="cs-CZ" dirty="0" smtClean="0"/>
              <a:t> 2003) </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
        <p:nvSpPr>
          <p:cNvPr id="9" name="Nadpis 1">
            <a:extLst>
              <a:ext uri="{FF2B5EF4-FFF2-40B4-BE49-F238E27FC236}">
                <a16:creationId xmlns:a16="http://schemas.microsoft.com/office/drawing/2014/main" id="{AEA5083B-CC27-4F1C-AD03-E3DBEC1C9E78}"/>
              </a:ext>
            </a:extLst>
          </p:cNvPr>
          <p:cNvSpPr txBox="1">
            <a:spLocks/>
          </p:cNvSpPr>
          <p:nvPr/>
        </p:nvSpPr>
        <p:spPr>
          <a:xfrm>
            <a:off x="432000" y="432000"/>
            <a:ext cx="9271398"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a:lstStyle>
          <a:p>
            <a:r>
              <a:rPr lang="cs-CZ" smtClean="0"/>
              <a:t>Skupinové chování – dosahování kontroly</a:t>
            </a:r>
            <a:endParaRPr lang="cs-CZ" dirty="0"/>
          </a:p>
        </p:txBody>
      </p:sp>
    </p:spTree>
    <p:extLst>
      <p:ext uri="{BB962C8B-B14F-4D97-AF65-F5344CB8AC3E}">
        <p14:creationId xmlns:p14="http://schemas.microsoft.com/office/powerpoint/2010/main" val="2651141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00B3D2B-613A-41BE-987D-E6A1324B456D}"/>
              </a:ext>
            </a:extLst>
          </p:cNvPr>
          <p:cNvSpPr>
            <a:spLocks noGrp="1"/>
          </p:cNvSpPr>
          <p:nvPr>
            <p:ph type="ctrTitle"/>
          </p:nvPr>
        </p:nvSpPr>
        <p:spPr/>
        <p:txBody>
          <a:bodyPr rtlCol="0"/>
          <a:lstStyle/>
          <a:p>
            <a:pPr>
              <a:lnSpc>
                <a:spcPts val="5300"/>
              </a:lnSpc>
            </a:pPr>
            <a:r>
              <a:rPr lang="cs-CZ" dirty="0" smtClean="0"/>
              <a:t>Agresivní chování</a:t>
            </a:r>
            <a:endParaRPr lang="cs-CZ" dirty="0"/>
          </a:p>
        </p:txBody>
      </p:sp>
      <p:sp>
        <p:nvSpPr>
          <p:cNvPr id="5" name="Zástupný symbol pro číslo snímku 4">
            <a:extLst>
              <a:ext uri="{FF2B5EF4-FFF2-40B4-BE49-F238E27FC236}">
                <a16:creationId xmlns:a16="http://schemas.microsoft.com/office/drawing/2014/main" id="{BDD5A594-D852-43BB-B591-E9D9027253BD}"/>
              </a:ext>
            </a:extLst>
          </p:cNvPr>
          <p:cNvSpPr>
            <a:spLocks noGrp="1"/>
          </p:cNvSpPr>
          <p:nvPr>
            <p:ph type="sldNum" sz="quarter" idx="11"/>
          </p:nvPr>
        </p:nvSpPr>
        <p:spPr/>
        <p:txBody>
          <a:bodyPr rtlCol="0"/>
          <a:lstStyle/>
          <a:p>
            <a:pPr rtl="0"/>
            <a:fld id="{19B51A1E-902D-48AF-9020-955120F399B6}" type="slidenum">
              <a:rPr lang="cs-CZ" smtClean="0"/>
              <a:pPr rtl="0"/>
              <a:t>18</a:t>
            </a:fld>
            <a:endParaRPr lang="cs-CZ" dirty="0"/>
          </a:p>
        </p:txBody>
      </p:sp>
      <p:pic>
        <p:nvPicPr>
          <p:cNvPr id="6" name="Obrázek 5"/>
          <p:cNvPicPr>
            <a:picLocks noChangeAspect="1"/>
          </p:cNvPicPr>
          <p:nvPr/>
        </p:nvPicPr>
        <p:blipFill>
          <a:blip r:embed="rId3"/>
          <a:stretch>
            <a:fillRect/>
          </a:stretch>
        </p:blipFill>
        <p:spPr>
          <a:xfrm>
            <a:off x="9978013" y="6352224"/>
            <a:ext cx="2213987" cy="420365"/>
          </a:xfrm>
          <a:prstGeom prst="rect">
            <a:avLst/>
          </a:prstGeom>
        </p:spPr>
      </p:pic>
      <p:sp>
        <p:nvSpPr>
          <p:cNvPr id="2" name="Podnadpis 1"/>
          <p:cNvSpPr>
            <a:spLocks noGrp="1"/>
          </p:cNvSpPr>
          <p:nvPr>
            <p:ph type="subTitle" idx="1"/>
          </p:nvPr>
        </p:nvSpPr>
        <p:spPr>
          <a:xfrm>
            <a:off x="7329714" y="4917233"/>
            <a:ext cx="2452914" cy="925345"/>
          </a:xfrm>
        </p:spPr>
        <p:txBody>
          <a:bodyPr/>
          <a:lstStyle/>
          <a:p>
            <a:r>
              <a:rPr lang="cs-CZ" dirty="0" smtClean="0"/>
              <a:t>Typy</a:t>
            </a:r>
          </a:p>
          <a:p>
            <a:r>
              <a:rPr lang="cs-CZ" dirty="0" smtClean="0"/>
              <a:t>Ontogeneze </a:t>
            </a:r>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1350943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21013" y="963038"/>
            <a:ext cx="6639624" cy="5713036"/>
          </a:xfrm>
        </p:spPr>
        <p:txBody>
          <a:bodyPr rtlCol="0"/>
          <a:lstStyle/>
          <a:p>
            <a:r>
              <a:rPr lang="cs-CZ" b="1" dirty="0" smtClean="0"/>
              <a:t>Přímá agrese</a:t>
            </a:r>
            <a:r>
              <a:rPr lang="cs-CZ" dirty="0" smtClean="0"/>
              <a:t> - jedinec </a:t>
            </a:r>
            <a:r>
              <a:rPr lang="cs-CZ" dirty="0"/>
              <a:t>konfrontuje cíl tváří v </a:t>
            </a:r>
            <a:r>
              <a:rPr lang="cs-CZ" dirty="0" smtClean="0"/>
              <a:t>tvář; </a:t>
            </a:r>
          </a:p>
          <a:p>
            <a:pPr lvl="1"/>
            <a:r>
              <a:rPr lang="cs-CZ" b="1" dirty="0" smtClean="0"/>
              <a:t>verbálně </a:t>
            </a:r>
            <a:r>
              <a:rPr lang="cs-CZ" dirty="0"/>
              <a:t>(slovně)</a:t>
            </a:r>
            <a:r>
              <a:rPr lang="cs-CZ" b="1" dirty="0"/>
              <a:t> </a:t>
            </a:r>
            <a:r>
              <a:rPr lang="cs-CZ" dirty="0" smtClean="0"/>
              <a:t>- nadávky, </a:t>
            </a:r>
            <a:r>
              <a:rPr lang="cs-CZ" dirty="0"/>
              <a:t>vyhrožování, posmívaní atp. </a:t>
            </a:r>
            <a:endParaRPr lang="cs-CZ" dirty="0" smtClean="0"/>
          </a:p>
          <a:p>
            <a:pPr lvl="1"/>
            <a:r>
              <a:rPr lang="cs-CZ" b="1" dirty="0" smtClean="0"/>
              <a:t>fyzicky - </a:t>
            </a:r>
            <a:r>
              <a:rPr lang="cs-CZ" dirty="0" smtClean="0"/>
              <a:t>napadení </a:t>
            </a:r>
            <a:r>
              <a:rPr lang="cs-CZ" dirty="0"/>
              <a:t>jako </a:t>
            </a:r>
            <a:r>
              <a:rPr lang="cs-CZ" dirty="0" err="1"/>
              <a:t>šťouchání</a:t>
            </a:r>
            <a:r>
              <a:rPr lang="cs-CZ" dirty="0"/>
              <a:t>, pohlavkování, kopání atp. </a:t>
            </a:r>
          </a:p>
          <a:p>
            <a:r>
              <a:rPr lang="cs-CZ" b="1" dirty="0" smtClean="0"/>
              <a:t>Nepřímá </a:t>
            </a:r>
            <a:r>
              <a:rPr lang="cs-CZ" b="1" dirty="0"/>
              <a:t>agrese </a:t>
            </a:r>
            <a:r>
              <a:rPr lang="cs-CZ" dirty="0"/>
              <a:t>(</a:t>
            </a:r>
            <a:r>
              <a:rPr lang="cs-CZ" i="1" dirty="0" err="1"/>
              <a:t>indirect</a:t>
            </a:r>
            <a:r>
              <a:rPr lang="cs-CZ" i="1" dirty="0"/>
              <a:t> </a:t>
            </a:r>
            <a:r>
              <a:rPr lang="cs-CZ" i="1" dirty="0" err="1"/>
              <a:t>aggression</a:t>
            </a:r>
            <a:r>
              <a:rPr lang="cs-CZ" dirty="0"/>
              <a:t>) </a:t>
            </a:r>
            <a:r>
              <a:rPr lang="cs-CZ" dirty="0" smtClean="0"/>
              <a:t>= chování</a:t>
            </a:r>
            <a:r>
              <a:rPr lang="cs-CZ" dirty="0"/>
              <a:t>, kdy se jedinec snaží ublížit druhému </a:t>
            </a:r>
            <a:r>
              <a:rPr lang="cs-CZ" dirty="0" smtClean="0"/>
              <a:t>tak, </a:t>
            </a:r>
            <a:r>
              <a:rPr lang="cs-CZ" dirty="0"/>
              <a:t>aby to vypadalo, že to vůbec neměl v </a:t>
            </a:r>
            <a:r>
              <a:rPr lang="cs-CZ" dirty="0" smtClean="0"/>
              <a:t>úmyslu</a:t>
            </a:r>
          </a:p>
          <a:p>
            <a:pPr lvl="1"/>
            <a:r>
              <a:rPr lang="cs-CZ" dirty="0" smtClean="0"/>
              <a:t>např. pomlouvání</a:t>
            </a:r>
            <a:r>
              <a:rPr lang="cs-CZ" dirty="0"/>
              <a:t>, vylučování ostatních ze skupiny a šíření </a:t>
            </a:r>
            <a:r>
              <a:rPr lang="cs-CZ" dirty="0" smtClean="0"/>
              <a:t>pomluv; i fyzická, např. </a:t>
            </a:r>
            <a:r>
              <a:rPr lang="cs-CZ" dirty="0"/>
              <a:t>ničení cizího </a:t>
            </a:r>
            <a:r>
              <a:rPr lang="cs-CZ" dirty="0" smtClean="0"/>
              <a:t>majetku</a:t>
            </a:r>
          </a:p>
          <a:p>
            <a:r>
              <a:rPr lang="cs-CZ" b="1" dirty="0" smtClean="0"/>
              <a:t>Vztahová </a:t>
            </a:r>
            <a:r>
              <a:rPr lang="cs-CZ" b="1" dirty="0"/>
              <a:t>agrese </a:t>
            </a:r>
            <a:r>
              <a:rPr lang="cs-CZ" dirty="0"/>
              <a:t>(</a:t>
            </a:r>
            <a:r>
              <a:rPr lang="cs-CZ" i="1" dirty="0" err="1"/>
              <a:t>relational</a:t>
            </a:r>
            <a:r>
              <a:rPr lang="cs-CZ" i="1" dirty="0"/>
              <a:t> </a:t>
            </a:r>
            <a:r>
              <a:rPr lang="cs-CZ" i="1" dirty="0" err="1"/>
              <a:t>aggression</a:t>
            </a:r>
            <a:r>
              <a:rPr lang="cs-CZ" dirty="0"/>
              <a:t>) </a:t>
            </a:r>
            <a:r>
              <a:rPr lang="cs-CZ" dirty="0" smtClean="0"/>
              <a:t>= chování</a:t>
            </a:r>
            <a:r>
              <a:rPr lang="cs-CZ" dirty="0"/>
              <a:t>, které poškozuje ostatní prostřednictvím narušení (nebo hrozby o narušení) vztahů nebo pocitů přijetí, přátelství nebo skupinového </a:t>
            </a:r>
            <a:r>
              <a:rPr lang="cs-CZ" dirty="0" smtClean="0"/>
              <a:t>přijetí </a:t>
            </a:r>
            <a:endParaRPr lang="cs-CZ" dirty="0"/>
          </a:p>
          <a:p>
            <a:pPr lvl="1"/>
            <a:r>
              <a:rPr lang="cs-CZ" dirty="0" smtClean="0"/>
              <a:t>záměrem </a:t>
            </a:r>
            <a:r>
              <a:rPr lang="cs-CZ" dirty="0"/>
              <a:t>poškodit vztah nebo členství jiného jedince ve </a:t>
            </a:r>
            <a:r>
              <a:rPr lang="cs-CZ" dirty="0" smtClean="0"/>
              <a:t>skupině</a:t>
            </a:r>
            <a:endParaRPr lang="cs-CZ" dirty="0"/>
          </a:p>
          <a:p>
            <a:r>
              <a:rPr lang="cs-CZ" b="1" dirty="0" smtClean="0"/>
              <a:t>Sociální </a:t>
            </a:r>
            <a:r>
              <a:rPr lang="cs-CZ" b="1" dirty="0"/>
              <a:t>agrese </a:t>
            </a:r>
            <a:r>
              <a:rPr lang="cs-CZ" dirty="0"/>
              <a:t>(</a:t>
            </a:r>
            <a:r>
              <a:rPr lang="cs-CZ" i="1" dirty="0" err="1"/>
              <a:t>social</a:t>
            </a:r>
            <a:r>
              <a:rPr lang="cs-CZ" i="1" dirty="0"/>
              <a:t> </a:t>
            </a:r>
            <a:r>
              <a:rPr lang="cs-CZ" i="1" dirty="0" err="1"/>
              <a:t>aggression</a:t>
            </a:r>
            <a:r>
              <a:rPr lang="cs-CZ" dirty="0"/>
              <a:t>)</a:t>
            </a:r>
            <a:r>
              <a:rPr lang="cs-CZ" b="1" dirty="0"/>
              <a:t> </a:t>
            </a:r>
            <a:r>
              <a:rPr lang="cs-CZ" dirty="0" smtClean="0"/>
              <a:t>= manipulace </a:t>
            </a:r>
            <a:r>
              <a:rPr lang="cs-CZ" dirty="0"/>
              <a:t>skupinového přijetí prostřednictvím vyčleňování, ostrakizace nebo očerňováním </a:t>
            </a:r>
            <a:r>
              <a:rPr lang="cs-CZ" dirty="0" smtClean="0"/>
              <a:t>charakteru</a:t>
            </a:r>
          </a:p>
          <a:p>
            <a:pPr lvl="1"/>
            <a:r>
              <a:rPr lang="cs-CZ" dirty="0" smtClean="0"/>
              <a:t>poškození </a:t>
            </a:r>
            <a:r>
              <a:rPr lang="cs-CZ" dirty="0"/>
              <a:t>sebevědomí oběti, společenského postavení nebo </a:t>
            </a:r>
            <a:r>
              <a:rPr lang="cs-CZ" dirty="0" smtClean="0"/>
              <a:t>obojího</a:t>
            </a:r>
          </a:p>
          <a:p>
            <a:pPr lvl="1"/>
            <a:r>
              <a:rPr lang="cs-CZ" dirty="0" smtClean="0"/>
              <a:t>nepřímá forma - pomluvy </a:t>
            </a:r>
            <a:r>
              <a:rPr lang="cs-CZ" dirty="0"/>
              <a:t>a </a:t>
            </a:r>
            <a:r>
              <a:rPr lang="cs-CZ" dirty="0" smtClean="0"/>
              <a:t>sociální vyloučení</a:t>
            </a:r>
          </a:p>
          <a:p>
            <a:pPr lvl="1"/>
            <a:r>
              <a:rPr lang="cs-CZ" dirty="0" smtClean="0"/>
              <a:t>nebo přímá forma - slovní </a:t>
            </a:r>
            <a:r>
              <a:rPr lang="cs-CZ" dirty="0"/>
              <a:t>odmítnutí, </a:t>
            </a:r>
            <a:r>
              <a:rPr lang="cs-CZ" dirty="0" smtClean="0"/>
              <a:t>negativní výraz</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19</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Agresivita - formy</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5" name="Obrázek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87467" y="1119674"/>
            <a:ext cx="851418" cy="851418"/>
          </a:xfrm>
          <a:prstGeom prst="rect">
            <a:avLst/>
          </a:prstGeom>
        </p:spPr>
      </p:pic>
      <p:pic>
        <p:nvPicPr>
          <p:cNvPr id="18" name="Obrázek 1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87467" y="2563478"/>
            <a:ext cx="851418" cy="737896"/>
          </a:xfrm>
          <a:prstGeom prst="rect">
            <a:avLst/>
          </a:prstGeom>
        </p:spPr>
      </p:pic>
      <p:pic>
        <p:nvPicPr>
          <p:cNvPr id="19" name="Obrázek 1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87467" y="3819556"/>
            <a:ext cx="851418" cy="737896"/>
          </a:xfrm>
          <a:prstGeom prst="rect">
            <a:avLst/>
          </a:prstGeom>
        </p:spPr>
      </p:pic>
    </p:spTree>
    <p:extLst>
      <p:ext uri="{BB962C8B-B14F-4D97-AF65-F5344CB8AC3E}">
        <p14:creationId xmlns:p14="http://schemas.microsoft.com/office/powerpoint/2010/main" val="3127659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Kojenecký věk</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6" y="974207"/>
            <a:ext cx="5266514" cy="5348114"/>
          </a:xfrm>
        </p:spPr>
        <p:txBody>
          <a:bodyPr rtlCol="0"/>
          <a:lstStyle/>
          <a:p>
            <a:r>
              <a:rPr lang="cs-CZ" dirty="0" smtClean="0"/>
              <a:t>Chování k vrstevníkům</a:t>
            </a:r>
          </a:p>
          <a:p>
            <a:pPr lvl="1"/>
            <a:r>
              <a:rPr lang="cs-CZ" dirty="0" smtClean="0"/>
              <a:t>Navazují oční kontakt</a:t>
            </a:r>
          </a:p>
          <a:p>
            <a:pPr lvl="1"/>
            <a:r>
              <a:rPr lang="cs-CZ" dirty="0" smtClean="0"/>
              <a:t>Úsměv  </a:t>
            </a:r>
            <a:endParaRPr lang="cs-CZ" i="1" dirty="0"/>
          </a:p>
          <a:p>
            <a:pPr lvl="1"/>
            <a:r>
              <a:rPr lang="cs-CZ" dirty="0" smtClean="0"/>
              <a:t>Preference sociálních stimulů</a:t>
            </a:r>
          </a:p>
          <a:p>
            <a:pPr lvl="1"/>
            <a:r>
              <a:rPr lang="cs-CZ" dirty="0" smtClean="0"/>
              <a:t>Emoční nákaza</a:t>
            </a:r>
          </a:p>
          <a:p>
            <a:pPr lvl="1"/>
            <a:r>
              <a:rPr lang="cs-CZ" dirty="0" smtClean="0"/>
              <a:t>Vydávání zvuků</a:t>
            </a:r>
          </a:p>
          <a:p>
            <a:pPr lvl="1"/>
            <a:r>
              <a:rPr lang="cs-CZ" dirty="0" smtClean="0"/>
              <a:t>Natahování se po sobě, prozkoumávání jako objektů</a:t>
            </a:r>
          </a:p>
          <a:p>
            <a:pPr lvl="1"/>
            <a:r>
              <a:rPr lang="cs-CZ" dirty="0" smtClean="0"/>
              <a:t>Kontingentní interakce s vrstevníky – na střídačku na sebe sahají, připomíná to dialog</a:t>
            </a:r>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2293" y="3785563"/>
            <a:ext cx="3840579" cy="2566661"/>
          </a:xfrm>
          <a:prstGeom prst="rect">
            <a:avLst/>
          </a:prstGeom>
        </p:spPr>
      </p:pic>
      <p:pic>
        <p:nvPicPr>
          <p:cNvPr id="10" name="Obrázek 9"/>
          <p:cNvPicPr>
            <a:picLocks noChangeAspect="1"/>
          </p:cNvPicPr>
          <p:nvPr/>
        </p:nvPicPr>
        <p:blipFill rotWithShape="1">
          <a:blip r:embed="rId5">
            <a:extLst>
              <a:ext uri="{28A0092B-C50C-407E-A947-70E740481C1C}">
                <a14:useLocalDpi xmlns:a14="http://schemas.microsoft.com/office/drawing/2010/main" val="0"/>
              </a:ext>
            </a:extLst>
          </a:blip>
          <a:srcRect l="32993" t="-272" r="45526" b="272"/>
          <a:stretch/>
        </p:blipFill>
        <p:spPr>
          <a:xfrm>
            <a:off x="9988060" y="0"/>
            <a:ext cx="2203939" cy="6857999"/>
          </a:xfrm>
          <a:prstGeom prst="rect">
            <a:avLst/>
          </a:prstGeom>
        </p:spPr>
      </p:pic>
    </p:spTree>
    <p:extLst>
      <p:ext uri="{BB962C8B-B14F-4D97-AF65-F5344CB8AC3E}">
        <p14:creationId xmlns:p14="http://schemas.microsoft.com/office/powerpoint/2010/main" val="1102771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301557" y="1344803"/>
            <a:ext cx="7258636" cy="3933645"/>
          </a:xfrm>
        </p:spPr>
        <p:txBody>
          <a:bodyPr rtlCol="0"/>
          <a:lstStyle/>
          <a:p>
            <a:r>
              <a:rPr lang="cs-CZ" dirty="0"/>
              <a:t>Velmi malé děti (s nízkými verbálními schopnostmi) </a:t>
            </a:r>
            <a:r>
              <a:rPr lang="cs-CZ" dirty="0" smtClean="0"/>
              <a:t>– fyzická agrese a </a:t>
            </a:r>
            <a:r>
              <a:rPr lang="cs-CZ" dirty="0"/>
              <a:t>omezené formy přímé verbální </a:t>
            </a:r>
            <a:r>
              <a:rPr lang="cs-CZ" dirty="0" smtClean="0"/>
              <a:t>agrese; později s lepšími verbálními dovednostmi rozvinou i další formy přímé </a:t>
            </a:r>
            <a:r>
              <a:rPr lang="cs-CZ" dirty="0"/>
              <a:t>verbální </a:t>
            </a:r>
            <a:r>
              <a:rPr lang="cs-CZ" dirty="0" smtClean="0"/>
              <a:t>agrese. </a:t>
            </a:r>
          </a:p>
          <a:p>
            <a:r>
              <a:rPr lang="cs-CZ" dirty="0" smtClean="0"/>
              <a:t>Později přímá </a:t>
            </a:r>
            <a:r>
              <a:rPr lang="cs-CZ" dirty="0"/>
              <a:t>vztahové agrese, </a:t>
            </a:r>
            <a:r>
              <a:rPr lang="cs-CZ" dirty="0" smtClean="0"/>
              <a:t>např. hrozba </a:t>
            </a:r>
            <a:r>
              <a:rPr lang="cs-CZ" dirty="0"/>
              <a:t>ukončení přátelství </a:t>
            </a:r>
            <a:endParaRPr lang="cs-CZ" dirty="0" smtClean="0"/>
          </a:p>
          <a:p>
            <a:r>
              <a:rPr lang="cs-CZ" dirty="0" smtClean="0"/>
              <a:t>střední </a:t>
            </a:r>
            <a:r>
              <a:rPr lang="cs-CZ" dirty="0"/>
              <a:t>dětství a </a:t>
            </a:r>
            <a:r>
              <a:rPr lang="cs-CZ" dirty="0" smtClean="0"/>
              <a:t>adolescence </a:t>
            </a:r>
          </a:p>
          <a:p>
            <a:pPr lvl="1"/>
            <a:r>
              <a:rPr lang="cs-CZ" dirty="0" smtClean="0"/>
              <a:t>nepřímá agrese stoupá, klesá pak v dospělosti; </a:t>
            </a:r>
          </a:p>
          <a:p>
            <a:pPr lvl="1"/>
            <a:r>
              <a:rPr lang="cs-CZ" dirty="0" smtClean="0"/>
              <a:t>pokles fyzické agrese; </a:t>
            </a:r>
          </a:p>
          <a:p>
            <a:pPr lvl="1"/>
            <a:r>
              <a:rPr lang="cs-CZ" dirty="0" smtClean="0"/>
              <a:t>verbální </a:t>
            </a:r>
            <a:r>
              <a:rPr lang="cs-CZ" dirty="0"/>
              <a:t>agrese ve středním dětství (8 – 11 let) narůstá a v pozdní adolescenci (15 – 18 let) mírně klesá</a:t>
            </a:r>
            <a:endParaRPr lang="cs-CZ" dirty="0" smtClean="0"/>
          </a:p>
          <a:p>
            <a:pPr lvl="1"/>
            <a:r>
              <a:rPr lang="cs-CZ" dirty="0" smtClean="0"/>
              <a:t>proměňují se </a:t>
            </a:r>
            <a:r>
              <a:rPr lang="cs-CZ" dirty="0"/>
              <a:t>formy vztahové </a:t>
            </a:r>
            <a:r>
              <a:rPr lang="cs-CZ" dirty="0" smtClean="0"/>
              <a:t>agrese - </a:t>
            </a:r>
            <a:r>
              <a:rPr lang="cs-CZ" dirty="0"/>
              <a:t>skrytější a </a:t>
            </a:r>
            <a:r>
              <a:rPr lang="cs-CZ" dirty="0" smtClean="0"/>
              <a:t>sofistikovanější </a:t>
            </a:r>
            <a:r>
              <a:rPr lang="cs-CZ" dirty="0"/>
              <a:t>a </a:t>
            </a:r>
            <a:r>
              <a:rPr lang="cs-CZ" dirty="0" smtClean="0"/>
              <a:t>komplexnější - snaží </a:t>
            </a:r>
            <a:r>
              <a:rPr lang="cs-CZ" dirty="0"/>
              <a:t>se </a:t>
            </a:r>
            <a:r>
              <a:rPr lang="cs-CZ" dirty="0" smtClean="0"/>
              <a:t>vyloučit </a:t>
            </a:r>
            <a:r>
              <a:rPr lang="cs-CZ" dirty="0"/>
              <a:t>ze skupiny, ignorují nebo </a:t>
            </a:r>
            <a:r>
              <a:rPr lang="cs-CZ" dirty="0" smtClean="0"/>
              <a:t>šíří pomluvy</a:t>
            </a:r>
          </a:p>
          <a:p>
            <a:pPr lvl="1"/>
            <a:r>
              <a:rPr lang="cs-CZ" dirty="0"/>
              <a:t>rozvoj sociální inteligence </a:t>
            </a:r>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20</a:t>
            </a:fld>
            <a:endParaRPr lang="cs-CZ" dirty="0"/>
          </a:p>
        </p:txBody>
      </p:sp>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r>
              <a:rPr lang="cs-CZ" dirty="0" smtClean="0"/>
              <a:t>Skupinové chování</a:t>
            </a:r>
            <a:endParaRPr lang="cs-CZ" dirty="0"/>
          </a:p>
        </p:txBody>
      </p:sp>
      <p:sp>
        <p:nvSpPr>
          <p:cNvPr id="5" name="Zástupný symbol pro text 4"/>
          <p:cNvSpPr>
            <a:spLocks noGrp="1"/>
          </p:cNvSpPr>
          <p:nvPr>
            <p:ph type="body" sz="quarter" idx="32"/>
          </p:nvPr>
        </p:nvSpPr>
        <p:spPr>
          <a:xfrm>
            <a:off x="431800" y="1008000"/>
            <a:ext cx="9062396" cy="360000"/>
          </a:xfrm>
        </p:spPr>
        <p:txBody>
          <a:bodyPr/>
          <a:lstStyle/>
          <a:p>
            <a:r>
              <a:rPr lang="cs-CZ" dirty="0" smtClean="0"/>
              <a:t>Agresivita - ontogeneze</a:t>
            </a:r>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1661070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Mladší školní věk – pohlavně typické interakce</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9235399" cy="5348114"/>
          </a:xfrm>
        </p:spPr>
        <p:txBody>
          <a:bodyPr rtlCol="0"/>
          <a:lstStyle/>
          <a:p>
            <a:r>
              <a:rPr lang="cs-CZ" dirty="0" smtClean="0"/>
              <a:t>hra </a:t>
            </a:r>
            <a:r>
              <a:rPr lang="cs-CZ" dirty="0"/>
              <a:t>na </a:t>
            </a:r>
            <a:r>
              <a:rPr lang="cs-CZ" dirty="0" smtClean="0"/>
              <a:t>něco</a:t>
            </a:r>
          </a:p>
          <a:p>
            <a:pPr lvl="1"/>
            <a:r>
              <a:rPr lang="cs-CZ" dirty="0" smtClean="0"/>
              <a:t>Odlišná témata - chlapci na </a:t>
            </a:r>
            <a:r>
              <a:rPr lang="cs-CZ" dirty="0"/>
              <a:t>policisty honící padouchy, nebo na superhrdiny bojující proti </a:t>
            </a:r>
            <a:r>
              <a:rPr lang="cs-CZ" dirty="0" smtClean="0"/>
              <a:t>příšerám - </a:t>
            </a:r>
            <a:r>
              <a:rPr lang="cs-CZ" dirty="0"/>
              <a:t>akce, moc, dominance a agresivita</a:t>
            </a:r>
            <a:r>
              <a:rPr lang="cs-CZ" dirty="0" smtClean="0"/>
              <a:t>..; </a:t>
            </a:r>
            <a:r>
              <a:rPr lang="cs-CZ" dirty="0"/>
              <a:t>Dívky </a:t>
            </a:r>
            <a:r>
              <a:rPr lang="cs-CZ" dirty="0" smtClean="0"/>
              <a:t>na rodinu - osobní </a:t>
            </a:r>
            <a:r>
              <a:rPr lang="cs-CZ" dirty="0"/>
              <a:t>a </a:t>
            </a:r>
            <a:r>
              <a:rPr lang="cs-CZ" dirty="0" smtClean="0"/>
              <a:t>rodinné vztahy </a:t>
            </a:r>
            <a:endParaRPr lang="cs-CZ" dirty="0"/>
          </a:p>
          <a:p>
            <a:r>
              <a:rPr lang="cs-CZ" dirty="0" smtClean="0"/>
              <a:t>sportovní </a:t>
            </a:r>
            <a:r>
              <a:rPr lang="cs-CZ" dirty="0"/>
              <a:t>a </a:t>
            </a:r>
            <a:r>
              <a:rPr lang="cs-CZ" dirty="0" smtClean="0"/>
              <a:t>týmové hry – více chlapci, koordinované, jak </a:t>
            </a:r>
            <a:r>
              <a:rPr lang="cs-CZ" dirty="0"/>
              <a:t>prosociální </a:t>
            </a:r>
            <a:r>
              <a:rPr lang="cs-CZ" dirty="0" smtClean="0"/>
              <a:t>kooperativní, </a:t>
            </a:r>
            <a:r>
              <a:rPr lang="cs-CZ" dirty="0"/>
              <a:t>tak kompetitivní agonistické </a:t>
            </a:r>
            <a:r>
              <a:rPr lang="cs-CZ" dirty="0" smtClean="0"/>
              <a:t>chování; hierarchické </a:t>
            </a:r>
            <a:r>
              <a:rPr lang="cs-CZ" dirty="0"/>
              <a:t>změny ve skupině během hry a verbální nátlak a agresivita, včetně rozkazů, urážek a </a:t>
            </a:r>
            <a:r>
              <a:rPr lang="cs-CZ" dirty="0" smtClean="0"/>
              <a:t>výzev </a:t>
            </a:r>
            <a:endParaRPr lang="cs-CZ" dirty="0"/>
          </a:p>
          <a:p>
            <a:r>
              <a:rPr lang="cs-CZ" dirty="0"/>
              <a:t>Dívky </a:t>
            </a:r>
            <a:r>
              <a:rPr lang="cs-CZ" dirty="0" smtClean="0"/>
              <a:t>se jen </a:t>
            </a:r>
            <a:r>
              <a:rPr lang="cs-CZ" dirty="0"/>
              <a:t>tak </a:t>
            </a:r>
            <a:r>
              <a:rPr lang="cs-CZ" dirty="0" smtClean="0"/>
              <a:t>baví... </a:t>
            </a:r>
            <a:r>
              <a:rPr lang="cs-CZ" dirty="0" err="1" smtClean="0"/>
              <a:t>skákají</a:t>
            </a:r>
            <a:r>
              <a:rPr lang="cs-CZ" dirty="0" smtClean="0"/>
              <a:t> gumu</a:t>
            </a:r>
            <a:r>
              <a:rPr lang="cs-CZ" dirty="0"/>
              <a:t>, </a:t>
            </a:r>
            <a:r>
              <a:rPr lang="cs-CZ" dirty="0" smtClean="0"/>
              <a:t>panáka, hrají </a:t>
            </a:r>
            <a:r>
              <a:rPr lang="cs-CZ" dirty="0"/>
              <a:t>vybíjenou nebo </a:t>
            </a:r>
            <a:r>
              <a:rPr lang="cs-CZ" dirty="0" smtClean="0"/>
              <a:t>přehazovanou</a:t>
            </a:r>
            <a:endParaRPr lang="cs-CZ" i="1" dirty="0" smtClean="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21</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275345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adolescence</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První chození, první </a:t>
            </a:r>
            <a:r>
              <a:rPr lang="cs-CZ" dirty="0"/>
              <a:t>sexuální </a:t>
            </a:r>
            <a:r>
              <a:rPr lang="cs-CZ" dirty="0" smtClean="0"/>
              <a:t>zkušenosti</a:t>
            </a:r>
          </a:p>
          <a:p>
            <a:pPr lvl="1"/>
            <a:r>
              <a:rPr lang="cs-CZ" dirty="0" err="1" smtClean="0"/>
              <a:t>Carver</a:t>
            </a:r>
            <a:r>
              <a:rPr lang="cs-CZ" dirty="0"/>
              <a:t>, </a:t>
            </a:r>
            <a:r>
              <a:rPr lang="cs-CZ" dirty="0" err="1"/>
              <a:t>Joyner</a:t>
            </a:r>
            <a:r>
              <a:rPr lang="cs-CZ" dirty="0"/>
              <a:t> a </a:t>
            </a:r>
            <a:r>
              <a:rPr lang="cs-CZ" dirty="0" err="1"/>
              <a:t>Udry</a:t>
            </a:r>
            <a:r>
              <a:rPr lang="cs-CZ" dirty="0"/>
              <a:t> (2003) 25 % dvanáctiletých a 75 % osmnáctiletých adolescentů vypovědělo, že už zažili romantický vztah. </a:t>
            </a:r>
          </a:p>
          <a:p>
            <a:r>
              <a:rPr lang="cs-CZ" dirty="0" smtClean="0"/>
              <a:t>prvním romantické kontakty</a:t>
            </a:r>
          </a:p>
          <a:p>
            <a:pPr lvl="1"/>
            <a:r>
              <a:rPr lang="cs-CZ" dirty="0" smtClean="0"/>
              <a:t>Party </a:t>
            </a:r>
          </a:p>
          <a:p>
            <a:pPr lvl="1"/>
            <a:r>
              <a:rPr lang="cs-CZ" dirty="0" smtClean="0"/>
              <a:t>Romantické dyády</a:t>
            </a:r>
          </a:p>
          <a:p>
            <a:pPr lvl="1"/>
            <a:r>
              <a:rPr lang="cs-CZ" dirty="0" smtClean="0"/>
              <a:t>Vzájemné prolínání, variabilita</a:t>
            </a:r>
          </a:p>
          <a:p>
            <a:pPr lvl="1"/>
            <a:r>
              <a:rPr lang="cs-CZ" dirty="0" smtClean="0"/>
              <a:t>Party vznikají z jednopohlavních přátelských skupin</a:t>
            </a:r>
          </a:p>
          <a:p>
            <a:pPr lvl="1"/>
            <a:r>
              <a:rPr lang="cs-CZ" dirty="0" smtClean="0"/>
              <a:t>Sdílení intimních zkušeností, vzory, podpora rodiny</a:t>
            </a:r>
            <a:endParaRPr lang="cs-CZ" dirty="0"/>
          </a:p>
          <a:p>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22</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44936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adolescence</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Romantické vztahy</a:t>
            </a:r>
          </a:p>
          <a:p>
            <a:pPr lvl="1"/>
            <a:r>
              <a:rPr lang="cs-CZ" dirty="0" smtClean="0"/>
              <a:t>Délka, vážnost</a:t>
            </a:r>
          </a:p>
          <a:p>
            <a:pPr lvl="1"/>
            <a:r>
              <a:rPr lang="cs-CZ" dirty="0" smtClean="0"/>
              <a:t>Status v partě</a:t>
            </a:r>
          </a:p>
          <a:p>
            <a:pPr lvl="1"/>
            <a:r>
              <a:rPr lang="cs-CZ" dirty="0" smtClean="0"/>
              <a:t>dvoření - hravé popichování („</a:t>
            </a:r>
            <a:r>
              <a:rPr lang="cs-CZ" i="1" dirty="0" err="1" smtClean="0"/>
              <a:t>poke</a:t>
            </a:r>
            <a:r>
              <a:rPr lang="cs-CZ" i="1" dirty="0" smtClean="0"/>
              <a:t> and </a:t>
            </a:r>
            <a:r>
              <a:rPr lang="cs-CZ" i="1" dirty="0" err="1" smtClean="0"/>
              <a:t>push</a:t>
            </a:r>
            <a:r>
              <a:rPr lang="cs-CZ" dirty="0" smtClean="0"/>
              <a:t>“)</a:t>
            </a:r>
          </a:p>
          <a:p>
            <a:pPr lvl="1"/>
            <a:r>
              <a:rPr lang="cs-CZ" dirty="0" smtClean="0"/>
              <a:t>Emoční prožívání</a:t>
            </a:r>
          </a:p>
          <a:p>
            <a:pPr lvl="1"/>
            <a:r>
              <a:rPr lang="cs-CZ" dirty="0" smtClean="0"/>
              <a:t>Vzrůstající důležitost intimity</a:t>
            </a:r>
          </a:p>
          <a:p>
            <a:pPr lvl="1"/>
            <a:r>
              <a:rPr lang="cs-CZ" dirty="0" smtClean="0"/>
              <a:t>Sexualita </a:t>
            </a:r>
            <a:r>
              <a:rPr lang="cs-CZ" dirty="0"/>
              <a:t> </a:t>
            </a:r>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23</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2813996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Adolescence - sebepojetí</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pPr marL="0" indent="0">
              <a:buNone/>
            </a:pPr>
            <a:r>
              <a:rPr lang="cs-CZ" i="1" dirty="0" err="1"/>
              <a:t>What</a:t>
            </a:r>
            <a:r>
              <a:rPr lang="cs-CZ" i="1" dirty="0"/>
              <a:t> </a:t>
            </a:r>
            <a:r>
              <a:rPr lang="cs-CZ" i="1" dirty="0" err="1"/>
              <a:t>am</a:t>
            </a:r>
            <a:r>
              <a:rPr lang="cs-CZ" i="1" dirty="0"/>
              <a:t> I </a:t>
            </a:r>
            <a:r>
              <a:rPr lang="cs-CZ" i="1" dirty="0" err="1"/>
              <a:t>like</a:t>
            </a:r>
            <a:r>
              <a:rPr lang="cs-CZ" i="1" dirty="0"/>
              <a:t> as a person? </a:t>
            </a:r>
            <a:r>
              <a:rPr lang="cs-CZ" i="1" dirty="0" err="1"/>
              <a:t>You’re</a:t>
            </a:r>
            <a:r>
              <a:rPr lang="cs-CZ" i="1" dirty="0"/>
              <a:t> </a:t>
            </a:r>
            <a:r>
              <a:rPr lang="cs-CZ" i="1" dirty="0" err="1"/>
              <a:t>probably</a:t>
            </a:r>
            <a:r>
              <a:rPr lang="cs-CZ" i="1" dirty="0"/>
              <a:t> not </a:t>
            </a:r>
            <a:r>
              <a:rPr lang="cs-CZ" i="1" dirty="0" err="1"/>
              <a:t>going</a:t>
            </a:r>
            <a:r>
              <a:rPr lang="cs-CZ" i="1" dirty="0"/>
              <a:t> to </a:t>
            </a:r>
            <a:r>
              <a:rPr lang="cs-CZ" i="1" dirty="0" err="1"/>
              <a:t>understand</a:t>
            </a:r>
            <a:r>
              <a:rPr lang="cs-CZ" i="1" dirty="0"/>
              <a:t>. </a:t>
            </a:r>
            <a:r>
              <a:rPr lang="cs-CZ" i="1" dirty="0" err="1"/>
              <a:t>I’m</a:t>
            </a:r>
            <a:r>
              <a:rPr lang="cs-CZ" i="1" dirty="0"/>
              <a:t> </a:t>
            </a:r>
            <a:r>
              <a:rPr lang="cs-CZ" i="1" dirty="0" err="1"/>
              <a:t>complicated</a:t>
            </a:r>
            <a:r>
              <a:rPr lang="cs-CZ" i="1" dirty="0"/>
              <a:t>! </a:t>
            </a:r>
            <a:r>
              <a:rPr lang="cs-CZ" i="1" dirty="0" err="1"/>
              <a:t>With</a:t>
            </a:r>
            <a:r>
              <a:rPr lang="cs-CZ" i="1" dirty="0"/>
              <a:t> my </a:t>
            </a:r>
            <a:r>
              <a:rPr lang="cs-CZ" i="1" dirty="0" err="1"/>
              <a:t>really</a:t>
            </a:r>
            <a:r>
              <a:rPr lang="cs-CZ" i="1" dirty="0"/>
              <a:t> </a:t>
            </a:r>
            <a:r>
              <a:rPr lang="cs-CZ" i="1" dirty="0" err="1"/>
              <a:t>close</a:t>
            </a:r>
            <a:r>
              <a:rPr lang="cs-CZ" i="1" dirty="0"/>
              <a:t> </a:t>
            </a:r>
            <a:r>
              <a:rPr lang="cs-CZ" i="1" dirty="0" err="1"/>
              <a:t>friends</a:t>
            </a:r>
            <a:r>
              <a:rPr lang="cs-CZ" i="1" dirty="0"/>
              <a:t>, I </a:t>
            </a:r>
            <a:r>
              <a:rPr lang="cs-CZ" i="1" dirty="0" err="1"/>
              <a:t>am</a:t>
            </a:r>
            <a:r>
              <a:rPr lang="cs-CZ" i="1" dirty="0"/>
              <a:t> very </a:t>
            </a:r>
            <a:r>
              <a:rPr lang="cs-CZ" i="1" dirty="0" err="1"/>
              <a:t>tolerant</a:t>
            </a:r>
            <a:r>
              <a:rPr lang="cs-CZ" i="1" dirty="0"/>
              <a:t>. I </a:t>
            </a:r>
            <a:r>
              <a:rPr lang="cs-CZ" i="1" dirty="0" err="1"/>
              <a:t>mean</a:t>
            </a:r>
            <a:r>
              <a:rPr lang="cs-CZ" i="1" dirty="0"/>
              <a:t>, </a:t>
            </a:r>
            <a:r>
              <a:rPr lang="cs-CZ" i="1" dirty="0" err="1"/>
              <a:t>I’m</a:t>
            </a:r>
            <a:r>
              <a:rPr lang="cs-CZ" i="1" dirty="0"/>
              <a:t> </a:t>
            </a:r>
            <a:r>
              <a:rPr lang="cs-CZ" i="1" dirty="0" err="1"/>
              <a:t>understanding</a:t>
            </a:r>
            <a:r>
              <a:rPr lang="cs-CZ" i="1" dirty="0"/>
              <a:t> and </a:t>
            </a:r>
            <a:r>
              <a:rPr lang="cs-CZ" i="1" dirty="0" err="1"/>
              <a:t>caring</a:t>
            </a:r>
            <a:r>
              <a:rPr lang="cs-CZ" i="1" dirty="0"/>
              <a:t>. </a:t>
            </a:r>
            <a:r>
              <a:rPr lang="cs-CZ" i="1" dirty="0" err="1"/>
              <a:t>With</a:t>
            </a:r>
            <a:r>
              <a:rPr lang="cs-CZ" i="1" dirty="0"/>
              <a:t> a </a:t>
            </a:r>
            <a:r>
              <a:rPr lang="cs-CZ" i="1" dirty="0" err="1"/>
              <a:t>group</a:t>
            </a:r>
            <a:r>
              <a:rPr lang="cs-CZ" i="1" dirty="0"/>
              <a:t> </a:t>
            </a:r>
            <a:r>
              <a:rPr lang="cs-CZ" i="1" dirty="0" err="1"/>
              <a:t>of</a:t>
            </a:r>
            <a:r>
              <a:rPr lang="cs-CZ" i="1" dirty="0"/>
              <a:t> </a:t>
            </a:r>
            <a:r>
              <a:rPr lang="cs-CZ" i="1" dirty="0" err="1"/>
              <a:t>friends</a:t>
            </a:r>
            <a:r>
              <a:rPr lang="cs-CZ" i="1" dirty="0"/>
              <a:t>, </a:t>
            </a:r>
            <a:r>
              <a:rPr lang="cs-CZ" i="1" dirty="0" err="1"/>
              <a:t>I’m</a:t>
            </a:r>
            <a:r>
              <a:rPr lang="cs-CZ" i="1" dirty="0"/>
              <a:t> </a:t>
            </a:r>
            <a:r>
              <a:rPr lang="cs-CZ" i="1" dirty="0" err="1"/>
              <a:t>rowdier</a:t>
            </a:r>
            <a:r>
              <a:rPr lang="cs-CZ" i="1" dirty="0"/>
              <a:t>. </a:t>
            </a:r>
            <a:r>
              <a:rPr lang="cs-CZ" i="1" dirty="0" err="1"/>
              <a:t>I’m</a:t>
            </a:r>
            <a:r>
              <a:rPr lang="cs-CZ" i="1" dirty="0"/>
              <a:t> </a:t>
            </a:r>
            <a:r>
              <a:rPr lang="cs-CZ" i="1" dirty="0" err="1"/>
              <a:t>also</a:t>
            </a:r>
            <a:r>
              <a:rPr lang="cs-CZ" i="1" dirty="0"/>
              <a:t> </a:t>
            </a:r>
            <a:r>
              <a:rPr lang="cs-CZ" i="1" dirty="0" err="1"/>
              <a:t>usually</a:t>
            </a:r>
            <a:r>
              <a:rPr lang="cs-CZ" i="1" dirty="0"/>
              <a:t> </a:t>
            </a:r>
            <a:r>
              <a:rPr lang="cs-CZ" i="1" dirty="0" err="1"/>
              <a:t>friendly</a:t>
            </a:r>
            <a:r>
              <a:rPr lang="cs-CZ" i="1" dirty="0"/>
              <a:t> and </a:t>
            </a:r>
            <a:r>
              <a:rPr lang="cs-CZ" i="1" dirty="0" err="1"/>
              <a:t>cheerful</a:t>
            </a:r>
            <a:r>
              <a:rPr lang="cs-CZ" i="1" dirty="0"/>
              <a:t> but I </a:t>
            </a:r>
            <a:r>
              <a:rPr lang="cs-CZ" i="1" dirty="0" err="1"/>
              <a:t>can</a:t>
            </a:r>
            <a:r>
              <a:rPr lang="cs-CZ" i="1" dirty="0"/>
              <a:t> </a:t>
            </a:r>
            <a:r>
              <a:rPr lang="cs-CZ" i="1" dirty="0" err="1"/>
              <a:t>get</a:t>
            </a:r>
            <a:r>
              <a:rPr lang="cs-CZ" i="1" dirty="0"/>
              <a:t> </a:t>
            </a:r>
            <a:r>
              <a:rPr lang="cs-CZ" i="1" dirty="0" err="1"/>
              <a:t>pretty</a:t>
            </a:r>
            <a:r>
              <a:rPr lang="cs-CZ" i="1" dirty="0"/>
              <a:t> </a:t>
            </a:r>
            <a:r>
              <a:rPr lang="cs-CZ" i="1" dirty="0" err="1"/>
              <a:t>obnoxious</a:t>
            </a:r>
            <a:r>
              <a:rPr lang="cs-CZ" i="1" dirty="0"/>
              <a:t> and </a:t>
            </a:r>
            <a:r>
              <a:rPr lang="cs-CZ" i="1" dirty="0" err="1"/>
              <a:t>intolerant</a:t>
            </a:r>
            <a:r>
              <a:rPr lang="cs-CZ" i="1" dirty="0"/>
              <a:t> </a:t>
            </a:r>
            <a:r>
              <a:rPr lang="cs-CZ" i="1" dirty="0" err="1"/>
              <a:t>if</a:t>
            </a:r>
            <a:r>
              <a:rPr lang="cs-CZ" i="1" dirty="0"/>
              <a:t> I </a:t>
            </a:r>
            <a:r>
              <a:rPr lang="cs-CZ" i="1" dirty="0" err="1"/>
              <a:t>don’t</a:t>
            </a:r>
            <a:r>
              <a:rPr lang="cs-CZ" i="1" dirty="0"/>
              <a:t> </a:t>
            </a:r>
            <a:r>
              <a:rPr lang="cs-CZ" i="1" dirty="0" err="1"/>
              <a:t>like</a:t>
            </a:r>
            <a:r>
              <a:rPr lang="cs-CZ" i="1" dirty="0"/>
              <a:t> </a:t>
            </a:r>
            <a:r>
              <a:rPr lang="cs-CZ" i="1" dirty="0" err="1"/>
              <a:t>how</a:t>
            </a:r>
            <a:r>
              <a:rPr lang="cs-CZ" i="1" dirty="0"/>
              <a:t> </a:t>
            </a:r>
            <a:r>
              <a:rPr lang="cs-CZ" i="1" dirty="0" err="1"/>
              <a:t>they’re</a:t>
            </a:r>
            <a:r>
              <a:rPr lang="cs-CZ" i="1" dirty="0"/>
              <a:t> </a:t>
            </a:r>
            <a:r>
              <a:rPr lang="cs-CZ" i="1" dirty="0" err="1"/>
              <a:t>acting</a:t>
            </a:r>
            <a:r>
              <a:rPr lang="cs-CZ" i="1" dirty="0"/>
              <a:t>. </a:t>
            </a:r>
            <a:r>
              <a:rPr lang="cs-CZ" i="1" dirty="0" err="1"/>
              <a:t>I’d</a:t>
            </a:r>
            <a:r>
              <a:rPr lang="cs-CZ" i="1" dirty="0"/>
              <a:t> </a:t>
            </a:r>
            <a:r>
              <a:rPr lang="cs-CZ" i="1" dirty="0" err="1"/>
              <a:t>like</a:t>
            </a:r>
            <a:r>
              <a:rPr lang="cs-CZ" i="1" dirty="0"/>
              <a:t> to </a:t>
            </a:r>
            <a:r>
              <a:rPr lang="cs-CZ" i="1" dirty="0" err="1"/>
              <a:t>be</a:t>
            </a:r>
            <a:r>
              <a:rPr lang="cs-CZ" i="1" dirty="0"/>
              <a:t> </a:t>
            </a:r>
            <a:r>
              <a:rPr lang="cs-CZ" i="1" dirty="0" err="1"/>
              <a:t>friendly</a:t>
            </a:r>
            <a:r>
              <a:rPr lang="cs-CZ" i="1" dirty="0"/>
              <a:t> and </a:t>
            </a:r>
            <a:r>
              <a:rPr lang="cs-CZ" i="1" dirty="0" err="1"/>
              <a:t>tolerant</a:t>
            </a:r>
            <a:r>
              <a:rPr lang="cs-CZ" i="1" dirty="0"/>
              <a:t> </a:t>
            </a:r>
            <a:r>
              <a:rPr lang="cs-CZ" i="1" dirty="0" err="1"/>
              <a:t>all</a:t>
            </a:r>
            <a:r>
              <a:rPr lang="cs-CZ" i="1" dirty="0"/>
              <a:t> </a:t>
            </a:r>
            <a:r>
              <a:rPr lang="cs-CZ" i="1" dirty="0" err="1"/>
              <a:t>of</a:t>
            </a:r>
            <a:r>
              <a:rPr lang="cs-CZ" i="1" dirty="0"/>
              <a:t> </a:t>
            </a:r>
            <a:r>
              <a:rPr lang="cs-CZ" i="1" dirty="0" err="1"/>
              <a:t>the</a:t>
            </a:r>
            <a:r>
              <a:rPr lang="cs-CZ" i="1" dirty="0"/>
              <a:t> </a:t>
            </a:r>
            <a:r>
              <a:rPr lang="cs-CZ" i="1" dirty="0" err="1"/>
              <a:t>time</a:t>
            </a:r>
            <a:r>
              <a:rPr lang="cs-CZ" i="1" dirty="0"/>
              <a:t>, </a:t>
            </a:r>
            <a:r>
              <a:rPr lang="cs-CZ" i="1" dirty="0" err="1"/>
              <a:t>that’s</a:t>
            </a:r>
            <a:r>
              <a:rPr lang="cs-CZ" i="1" dirty="0"/>
              <a:t> </a:t>
            </a:r>
            <a:r>
              <a:rPr lang="cs-CZ" i="1" dirty="0" err="1"/>
              <a:t>the</a:t>
            </a:r>
            <a:r>
              <a:rPr lang="cs-CZ" i="1" dirty="0"/>
              <a:t> </a:t>
            </a:r>
            <a:r>
              <a:rPr lang="cs-CZ" i="1" dirty="0" err="1"/>
              <a:t>kind</a:t>
            </a:r>
            <a:r>
              <a:rPr lang="cs-CZ" i="1" dirty="0"/>
              <a:t> </a:t>
            </a:r>
            <a:r>
              <a:rPr lang="cs-CZ" i="1" dirty="0" err="1"/>
              <a:t>of</a:t>
            </a:r>
            <a:r>
              <a:rPr lang="cs-CZ" i="1" dirty="0"/>
              <a:t> person I </a:t>
            </a:r>
            <a:r>
              <a:rPr lang="cs-CZ" i="1" dirty="0" err="1"/>
              <a:t>want</a:t>
            </a:r>
            <a:r>
              <a:rPr lang="cs-CZ" i="1" dirty="0"/>
              <a:t> to </a:t>
            </a:r>
            <a:r>
              <a:rPr lang="cs-CZ" i="1" dirty="0" err="1"/>
              <a:t>be</a:t>
            </a:r>
            <a:r>
              <a:rPr lang="cs-CZ" i="1" dirty="0"/>
              <a:t>, and </a:t>
            </a:r>
            <a:r>
              <a:rPr lang="cs-CZ" i="1" dirty="0" err="1"/>
              <a:t>I’m</a:t>
            </a:r>
            <a:r>
              <a:rPr lang="cs-CZ" i="1" dirty="0"/>
              <a:t> </a:t>
            </a:r>
            <a:r>
              <a:rPr lang="cs-CZ" i="1" dirty="0" err="1"/>
              <a:t>disappointed</a:t>
            </a:r>
            <a:r>
              <a:rPr lang="cs-CZ" i="1" dirty="0"/>
              <a:t> in </a:t>
            </a:r>
            <a:r>
              <a:rPr lang="cs-CZ" i="1" dirty="0" err="1"/>
              <a:t>myself</a:t>
            </a:r>
            <a:r>
              <a:rPr lang="cs-CZ" i="1" dirty="0"/>
              <a:t> </a:t>
            </a:r>
            <a:r>
              <a:rPr lang="cs-CZ" i="1" dirty="0" err="1"/>
              <a:t>when</a:t>
            </a:r>
            <a:r>
              <a:rPr lang="cs-CZ" i="1" dirty="0"/>
              <a:t> </a:t>
            </a:r>
            <a:r>
              <a:rPr lang="cs-CZ" i="1" dirty="0" err="1"/>
              <a:t>I’m</a:t>
            </a:r>
            <a:r>
              <a:rPr lang="cs-CZ" i="1" dirty="0"/>
              <a:t> not. At </a:t>
            </a:r>
            <a:r>
              <a:rPr lang="cs-CZ" i="1" dirty="0" err="1"/>
              <a:t>school</a:t>
            </a:r>
            <a:r>
              <a:rPr lang="cs-CZ" i="1" dirty="0"/>
              <a:t>, </a:t>
            </a:r>
            <a:r>
              <a:rPr lang="cs-CZ" i="1" dirty="0" err="1"/>
              <a:t>I’m</a:t>
            </a:r>
            <a:r>
              <a:rPr lang="cs-CZ" i="1" dirty="0"/>
              <a:t> </a:t>
            </a:r>
            <a:r>
              <a:rPr lang="cs-CZ" i="1" dirty="0" err="1"/>
              <a:t>serious</a:t>
            </a:r>
            <a:r>
              <a:rPr lang="cs-CZ" i="1" dirty="0"/>
              <a:t>, </a:t>
            </a:r>
            <a:r>
              <a:rPr lang="cs-CZ" i="1" dirty="0" err="1"/>
              <a:t>even</a:t>
            </a:r>
            <a:r>
              <a:rPr lang="cs-CZ" i="1" dirty="0"/>
              <a:t> </a:t>
            </a:r>
            <a:r>
              <a:rPr lang="cs-CZ" i="1" dirty="0" err="1"/>
              <a:t>studious</a:t>
            </a:r>
            <a:r>
              <a:rPr lang="cs-CZ" i="1" dirty="0"/>
              <a:t> </a:t>
            </a:r>
            <a:r>
              <a:rPr lang="cs-CZ" i="1" dirty="0" err="1"/>
              <a:t>every</a:t>
            </a:r>
            <a:r>
              <a:rPr lang="cs-CZ" i="1" dirty="0"/>
              <a:t> </a:t>
            </a:r>
            <a:r>
              <a:rPr lang="cs-CZ" i="1" dirty="0" err="1"/>
              <a:t>now</a:t>
            </a:r>
            <a:r>
              <a:rPr lang="cs-CZ" i="1" dirty="0"/>
              <a:t> and </a:t>
            </a:r>
            <a:r>
              <a:rPr lang="cs-CZ" i="1" dirty="0" err="1"/>
              <a:t>then</a:t>
            </a:r>
            <a:r>
              <a:rPr lang="cs-CZ" i="1" dirty="0"/>
              <a:t>, but on </a:t>
            </a:r>
            <a:r>
              <a:rPr lang="cs-CZ" i="1" dirty="0" err="1"/>
              <a:t>the</a:t>
            </a:r>
            <a:r>
              <a:rPr lang="cs-CZ" i="1" dirty="0"/>
              <a:t> </a:t>
            </a:r>
            <a:r>
              <a:rPr lang="cs-CZ" i="1" dirty="0" err="1"/>
              <a:t>other</a:t>
            </a:r>
            <a:r>
              <a:rPr lang="cs-CZ" i="1" dirty="0"/>
              <a:t> hand, </a:t>
            </a:r>
            <a:r>
              <a:rPr lang="cs-CZ" i="1" dirty="0" err="1"/>
              <a:t>I’m</a:t>
            </a:r>
            <a:r>
              <a:rPr lang="cs-CZ" i="1" dirty="0"/>
              <a:t> a </a:t>
            </a:r>
            <a:r>
              <a:rPr lang="cs-CZ" i="1" dirty="0" err="1"/>
              <a:t>goof-off</a:t>
            </a:r>
            <a:r>
              <a:rPr lang="cs-CZ" i="1" dirty="0"/>
              <a:t> </a:t>
            </a:r>
            <a:r>
              <a:rPr lang="cs-CZ" i="1" dirty="0" err="1"/>
              <a:t>too</a:t>
            </a:r>
            <a:r>
              <a:rPr lang="cs-CZ" i="1" dirty="0"/>
              <a:t>, </a:t>
            </a:r>
            <a:r>
              <a:rPr lang="cs-CZ" i="1" dirty="0" err="1"/>
              <a:t>because</a:t>
            </a:r>
            <a:r>
              <a:rPr lang="cs-CZ" i="1" dirty="0"/>
              <a:t> </a:t>
            </a:r>
            <a:r>
              <a:rPr lang="cs-CZ" i="1" dirty="0" err="1"/>
              <a:t>if</a:t>
            </a:r>
            <a:r>
              <a:rPr lang="cs-CZ" i="1" dirty="0"/>
              <a:t> </a:t>
            </a:r>
            <a:r>
              <a:rPr lang="cs-CZ" i="1" dirty="0" err="1"/>
              <a:t>you’re</a:t>
            </a:r>
            <a:r>
              <a:rPr lang="cs-CZ" i="1" dirty="0"/>
              <a:t> </a:t>
            </a:r>
            <a:r>
              <a:rPr lang="cs-CZ" i="1" dirty="0" err="1"/>
              <a:t>too</a:t>
            </a:r>
            <a:r>
              <a:rPr lang="cs-CZ" i="1" dirty="0"/>
              <a:t> </a:t>
            </a:r>
            <a:r>
              <a:rPr lang="cs-CZ" i="1" dirty="0" err="1"/>
              <a:t>studious</a:t>
            </a:r>
            <a:r>
              <a:rPr lang="cs-CZ" i="1" dirty="0"/>
              <a:t>, </a:t>
            </a:r>
            <a:r>
              <a:rPr lang="cs-CZ" i="1" dirty="0" err="1"/>
              <a:t>you</a:t>
            </a:r>
            <a:r>
              <a:rPr lang="cs-CZ" i="1" dirty="0"/>
              <a:t> </a:t>
            </a:r>
            <a:r>
              <a:rPr lang="cs-CZ" i="1" dirty="0" err="1"/>
              <a:t>won’t</a:t>
            </a:r>
            <a:r>
              <a:rPr lang="cs-CZ" i="1" dirty="0"/>
              <a:t> </a:t>
            </a:r>
            <a:r>
              <a:rPr lang="cs-CZ" i="1" dirty="0" err="1"/>
              <a:t>be</a:t>
            </a:r>
            <a:r>
              <a:rPr lang="cs-CZ" i="1" dirty="0"/>
              <a:t> </a:t>
            </a:r>
            <a:r>
              <a:rPr lang="cs-CZ" i="1" dirty="0" err="1"/>
              <a:t>popular</a:t>
            </a:r>
            <a:r>
              <a:rPr lang="cs-CZ" i="1" dirty="0"/>
              <a:t>. So I go </a:t>
            </a:r>
            <a:r>
              <a:rPr lang="cs-CZ" i="1" dirty="0" err="1"/>
              <a:t>back</a:t>
            </a:r>
            <a:r>
              <a:rPr lang="cs-CZ" i="1" dirty="0"/>
              <a:t> and </a:t>
            </a:r>
            <a:r>
              <a:rPr lang="cs-CZ" i="1" dirty="0" err="1"/>
              <a:t>forth</a:t>
            </a:r>
            <a:r>
              <a:rPr lang="cs-CZ" i="1" dirty="0"/>
              <a:t>, </a:t>
            </a:r>
            <a:r>
              <a:rPr lang="cs-CZ" i="1" dirty="0" err="1"/>
              <a:t>which</a:t>
            </a:r>
            <a:r>
              <a:rPr lang="cs-CZ" i="1" dirty="0"/>
              <a:t> </a:t>
            </a:r>
            <a:r>
              <a:rPr lang="cs-CZ" i="1" dirty="0" err="1"/>
              <a:t>means</a:t>
            </a:r>
            <a:r>
              <a:rPr lang="cs-CZ" i="1" dirty="0"/>
              <a:t> I </a:t>
            </a:r>
            <a:r>
              <a:rPr lang="cs-CZ" i="1" dirty="0" err="1"/>
              <a:t>don’t</a:t>
            </a:r>
            <a:r>
              <a:rPr lang="cs-CZ" i="1" dirty="0"/>
              <a:t> do </a:t>
            </a:r>
            <a:r>
              <a:rPr lang="cs-CZ" i="1" dirty="0" err="1"/>
              <a:t>all</a:t>
            </a:r>
            <a:r>
              <a:rPr lang="cs-CZ" i="1" dirty="0"/>
              <a:t> </a:t>
            </a:r>
            <a:r>
              <a:rPr lang="cs-CZ" i="1" dirty="0" err="1"/>
              <a:t>that</a:t>
            </a:r>
            <a:r>
              <a:rPr lang="cs-CZ" i="1" dirty="0"/>
              <a:t> </a:t>
            </a:r>
            <a:r>
              <a:rPr lang="cs-CZ" i="1" dirty="0" err="1"/>
              <a:t>well</a:t>
            </a:r>
            <a:r>
              <a:rPr lang="cs-CZ" i="1" dirty="0"/>
              <a:t> in </a:t>
            </a:r>
            <a:r>
              <a:rPr lang="cs-CZ" i="1" dirty="0" err="1"/>
              <a:t>terms</a:t>
            </a:r>
            <a:r>
              <a:rPr lang="cs-CZ" i="1" dirty="0"/>
              <a:t> </a:t>
            </a:r>
            <a:r>
              <a:rPr lang="cs-CZ" i="1" dirty="0" err="1"/>
              <a:t>of</a:t>
            </a:r>
            <a:r>
              <a:rPr lang="cs-CZ" i="1" dirty="0"/>
              <a:t> my </a:t>
            </a:r>
            <a:r>
              <a:rPr lang="cs-CZ" i="1" dirty="0" err="1"/>
              <a:t>grades</a:t>
            </a:r>
            <a:r>
              <a:rPr lang="cs-CZ" i="1" dirty="0"/>
              <a:t>. But </a:t>
            </a:r>
            <a:r>
              <a:rPr lang="cs-CZ" i="1" dirty="0" err="1"/>
              <a:t>that</a:t>
            </a:r>
            <a:r>
              <a:rPr lang="cs-CZ" i="1" dirty="0"/>
              <a:t> </a:t>
            </a:r>
            <a:r>
              <a:rPr lang="cs-CZ" i="1" dirty="0" err="1"/>
              <a:t>causes</a:t>
            </a:r>
            <a:r>
              <a:rPr lang="cs-CZ" i="1" dirty="0"/>
              <a:t> </a:t>
            </a:r>
            <a:r>
              <a:rPr lang="cs-CZ" i="1" dirty="0" err="1"/>
              <a:t>problems</a:t>
            </a:r>
            <a:r>
              <a:rPr lang="cs-CZ" i="1" dirty="0"/>
              <a:t> </a:t>
            </a:r>
            <a:r>
              <a:rPr lang="cs-CZ" i="1" dirty="0" err="1"/>
              <a:t>at</a:t>
            </a:r>
            <a:r>
              <a:rPr lang="cs-CZ" i="1" dirty="0"/>
              <a:t> </a:t>
            </a:r>
            <a:r>
              <a:rPr lang="cs-CZ" i="1" dirty="0" err="1"/>
              <a:t>home</a:t>
            </a:r>
            <a:r>
              <a:rPr lang="cs-CZ" i="1" dirty="0"/>
              <a:t>, </a:t>
            </a:r>
            <a:r>
              <a:rPr lang="cs-CZ" i="1" dirty="0" err="1"/>
              <a:t>where</a:t>
            </a:r>
            <a:r>
              <a:rPr lang="cs-CZ" i="1" dirty="0"/>
              <a:t> </a:t>
            </a:r>
            <a:r>
              <a:rPr lang="cs-CZ" i="1" dirty="0" err="1"/>
              <a:t>I’m</a:t>
            </a:r>
            <a:r>
              <a:rPr lang="cs-CZ" i="1" dirty="0"/>
              <a:t> </a:t>
            </a:r>
            <a:r>
              <a:rPr lang="cs-CZ" i="1" dirty="0" err="1"/>
              <a:t>pretty</a:t>
            </a:r>
            <a:r>
              <a:rPr lang="cs-CZ" i="1" dirty="0"/>
              <a:t> </a:t>
            </a:r>
            <a:r>
              <a:rPr lang="cs-CZ" i="1" dirty="0" err="1"/>
              <a:t>anxious</a:t>
            </a:r>
            <a:r>
              <a:rPr lang="cs-CZ" i="1" dirty="0"/>
              <a:t> </a:t>
            </a:r>
            <a:r>
              <a:rPr lang="cs-CZ" i="1" dirty="0" err="1"/>
              <a:t>when</a:t>
            </a:r>
            <a:r>
              <a:rPr lang="cs-CZ" i="1" dirty="0"/>
              <a:t> </a:t>
            </a:r>
            <a:r>
              <a:rPr lang="cs-CZ" i="1" dirty="0" err="1"/>
              <a:t>I’m</a:t>
            </a:r>
            <a:r>
              <a:rPr lang="cs-CZ" i="1" dirty="0"/>
              <a:t> </a:t>
            </a:r>
            <a:r>
              <a:rPr lang="cs-CZ" i="1" dirty="0" err="1"/>
              <a:t>around</a:t>
            </a:r>
            <a:r>
              <a:rPr lang="cs-CZ" i="1" dirty="0"/>
              <a:t> my </a:t>
            </a:r>
            <a:r>
              <a:rPr lang="cs-CZ" i="1" dirty="0" err="1"/>
              <a:t>parents</a:t>
            </a:r>
            <a:r>
              <a:rPr lang="cs-CZ" i="1" dirty="0"/>
              <a:t>. I </a:t>
            </a:r>
            <a:r>
              <a:rPr lang="cs-CZ" i="1" dirty="0" err="1"/>
              <a:t>can’t</a:t>
            </a:r>
            <a:r>
              <a:rPr lang="cs-CZ" i="1" dirty="0"/>
              <a:t> </a:t>
            </a:r>
            <a:r>
              <a:rPr lang="cs-CZ" i="1" dirty="0" err="1"/>
              <a:t>be</a:t>
            </a:r>
            <a:r>
              <a:rPr lang="cs-CZ" i="1" dirty="0"/>
              <a:t> my </a:t>
            </a:r>
            <a:r>
              <a:rPr lang="cs-CZ" i="1" dirty="0" err="1"/>
              <a:t>real</a:t>
            </a:r>
            <a:r>
              <a:rPr lang="cs-CZ" i="1" dirty="0"/>
              <a:t> </a:t>
            </a:r>
            <a:r>
              <a:rPr lang="cs-CZ" i="1" dirty="0" err="1"/>
              <a:t>self</a:t>
            </a:r>
            <a:r>
              <a:rPr lang="cs-CZ" i="1" dirty="0"/>
              <a:t> </a:t>
            </a:r>
            <a:r>
              <a:rPr lang="cs-CZ" i="1" dirty="0" err="1"/>
              <a:t>with</a:t>
            </a:r>
            <a:r>
              <a:rPr lang="cs-CZ" i="1" dirty="0"/>
              <a:t> my </a:t>
            </a:r>
            <a:r>
              <a:rPr lang="cs-CZ" i="1" dirty="0" err="1"/>
              <a:t>parents</a:t>
            </a:r>
            <a:r>
              <a:rPr lang="cs-CZ" i="1" dirty="0"/>
              <a:t>. </a:t>
            </a:r>
            <a:r>
              <a:rPr lang="cs-CZ" i="1" dirty="0" err="1"/>
              <a:t>They</a:t>
            </a:r>
            <a:r>
              <a:rPr lang="cs-CZ" i="1" dirty="0"/>
              <a:t> </a:t>
            </a:r>
            <a:r>
              <a:rPr lang="cs-CZ" i="1" dirty="0" err="1"/>
              <a:t>don’t</a:t>
            </a:r>
            <a:r>
              <a:rPr lang="cs-CZ" i="1" dirty="0"/>
              <a:t> </a:t>
            </a:r>
            <a:r>
              <a:rPr lang="cs-CZ" i="1" dirty="0" err="1"/>
              <a:t>understand</a:t>
            </a:r>
            <a:r>
              <a:rPr lang="cs-CZ" i="1" dirty="0"/>
              <a:t> </a:t>
            </a:r>
            <a:r>
              <a:rPr lang="cs-CZ" i="1" dirty="0" err="1"/>
              <a:t>me</a:t>
            </a:r>
            <a:r>
              <a:rPr lang="cs-CZ" i="1" dirty="0"/>
              <a:t>. </a:t>
            </a:r>
            <a:r>
              <a:rPr lang="cs-CZ" i="1" dirty="0" err="1"/>
              <a:t>What</a:t>
            </a:r>
            <a:r>
              <a:rPr lang="cs-CZ" i="1" dirty="0"/>
              <a:t> do </a:t>
            </a:r>
            <a:r>
              <a:rPr lang="cs-CZ" i="1" dirty="0" err="1"/>
              <a:t>they</a:t>
            </a:r>
            <a:r>
              <a:rPr lang="cs-CZ" i="1" dirty="0"/>
              <a:t> </a:t>
            </a:r>
            <a:r>
              <a:rPr lang="cs-CZ" i="1" dirty="0" err="1"/>
              <a:t>know</a:t>
            </a:r>
            <a:r>
              <a:rPr lang="cs-CZ" i="1" dirty="0"/>
              <a:t> </a:t>
            </a:r>
            <a:r>
              <a:rPr lang="cs-CZ" i="1" dirty="0" err="1"/>
              <a:t>about</a:t>
            </a:r>
            <a:r>
              <a:rPr lang="cs-CZ" i="1" dirty="0"/>
              <a:t> </a:t>
            </a:r>
            <a:r>
              <a:rPr lang="cs-CZ" i="1" dirty="0" err="1"/>
              <a:t>what</a:t>
            </a:r>
            <a:r>
              <a:rPr lang="cs-CZ" i="1" dirty="0"/>
              <a:t> </a:t>
            </a:r>
            <a:r>
              <a:rPr lang="cs-CZ" i="1" dirty="0" err="1"/>
              <a:t>it’s</a:t>
            </a:r>
            <a:r>
              <a:rPr lang="cs-CZ" i="1" dirty="0"/>
              <a:t> </a:t>
            </a:r>
            <a:r>
              <a:rPr lang="cs-CZ" i="1" dirty="0" err="1"/>
              <a:t>like</a:t>
            </a:r>
            <a:r>
              <a:rPr lang="cs-CZ" i="1" dirty="0"/>
              <a:t> to </a:t>
            </a:r>
            <a:r>
              <a:rPr lang="cs-CZ" i="1" dirty="0" err="1"/>
              <a:t>be</a:t>
            </a:r>
            <a:r>
              <a:rPr lang="cs-CZ" i="1" dirty="0"/>
              <a:t> a teenager? </a:t>
            </a:r>
            <a:r>
              <a:rPr lang="cs-CZ" i="1" dirty="0" err="1"/>
              <a:t>They</a:t>
            </a:r>
            <a:r>
              <a:rPr lang="cs-CZ" i="1" dirty="0"/>
              <a:t> </a:t>
            </a:r>
            <a:r>
              <a:rPr lang="cs-CZ" i="1" dirty="0" err="1"/>
              <a:t>treat</a:t>
            </a:r>
            <a:r>
              <a:rPr lang="cs-CZ" i="1" dirty="0"/>
              <a:t> </a:t>
            </a:r>
            <a:r>
              <a:rPr lang="cs-CZ" i="1" dirty="0" err="1"/>
              <a:t>me</a:t>
            </a:r>
            <a:r>
              <a:rPr lang="cs-CZ" i="1" dirty="0"/>
              <a:t> </a:t>
            </a:r>
            <a:r>
              <a:rPr lang="cs-CZ" i="1" dirty="0" err="1"/>
              <a:t>like</a:t>
            </a:r>
            <a:r>
              <a:rPr lang="cs-CZ" i="1" dirty="0"/>
              <a:t> </a:t>
            </a:r>
            <a:r>
              <a:rPr lang="cs-CZ" i="1" dirty="0" err="1"/>
              <a:t>I’m</a:t>
            </a:r>
            <a:r>
              <a:rPr lang="cs-CZ" i="1" dirty="0"/>
              <a:t> </a:t>
            </a:r>
            <a:r>
              <a:rPr lang="cs-CZ" i="1" dirty="0" err="1"/>
              <a:t>still</a:t>
            </a:r>
            <a:r>
              <a:rPr lang="cs-CZ" i="1" dirty="0"/>
              <a:t> a </a:t>
            </a:r>
            <a:r>
              <a:rPr lang="cs-CZ" i="1" dirty="0" err="1"/>
              <a:t>kid</a:t>
            </a:r>
            <a:r>
              <a:rPr lang="cs-CZ" i="1" dirty="0"/>
              <a:t>. At least </a:t>
            </a:r>
            <a:r>
              <a:rPr lang="cs-CZ" i="1" dirty="0" err="1"/>
              <a:t>at</a:t>
            </a:r>
            <a:r>
              <a:rPr lang="cs-CZ" i="1" dirty="0"/>
              <a:t> </a:t>
            </a:r>
            <a:r>
              <a:rPr lang="cs-CZ" i="1" dirty="0" err="1"/>
              <a:t>school</a:t>
            </a:r>
            <a:r>
              <a:rPr lang="cs-CZ" i="1" dirty="0"/>
              <a:t>, </a:t>
            </a:r>
            <a:r>
              <a:rPr lang="cs-CZ" i="1" dirty="0" err="1"/>
              <a:t>people</a:t>
            </a:r>
            <a:r>
              <a:rPr lang="cs-CZ" i="1" dirty="0"/>
              <a:t> </a:t>
            </a:r>
            <a:r>
              <a:rPr lang="cs-CZ" i="1" dirty="0" err="1"/>
              <a:t>treat</a:t>
            </a:r>
            <a:r>
              <a:rPr lang="cs-CZ" i="1" dirty="0"/>
              <a:t> </a:t>
            </a:r>
            <a:r>
              <a:rPr lang="cs-CZ" i="1" dirty="0" err="1"/>
              <a:t>you</a:t>
            </a:r>
            <a:r>
              <a:rPr lang="cs-CZ" i="1" dirty="0"/>
              <a:t> more </a:t>
            </a:r>
            <a:r>
              <a:rPr lang="cs-CZ" i="1" dirty="0" err="1"/>
              <a:t>like</a:t>
            </a:r>
            <a:r>
              <a:rPr lang="cs-CZ" i="1" dirty="0"/>
              <a:t> </a:t>
            </a:r>
            <a:r>
              <a:rPr lang="cs-CZ" i="1" dirty="0" err="1"/>
              <a:t>you’re</a:t>
            </a:r>
            <a:r>
              <a:rPr lang="cs-CZ" i="1" dirty="0"/>
              <a:t> </a:t>
            </a:r>
            <a:r>
              <a:rPr lang="cs-CZ" i="1" dirty="0" err="1"/>
              <a:t>an</a:t>
            </a:r>
            <a:r>
              <a:rPr lang="cs-CZ" i="1" dirty="0"/>
              <a:t> </a:t>
            </a:r>
            <a:r>
              <a:rPr lang="cs-CZ" i="1" dirty="0" err="1"/>
              <a:t>adult</a:t>
            </a:r>
            <a:r>
              <a:rPr lang="cs-CZ" i="1" dirty="0"/>
              <a:t>. </a:t>
            </a:r>
            <a:r>
              <a:rPr lang="cs-CZ" i="1" dirty="0" err="1"/>
              <a:t>That</a:t>
            </a:r>
            <a:r>
              <a:rPr lang="cs-CZ" i="1" dirty="0"/>
              <a:t> </a:t>
            </a:r>
            <a:r>
              <a:rPr lang="cs-CZ" i="1" dirty="0" err="1"/>
              <a:t>gets</a:t>
            </a:r>
            <a:r>
              <a:rPr lang="cs-CZ" i="1" dirty="0"/>
              <a:t> </a:t>
            </a:r>
            <a:r>
              <a:rPr lang="cs-CZ" i="1" dirty="0" err="1"/>
              <a:t>confusing</a:t>
            </a:r>
            <a:r>
              <a:rPr lang="cs-CZ" i="1" dirty="0"/>
              <a:t>, </a:t>
            </a:r>
            <a:r>
              <a:rPr lang="cs-CZ" i="1" dirty="0" err="1"/>
              <a:t>though</a:t>
            </a:r>
            <a:r>
              <a:rPr lang="cs-CZ" i="1" dirty="0"/>
              <a:t>. I </a:t>
            </a:r>
            <a:r>
              <a:rPr lang="cs-CZ" i="1" dirty="0" err="1"/>
              <a:t>mean</a:t>
            </a:r>
            <a:r>
              <a:rPr lang="cs-CZ" i="1" dirty="0"/>
              <a:t>, </a:t>
            </a:r>
            <a:r>
              <a:rPr lang="cs-CZ" i="1" dirty="0" err="1"/>
              <a:t>which</a:t>
            </a:r>
            <a:r>
              <a:rPr lang="cs-CZ" i="1" dirty="0"/>
              <a:t> </a:t>
            </a:r>
            <a:r>
              <a:rPr lang="cs-CZ" i="1" dirty="0" err="1"/>
              <a:t>am</a:t>
            </a:r>
            <a:r>
              <a:rPr lang="cs-CZ" i="1" dirty="0"/>
              <a:t> I? </a:t>
            </a:r>
            <a:r>
              <a:rPr lang="cs-CZ" i="1" dirty="0" err="1"/>
              <a:t>When</a:t>
            </a:r>
            <a:r>
              <a:rPr lang="cs-CZ" i="1" dirty="0"/>
              <a:t> </a:t>
            </a:r>
            <a:r>
              <a:rPr lang="cs-CZ" i="1" dirty="0" err="1"/>
              <a:t>you’re</a:t>
            </a:r>
            <a:r>
              <a:rPr lang="cs-CZ" i="1" dirty="0"/>
              <a:t> 15, are </a:t>
            </a:r>
            <a:r>
              <a:rPr lang="cs-CZ" i="1" dirty="0" err="1"/>
              <a:t>you</a:t>
            </a:r>
            <a:r>
              <a:rPr lang="cs-CZ" i="1" dirty="0"/>
              <a:t> </a:t>
            </a:r>
            <a:r>
              <a:rPr lang="cs-CZ" i="1" dirty="0" err="1"/>
              <a:t>still</a:t>
            </a:r>
            <a:r>
              <a:rPr lang="cs-CZ" i="1" dirty="0"/>
              <a:t> a </a:t>
            </a:r>
            <a:r>
              <a:rPr lang="cs-CZ" i="1" dirty="0" err="1"/>
              <a:t>kid</a:t>
            </a:r>
            <a:r>
              <a:rPr lang="cs-CZ" i="1" dirty="0"/>
              <a:t> </a:t>
            </a:r>
            <a:r>
              <a:rPr lang="cs-CZ" i="1" dirty="0" err="1"/>
              <a:t>or</a:t>
            </a:r>
            <a:r>
              <a:rPr lang="cs-CZ" i="1" dirty="0"/>
              <a:t> </a:t>
            </a:r>
            <a:r>
              <a:rPr lang="cs-CZ" i="1" dirty="0" err="1"/>
              <a:t>an</a:t>
            </a:r>
            <a:r>
              <a:rPr lang="cs-CZ" i="1" dirty="0"/>
              <a:t> </a:t>
            </a:r>
            <a:r>
              <a:rPr lang="cs-CZ" i="1" dirty="0" err="1"/>
              <a:t>adult</a:t>
            </a:r>
            <a:r>
              <a:rPr lang="cs-CZ" i="1" dirty="0"/>
              <a:t>? I </a:t>
            </a:r>
            <a:r>
              <a:rPr lang="cs-CZ" i="1" dirty="0" err="1"/>
              <a:t>have</a:t>
            </a:r>
            <a:r>
              <a:rPr lang="cs-CZ" i="1" dirty="0"/>
              <a:t> a part-</a:t>
            </a:r>
            <a:r>
              <a:rPr lang="cs-CZ" i="1" dirty="0" err="1"/>
              <a:t>time</a:t>
            </a:r>
            <a:r>
              <a:rPr lang="cs-CZ" i="1" dirty="0"/>
              <a:t> </a:t>
            </a:r>
            <a:r>
              <a:rPr lang="cs-CZ" i="1" dirty="0" err="1"/>
              <a:t>job</a:t>
            </a:r>
            <a:r>
              <a:rPr lang="cs-CZ" i="1" dirty="0"/>
              <a:t> and </a:t>
            </a:r>
            <a:r>
              <a:rPr lang="cs-CZ" i="1" dirty="0" err="1"/>
              <a:t>the</a:t>
            </a:r>
            <a:r>
              <a:rPr lang="cs-CZ" i="1" dirty="0"/>
              <a:t> </a:t>
            </a:r>
            <a:r>
              <a:rPr lang="cs-CZ" i="1" dirty="0" err="1"/>
              <a:t>people</a:t>
            </a:r>
            <a:r>
              <a:rPr lang="cs-CZ" i="1" dirty="0"/>
              <a:t> </a:t>
            </a:r>
            <a:r>
              <a:rPr lang="cs-CZ" i="1" dirty="0" err="1"/>
              <a:t>there</a:t>
            </a:r>
            <a:r>
              <a:rPr lang="cs-CZ" i="1" dirty="0"/>
              <a:t> </a:t>
            </a:r>
            <a:r>
              <a:rPr lang="cs-CZ" i="1" dirty="0" err="1"/>
              <a:t>treat</a:t>
            </a:r>
            <a:r>
              <a:rPr lang="cs-CZ" i="1" dirty="0"/>
              <a:t> </a:t>
            </a:r>
            <a:r>
              <a:rPr lang="cs-CZ" i="1" dirty="0" err="1"/>
              <a:t>me</a:t>
            </a:r>
            <a:r>
              <a:rPr lang="cs-CZ" i="1" dirty="0"/>
              <a:t> </a:t>
            </a:r>
            <a:r>
              <a:rPr lang="cs-CZ" i="1" dirty="0" err="1"/>
              <a:t>like</a:t>
            </a:r>
            <a:r>
              <a:rPr lang="cs-CZ" i="1" dirty="0"/>
              <a:t> </a:t>
            </a:r>
            <a:r>
              <a:rPr lang="cs-CZ" i="1" dirty="0" err="1"/>
              <a:t>an</a:t>
            </a:r>
            <a:r>
              <a:rPr lang="cs-CZ" i="1" dirty="0"/>
              <a:t> </a:t>
            </a:r>
            <a:r>
              <a:rPr lang="cs-CZ" i="1" dirty="0" err="1"/>
              <a:t>adult</a:t>
            </a:r>
            <a:r>
              <a:rPr lang="cs-CZ" i="1" dirty="0"/>
              <a:t>. I </a:t>
            </a:r>
            <a:r>
              <a:rPr lang="cs-CZ" i="1" dirty="0" err="1"/>
              <a:t>want</a:t>
            </a:r>
            <a:r>
              <a:rPr lang="cs-CZ" i="1" dirty="0"/>
              <a:t> </a:t>
            </a:r>
            <a:r>
              <a:rPr lang="cs-CZ" i="1" dirty="0" err="1"/>
              <a:t>them</a:t>
            </a:r>
            <a:r>
              <a:rPr lang="cs-CZ" i="1" dirty="0"/>
              <a:t> to </a:t>
            </a:r>
            <a:r>
              <a:rPr lang="cs-CZ" i="1" dirty="0" err="1"/>
              <a:t>approve</a:t>
            </a:r>
            <a:r>
              <a:rPr lang="cs-CZ" i="1" dirty="0"/>
              <a:t> </a:t>
            </a:r>
            <a:r>
              <a:rPr lang="cs-CZ" i="1" dirty="0" err="1"/>
              <a:t>of</a:t>
            </a:r>
            <a:r>
              <a:rPr lang="cs-CZ" i="1" dirty="0"/>
              <a:t> </a:t>
            </a:r>
            <a:r>
              <a:rPr lang="cs-CZ" i="1" dirty="0" err="1"/>
              <a:t>me</a:t>
            </a:r>
            <a:r>
              <a:rPr lang="cs-CZ" i="1" dirty="0"/>
              <a:t>, so </a:t>
            </a:r>
            <a:r>
              <a:rPr lang="cs-CZ" i="1" dirty="0" err="1"/>
              <a:t>I’m</a:t>
            </a:r>
            <a:r>
              <a:rPr lang="cs-CZ" i="1" dirty="0"/>
              <a:t> very </a:t>
            </a:r>
            <a:r>
              <a:rPr lang="cs-CZ" i="1" dirty="0" err="1"/>
              <a:t>responsible</a:t>
            </a:r>
            <a:r>
              <a:rPr lang="cs-CZ" i="1" dirty="0"/>
              <a:t> </a:t>
            </a:r>
            <a:r>
              <a:rPr lang="cs-CZ" i="1" dirty="0" err="1"/>
              <a:t>at</a:t>
            </a:r>
            <a:r>
              <a:rPr lang="cs-CZ" i="1" dirty="0"/>
              <a:t> </a:t>
            </a:r>
            <a:r>
              <a:rPr lang="cs-CZ" i="1" dirty="0" err="1"/>
              <a:t>work</a:t>
            </a:r>
            <a:r>
              <a:rPr lang="cs-CZ" i="1" dirty="0"/>
              <a:t>, </a:t>
            </a:r>
            <a:r>
              <a:rPr lang="cs-CZ" i="1" dirty="0" err="1"/>
              <a:t>which</a:t>
            </a:r>
            <a:r>
              <a:rPr lang="cs-CZ" i="1" dirty="0"/>
              <a:t> </a:t>
            </a:r>
            <a:r>
              <a:rPr lang="cs-CZ" i="1" dirty="0" err="1"/>
              <a:t>makes</a:t>
            </a:r>
            <a:r>
              <a:rPr lang="cs-CZ" i="1" dirty="0"/>
              <a:t> </a:t>
            </a:r>
            <a:r>
              <a:rPr lang="cs-CZ" i="1" dirty="0" err="1"/>
              <a:t>me</a:t>
            </a:r>
            <a:r>
              <a:rPr lang="cs-CZ" i="1" dirty="0"/>
              <a:t> </a:t>
            </a:r>
            <a:r>
              <a:rPr lang="cs-CZ" i="1" dirty="0" err="1"/>
              <a:t>feel</a:t>
            </a:r>
            <a:r>
              <a:rPr lang="cs-CZ" i="1" dirty="0"/>
              <a:t> </a:t>
            </a:r>
            <a:r>
              <a:rPr lang="cs-CZ" i="1" dirty="0" err="1"/>
              <a:t>good</a:t>
            </a:r>
            <a:r>
              <a:rPr lang="cs-CZ" i="1" dirty="0"/>
              <a:t> </a:t>
            </a:r>
            <a:r>
              <a:rPr lang="cs-CZ" i="1" dirty="0" err="1"/>
              <a:t>about</a:t>
            </a:r>
            <a:r>
              <a:rPr lang="cs-CZ" i="1" dirty="0"/>
              <a:t> </a:t>
            </a:r>
            <a:r>
              <a:rPr lang="cs-CZ" i="1" dirty="0" err="1"/>
              <a:t>myself</a:t>
            </a:r>
            <a:r>
              <a:rPr lang="cs-CZ" i="1" dirty="0"/>
              <a:t> </a:t>
            </a:r>
            <a:r>
              <a:rPr lang="cs-CZ" i="1" dirty="0" err="1"/>
              <a:t>there</a:t>
            </a:r>
            <a:r>
              <a:rPr lang="cs-CZ" i="1" dirty="0"/>
              <a:t>. But </a:t>
            </a:r>
            <a:r>
              <a:rPr lang="cs-CZ" i="1" dirty="0" err="1"/>
              <a:t>then</a:t>
            </a:r>
            <a:r>
              <a:rPr lang="cs-CZ" i="1" dirty="0"/>
              <a:t> I go </a:t>
            </a:r>
            <a:r>
              <a:rPr lang="cs-CZ" i="1" dirty="0" err="1"/>
              <a:t>out</a:t>
            </a:r>
            <a:r>
              <a:rPr lang="cs-CZ" i="1" dirty="0"/>
              <a:t> </a:t>
            </a:r>
            <a:r>
              <a:rPr lang="cs-CZ" i="1" dirty="0" err="1"/>
              <a:t>with</a:t>
            </a:r>
            <a:r>
              <a:rPr lang="cs-CZ" i="1" dirty="0"/>
              <a:t> my </a:t>
            </a:r>
            <a:r>
              <a:rPr lang="cs-CZ" i="1" dirty="0" err="1"/>
              <a:t>friends</a:t>
            </a:r>
            <a:r>
              <a:rPr lang="cs-CZ" i="1" dirty="0"/>
              <a:t> and I </a:t>
            </a:r>
            <a:r>
              <a:rPr lang="cs-CZ" i="1" dirty="0" err="1"/>
              <a:t>get</a:t>
            </a:r>
            <a:r>
              <a:rPr lang="cs-CZ" i="1" dirty="0"/>
              <a:t> </a:t>
            </a:r>
            <a:r>
              <a:rPr lang="cs-CZ" i="1" dirty="0" err="1"/>
              <a:t>pretty</a:t>
            </a:r>
            <a:r>
              <a:rPr lang="cs-CZ" i="1" dirty="0"/>
              <a:t> </a:t>
            </a:r>
            <a:r>
              <a:rPr lang="cs-CZ" i="1" dirty="0" err="1"/>
              <a:t>crazy</a:t>
            </a:r>
            <a:r>
              <a:rPr lang="cs-CZ" i="1" dirty="0"/>
              <a:t> and </a:t>
            </a:r>
            <a:r>
              <a:rPr lang="cs-CZ" i="1" dirty="0" err="1"/>
              <a:t>irresponsible</a:t>
            </a:r>
            <a:r>
              <a:rPr lang="cs-CZ" i="1" dirty="0"/>
              <a:t>. So, </a:t>
            </a:r>
            <a:r>
              <a:rPr lang="cs-CZ" i="1" dirty="0" err="1"/>
              <a:t>which</a:t>
            </a:r>
            <a:r>
              <a:rPr lang="cs-CZ" i="1" dirty="0"/>
              <a:t> </a:t>
            </a:r>
            <a:r>
              <a:rPr lang="cs-CZ" i="1" dirty="0" err="1"/>
              <a:t>am</a:t>
            </a:r>
            <a:r>
              <a:rPr lang="cs-CZ" i="1" dirty="0"/>
              <a:t> I, </a:t>
            </a:r>
            <a:r>
              <a:rPr lang="cs-CZ" i="1" dirty="0" err="1"/>
              <a:t>responsible</a:t>
            </a:r>
            <a:r>
              <a:rPr lang="cs-CZ" i="1" dirty="0"/>
              <a:t> </a:t>
            </a:r>
            <a:r>
              <a:rPr lang="cs-CZ" i="1" dirty="0" err="1"/>
              <a:t>or</a:t>
            </a:r>
            <a:r>
              <a:rPr lang="cs-CZ" i="1" dirty="0"/>
              <a:t> </a:t>
            </a:r>
            <a:r>
              <a:rPr lang="cs-CZ" i="1" dirty="0" err="1"/>
              <a:t>irresponsible</a:t>
            </a:r>
            <a:r>
              <a:rPr lang="cs-CZ" i="1" dirty="0"/>
              <a:t>? </a:t>
            </a:r>
            <a:r>
              <a:rPr lang="cs-CZ" i="1" dirty="0" err="1"/>
              <a:t>How</a:t>
            </a:r>
            <a:r>
              <a:rPr lang="cs-CZ" i="1" dirty="0"/>
              <a:t> </a:t>
            </a:r>
            <a:r>
              <a:rPr lang="cs-CZ" i="1" dirty="0" err="1"/>
              <a:t>can</a:t>
            </a:r>
            <a:r>
              <a:rPr lang="cs-CZ" i="1" dirty="0"/>
              <a:t> </a:t>
            </a:r>
            <a:r>
              <a:rPr lang="cs-CZ" i="1" dirty="0" err="1"/>
              <a:t>the</a:t>
            </a:r>
            <a:r>
              <a:rPr lang="cs-CZ" i="1" dirty="0"/>
              <a:t> </a:t>
            </a:r>
            <a:r>
              <a:rPr lang="cs-CZ" i="1" dirty="0" err="1"/>
              <a:t>same</a:t>
            </a:r>
            <a:r>
              <a:rPr lang="cs-CZ" i="1" dirty="0"/>
              <a:t> person </a:t>
            </a:r>
            <a:r>
              <a:rPr lang="cs-CZ" i="1" dirty="0" err="1"/>
              <a:t>be</a:t>
            </a:r>
            <a:r>
              <a:rPr lang="cs-CZ" i="1" dirty="0"/>
              <a:t> </a:t>
            </a:r>
            <a:r>
              <a:rPr lang="cs-CZ" i="1" dirty="0" err="1"/>
              <a:t>both</a:t>
            </a:r>
            <a:r>
              <a:rPr lang="cs-CZ" i="1" dirty="0"/>
              <a:t>? So I </a:t>
            </a:r>
            <a:r>
              <a:rPr lang="cs-CZ" i="1" dirty="0" err="1"/>
              <a:t>think</a:t>
            </a:r>
            <a:r>
              <a:rPr lang="cs-CZ" i="1" dirty="0"/>
              <a:t> a lot </a:t>
            </a:r>
            <a:r>
              <a:rPr lang="cs-CZ" i="1" dirty="0" err="1"/>
              <a:t>about</a:t>
            </a:r>
            <a:r>
              <a:rPr lang="cs-CZ" i="1" dirty="0"/>
              <a:t> </a:t>
            </a:r>
            <a:r>
              <a:rPr lang="cs-CZ" i="1" dirty="0" err="1"/>
              <a:t>who</a:t>
            </a:r>
            <a:r>
              <a:rPr lang="cs-CZ" i="1" dirty="0"/>
              <a:t> </a:t>
            </a:r>
            <a:r>
              <a:rPr lang="cs-CZ" i="1" dirty="0" err="1"/>
              <a:t>is</a:t>
            </a:r>
            <a:r>
              <a:rPr lang="cs-CZ" i="1" dirty="0"/>
              <a:t> </a:t>
            </a:r>
            <a:r>
              <a:rPr lang="cs-CZ" i="1" dirty="0" err="1"/>
              <a:t>the</a:t>
            </a:r>
            <a:r>
              <a:rPr lang="cs-CZ" i="1" dirty="0"/>
              <a:t> </a:t>
            </a:r>
            <a:r>
              <a:rPr lang="cs-CZ" i="1" dirty="0" err="1"/>
              <a:t>real</a:t>
            </a:r>
            <a:r>
              <a:rPr lang="cs-CZ" i="1" dirty="0"/>
              <a:t> </a:t>
            </a:r>
            <a:r>
              <a:rPr lang="cs-CZ" i="1" dirty="0" err="1"/>
              <a:t>me</a:t>
            </a:r>
            <a:r>
              <a:rPr lang="cs-CZ" i="1" dirty="0"/>
              <a:t>, and </a:t>
            </a:r>
            <a:r>
              <a:rPr lang="cs-CZ" i="1" dirty="0" err="1"/>
              <a:t>sometimes</a:t>
            </a:r>
            <a:r>
              <a:rPr lang="cs-CZ" i="1" dirty="0"/>
              <a:t> I </a:t>
            </a:r>
            <a:r>
              <a:rPr lang="cs-CZ" i="1" dirty="0" err="1"/>
              <a:t>try</a:t>
            </a:r>
            <a:r>
              <a:rPr lang="cs-CZ" i="1" dirty="0"/>
              <a:t> to </a:t>
            </a:r>
            <a:r>
              <a:rPr lang="cs-CZ" i="1" dirty="0" err="1"/>
              <a:t>figure</a:t>
            </a:r>
            <a:r>
              <a:rPr lang="cs-CZ" i="1" dirty="0"/>
              <a:t> </a:t>
            </a:r>
            <a:r>
              <a:rPr lang="cs-CZ" i="1" dirty="0" err="1"/>
              <a:t>it</a:t>
            </a:r>
            <a:r>
              <a:rPr lang="cs-CZ" i="1" dirty="0"/>
              <a:t> </a:t>
            </a:r>
            <a:r>
              <a:rPr lang="cs-CZ" i="1" dirty="0" err="1"/>
              <a:t>out</a:t>
            </a:r>
            <a:r>
              <a:rPr lang="cs-CZ" i="1" dirty="0"/>
              <a:t> </a:t>
            </a:r>
            <a:r>
              <a:rPr lang="cs-CZ" i="1" dirty="0" err="1"/>
              <a:t>when</a:t>
            </a:r>
            <a:r>
              <a:rPr lang="cs-CZ" i="1" dirty="0"/>
              <a:t> I </a:t>
            </a:r>
            <a:r>
              <a:rPr lang="cs-CZ" i="1" dirty="0" err="1"/>
              <a:t>write</a:t>
            </a:r>
            <a:r>
              <a:rPr lang="cs-CZ" i="1" dirty="0"/>
              <a:t> in my </a:t>
            </a:r>
            <a:r>
              <a:rPr lang="cs-CZ" i="1" dirty="0" err="1"/>
              <a:t>diary</a:t>
            </a:r>
            <a:r>
              <a:rPr lang="cs-CZ" i="1" dirty="0"/>
              <a:t>, but I </a:t>
            </a:r>
            <a:r>
              <a:rPr lang="cs-CZ" i="1" dirty="0" err="1"/>
              <a:t>can’t</a:t>
            </a:r>
            <a:r>
              <a:rPr lang="cs-CZ" i="1" dirty="0"/>
              <a:t> </a:t>
            </a:r>
            <a:r>
              <a:rPr lang="cs-CZ" i="1" dirty="0" err="1"/>
              <a:t>resolve</a:t>
            </a:r>
            <a:r>
              <a:rPr lang="cs-CZ" i="1" dirty="0"/>
              <a:t> </a:t>
            </a:r>
            <a:r>
              <a:rPr lang="cs-CZ" i="1" dirty="0" err="1"/>
              <a:t>it</a:t>
            </a:r>
            <a:r>
              <a:rPr lang="cs-CZ" i="1" dirty="0"/>
              <a:t>. </a:t>
            </a:r>
            <a:r>
              <a:rPr lang="cs-CZ" i="1" dirty="0" err="1"/>
              <a:t>There</a:t>
            </a:r>
            <a:r>
              <a:rPr lang="cs-CZ" i="1" dirty="0"/>
              <a:t> are </a:t>
            </a:r>
            <a:r>
              <a:rPr lang="cs-CZ" i="1" dirty="0" err="1"/>
              <a:t>days</a:t>
            </a:r>
            <a:r>
              <a:rPr lang="cs-CZ" i="1" dirty="0"/>
              <a:t> </a:t>
            </a:r>
            <a:r>
              <a:rPr lang="cs-CZ" i="1" dirty="0" err="1"/>
              <a:t>when</a:t>
            </a:r>
            <a:r>
              <a:rPr lang="cs-CZ" i="1" dirty="0"/>
              <a:t> I </a:t>
            </a:r>
            <a:r>
              <a:rPr lang="cs-CZ" i="1" dirty="0" err="1"/>
              <a:t>wish</a:t>
            </a:r>
            <a:r>
              <a:rPr lang="cs-CZ" i="1" dirty="0"/>
              <a:t> I </a:t>
            </a:r>
            <a:r>
              <a:rPr lang="cs-CZ" i="1" dirty="0" err="1"/>
              <a:t>could</a:t>
            </a:r>
            <a:r>
              <a:rPr lang="cs-CZ" i="1" dirty="0"/>
              <a:t> just </a:t>
            </a:r>
            <a:r>
              <a:rPr lang="cs-CZ" i="1" dirty="0" err="1"/>
              <a:t>become</a:t>
            </a:r>
            <a:r>
              <a:rPr lang="cs-CZ" i="1" dirty="0"/>
              <a:t> </a:t>
            </a:r>
            <a:r>
              <a:rPr lang="cs-CZ" i="1" dirty="0" err="1"/>
              <a:t>immune</a:t>
            </a:r>
            <a:r>
              <a:rPr lang="cs-CZ" i="1" dirty="0"/>
              <a:t> to </a:t>
            </a:r>
            <a:r>
              <a:rPr lang="cs-CZ" i="1" dirty="0" err="1"/>
              <a:t>myself</a:t>
            </a:r>
            <a:r>
              <a:rPr lang="cs-CZ" i="1" dirty="0"/>
              <a:t>! (</a:t>
            </a:r>
            <a:r>
              <a:rPr lang="cs-CZ" i="1" dirty="0" err="1"/>
              <a:t>adapted</a:t>
            </a:r>
            <a:r>
              <a:rPr lang="cs-CZ" i="1" dirty="0"/>
              <a:t> </a:t>
            </a:r>
            <a:r>
              <a:rPr lang="cs-CZ" i="1" dirty="0" err="1"/>
              <a:t>from</a:t>
            </a:r>
            <a:r>
              <a:rPr lang="cs-CZ" i="1" dirty="0"/>
              <a:t> </a:t>
            </a:r>
            <a:r>
              <a:rPr lang="cs-CZ" i="1" dirty="0" err="1"/>
              <a:t>Harter</a:t>
            </a:r>
            <a:r>
              <a:rPr lang="cs-CZ" i="1" dirty="0"/>
              <a:t>, 1999)</a:t>
            </a:r>
            <a:endParaRPr lang="cs-CZ" dirty="0"/>
          </a:p>
          <a:p>
            <a:pPr marL="0" indent="0">
              <a:buNone/>
            </a:pP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24</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2654760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Adolescence - sebepojetí</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Zaměření na interpersonální vlastnosti, dovednosti v klíčových doménách</a:t>
            </a:r>
          </a:p>
          <a:p>
            <a:r>
              <a:rPr lang="cs-CZ" dirty="0" smtClean="0"/>
              <a:t>Diferencované já (podle sociální role, kontextu), od střední adolescence vede k vnitřnímu konfliktu, zmatku, potřeba koherence </a:t>
            </a:r>
          </a:p>
          <a:p>
            <a:r>
              <a:rPr lang="cs-CZ" dirty="0" smtClean="0"/>
              <a:t>Konstrukty vyššího řádu, odvozené, abstraktní generalizace situací, ale fragmentované, kontrasty od střední </a:t>
            </a:r>
            <a:r>
              <a:rPr lang="cs-CZ" dirty="0"/>
              <a:t>adolescence </a:t>
            </a:r>
            <a:r>
              <a:rPr lang="cs-CZ" dirty="0" smtClean="0"/>
              <a:t>vnímané jako znepokojující (</a:t>
            </a:r>
            <a:r>
              <a:rPr lang="cs-CZ" dirty="0" smtClean="0"/>
              <a:t>způsobují disonanci); vyšší abstrakce nese vyšší nejistotu – až v pozdní adolescenci si ověřuje hypotézy o sobě a získává jistotu; tendence k </a:t>
            </a:r>
            <a:r>
              <a:rPr lang="cs-CZ" dirty="0" err="1" smtClean="0"/>
              <a:t>all</a:t>
            </a:r>
            <a:r>
              <a:rPr lang="cs-CZ" dirty="0" smtClean="0"/>
              <a:t> </a:t>
            </a:r>
            <a:r>
              <a:rPr lang="cs-CZ" dirty="0" err="1" smtClean="0"/>
              <a:t>or</a:t>
            </a:r>
            <a:r>
              <a:rPr lang="cs-CZ" dirty="0" smtClean="0"/>
              <a:t> </a:t>
            </a:r>
            <a:r>
              <a:rPr lang="cs-CZ" dirty="0" err="1" smtClean="0"/>
              <a:t>none</a:t>
            </a:r>
            <a:r>
              <a:rPr lang="cs-CZ" dirty="0" smtClean="0"/>
              <a:t>, extrémním nerealistickým hodnocením </a:t>
            </a:r>
          </a:p>
          <a:p>
            <a:r>
              <a:rPr lang="cs-CZ" dirty="0" smtClean="0"/>
              <a:t>Sociální srovnávání – senzitivita, kritika nerealistického pojetí u ostatních</a:t>
            </a:r>
          </a:p>
          <a:p>
            <a:pPr lvl="1"/>
            <a:r>
              <a:rPr lang="cs-CZ" dirty="0" smtClean="0"/>
              <a:t>Sebepojetí </a:t>
            </a:r>
            <a:r>
              <a:rPr lang="cs-CZ" dirty="0"/>
              <a:t>barometrem vztahů </a:t>
            </a:r>
            <a:r>
              <a:rPr lang="cs-CZ" dirty="0" smtClean="0"/>
              <a:t>(Rosenberg 1986) – závislost na pohledu vrstevníků, proměnlivé, nespolehlivě vnímané, vede k </a:t>
            </a:r>
            <a:r>
              <a:rPr lang="cs-CZ" dirty="0" err="1" smtClean="0"/>
              <a:t>impression</a:t>
            </a:r>
            <a:r>
              <a:rPr lang="cs-CZ" dirty="0" smtClean="0"/>
              <a:t> management podle situace (role); </a:t>
            </a:r>
            <a:r>
              <a:rPr lang="cs-CZ" dirty="0"/>
              <a:t>do ostatních </a:t>
            </a:r>
            <a:r>
              <a:rPr lang="cs-CZ" dirty="0" err="1"/>
              <a:t>projikují</a:t>
            </a:r>
            <a:r>
              <a:rPr lang="cs-CZ" dirty="0"/>
              <a:t> extrémní zájem o vlastní chování (</a:t>
            </a:r>
            <a:r>
              <a:rPr lang="cs-CZ" dirty="0" err="1"/>
              <a:t>sebemonitorování</a:t>
            </a:r>
            <a:r>
              <a:rPr lang="cs-CZ" dirty="0"/>
              <a:t>)</a:t>
            </a:r>
            <a:endParaRPr lang="cs-CZ" dirty="0" smtClean="0"/>
          </a:p>
          <a:p>
            <a:pPr lvl="1"/>
            <a:r>
              <a:rPr lang="cs-CZ" dirty="0" smtClean="0"/>
              <a:t>Nové kontexty neznámých lidí</a:t>
            </a:r>
          </a:p>
          <a:p>
            <a:pPr lvl="1"/>
            <a:r>
              <a:rPr lang="cs-CZ" dirty="0" smtClean="0"/>
              <a:t>Klíčové domény a sebeúcta vzájemně provázané </a:t>
            </a:r>
          </a:p>
          <a:p>
            <a:pPr lvl="1"/>
            <a:r>
              <a:rPr lang="cs-CZ" dirty="0" smtClean="0"/>
              <a:t>Klíčová akceptace sebepojetí okolím – autenticita, vrstevníci i rodina</a:t>
            </a:r>
          </a:p>
          <a:p>
            <a:pPr lvl="1"/>
            <a:r>
              <a:rPr lang="cs-CZ" dirty="0" smtClean="0"/>
              <a:t>Ponižování, vylučování – extrémn</a:t>
            </a:r>
            <a:r>
              <a:rPr lang="cs-CZ" dirty="0" smtClean="0"/>
              <a:t>ě </a:t>
            </a:r>
            <a:r>
              <a:rPr lang="cs-CZ" dirty="0" smtClean="0"/>
              <a:t>negativní </a:t>
            </a:r>
            <a:r>
              <a:rPr lang="cs-CZ" dirty="0" err="1" smtClean="0"/>
              <a:t>sebeobraz</a:t>
            </a:r>
            <a:r>
              <a:rPr lang="cs-CZ" dirty="0" smtClean="0"/>
              <a:t> – deprese, agresivita, sebepoškozování…</a:t>
            </a:r>
          </a:p>
          <a:p>
            <a:pPr lvl="1"/>
            <a:r>
              <a:rPr lang="cs-CZ" dirty="0" smtClean="0"/>
              <a:t>Fyzický vzhled – poruchy příjmu potravy</a:t>
            </a:r>
          </a:p>
          <a:p>
            <a:r>
              <a:rPr lang="cs-CZ" dirty="0" smtClean="0"/>
              <a:t>Od střední adolescence mučivé hledání identity; </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25</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2116523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Pozdní Adolescence/dospělost - sebepojetí</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pPr marL="0" indent="0">
              <a:buNone/>
            </a:pPr>
            <a:r>
              <a:rPr lang="en-US" i="1" dirty="0"/>
              <a:t>I’m a pretty conscientious person, particularly when it comes to things like doing my </a:t>
            </a:r>
            <a:r>
              <a:rPr lang="en-US" i="1" dirty="0" smtClean="0"/>
              <a:t>home-work</a:t>
            </a:r>
            <a:r>
              <a:rPr lang="en-US" i="1" dirty="0"/>
              <a:t>. It’s important to me because I plan to go to college next year. Eventually I want to go </a:t>
            </a:r>
            <a:r>
              <a:rPr lang="en-US" i="1" dirty="0" smtClean="0"/>
              <a:t>to</a:t>
            </a:r>
            <a:r>
              <a:rPr lang="cs-CZ" i="1" dirty="0" smtClean="0"/>
              <a:t> </a:t>
            </a:r>
            <a:r>
              <a:rPr lang="en-US" i="1" dirty="0" smtClean="0"/>
              <a:t>law </a:t>
            </a:r>
            <a:r>
              <a:rPr lang="en-US" i="1" dirty="0"/>
              <a:t>school, so developing good study habits and getting top grades are both essential. (My </a:t>
            </a:r>
            <a:r>
              <a:rPr lang="en-US" i="1" dirty="0" smtClean="0"/>
              <a:t>parents </a:t>
            </a:r>
            <a:r>
              <a:rPr lang="en-US" i="1" dirty="0"/>
              <a:t>don’t want me to become a lawyer; they’d rather I go into teaching, but law is what I </a:t>
            </a:r>
            <a:r>
              <a:rPr lang="en-US" i="1" dirty="0" smtClean="0"/>
              <a:t>want</a:t>
            </a:r>
            <a:r>
              <a:rPr lang="cs-CZ" i="1" dirty="0" smtClean="0"/>
              <a:t> </a:t>
            </a:r>
            <a:r>
              <a:rPr lang="en-US" i="1" dirty="0" smtClean="0"/>
              <a:t>to </a:t>
            </a:r>
            <a:r>
              <a:rPr lang="en-US" i="1" dirty="0"/>
              <a:t>pursue.) Every now and then I get a little lackadaisical and don’t complete an assignment </a:t>
            </a:r>
            <a:r>
              <a:rPr lang="en-US" i="1" dirty="0" smtClean="0"/>
              <a:t>as</a:t>
            </a:r>
            <a:r>
              <a:rPr lang="cs-CZ" i="1" dirty="0" smtClean="0"/>
              <a:t> </a:t>
            </a:r>
            <a:r>
              <a:rPr lang="en-US" i="1" dirty="0" smtClean="0"/>
              <a:t>thoroughly </a:t>
            </a:r>
            <a:r>
              <a:rPr lang="en-US" i="1" dirty="0"/>
              <a:t>or thoughtfully as I could, particularly if our high school has a big football or </a:t>
            </a:r>
            <a:r>
              <a:rPr lang="en-US" i="1" dirty="0" smtClean="0"/>
              <a:t>basketball </a:t>
            </a:r>
            <a:r>
              <a:rPr lang="en-US" i="1" dirty="0"/>
              <a:t>game that I want to go to with my friends. But that’s normal, I mean, you can’t just be </a:t>
            </a:r>
            <a:r>
              <a:rPr lang="en-US" i="1" dirty="0" smtClean="0"/>
              <a:t>a</a:t>
            </a:r>
            <a:r>
              <a:rPr lang="cs-CZ" i="1" dirty="0" smtClean="0"/>
              <a:t> </a:t>
            </a:r>
            <a:r>
              <a:rPr lang="en-US" i="1" dirty="0" smtClean="0"/>
              <a:t>total </a:t>
            </a:r>
            <a:r>
              <a:rPr lang="en-US" i="1" dirty="0"/>
              <a:t>“grind.” You’d be pretty boring if you were. You have to be flexible. I’ve also become </a:t>
            </a:r>
            <a:r>
              <a:rPr lang="en-US" i="1" dirty="0" smtClean="0"/>
              <a:t>more</a:t>
            </a:r>
            <a:r>
              <a:rPr lang="cs-CZ" i="1" dirty="0" smtClean="0"/>
              <a:t> </a:t>
            </a:r>
            <a:r>
              <a:rPr lang="en-US" i="1" dirty="0" smtClean="0"/>
              <a:t>religious </a:t>
            </a:r>
            <a:r>
              <a:rPr lang="en-US" i="1" dirty="0"/>
              <a:t>as I have gotten older, not that I am a saint or anything. Religion gives me a sense </a:t>
            </a:r>
            <a:r>
              <a:rPr lang="en-US" i="1" dirty="0" smtClean="0"/>
              <a:t>of</a:t>
            </a:r>
            <a:r>
              <a:rPr lang="cs-CZ" i="1" dirty="0" smtClean="0"/>
              <a:t> </a:t>
            </a:r>
            <a:r>
              <a:rPr lang="en-US" i="1" dirty="0" smtClean="0"/>
              <a:t>purpose</a:t>
            </a:r>
            <a:r>
              <a:rPr lang="en-US" i="1" dirty="0"/>
              <a:t>, in the larger scheme of things, and it provides me with personal guidelines for the </a:t>
            </a:r>
            <a:r>
              <a:rPr lang="en-US" i="1" dirty="0" smtClean="0"/>
              <a:t>kind</a:t>
            </a:r>
            <a:r>
              <a:rPr lang="cs-CZ" i="1" dirty="0" smtClean="0"/>
              <a:t> </a:t>
            </a:r>
            <a:r>
              <a:rPr lang="en-US" i="1" dirty="0" smtClean="0"/>
              <a:t>of </a:t>
            </a:r>
            <a:r>
              <a:rPr lang="en-US" i="1" dirty="0"/>
              <a:t>adult I’d like to be. Basically, I like who I am, so I don’t stay depressed for long. Usually, I </a:t>
            </a:r>
            <a:r>
              <a:rPr lang="en-US" i="1" dirty="0" smtClean="0"/>
              <a:t>am</a:t>
            </a:r>
            <a:r>
              <a:rPr lang="cs-CZ" i="1" dirty="0" smtClean="0"/>
              <a:t> </a:t>
            </a:r>
            <a:r>
              <a:rPr lang="en-US" i="1" dirty="0" smtClean="0"/>
              <a:t>pretty </a:t>
            </a:r>
            <a:r>
              <a:rPr lang="en-US" i="1" dirty="0"/>
              <a:t>upbeat and optimistic. I guess you could say that I’m a moody person. I’m not as </a:t>
            </a:r>
            <a:r>
              <a:rPr lang="en-US" i="1" dirty="0" smtClean="0"/>
              <a:t>popular </a:t>
            </a:r>
            <a:r>
              <a:rPr lang="en-US" i="1" dirty="0"/>
              <a:t>as a lot of other kids. You have to look a certain way, have the right body image, wear </a:t>
            </a:r>
            <a:r>
              <a:rPr lang="en-US" i="1" dirty="0" smtClean="0"/>
              <a:t>the</a:t>
            </a:r>
            <a:r>
              <a:rPr lang="cs-CZ" i="1" dirty="0" smtClean="0"/>
              <a:t> </a:t>
            </a:r>
            <a:r>
              <a:rPr lang="en-US" i="1" dirty="0" smtClean="0"/>
              <a:t>right </a:t>
            </a:r>
            <a:r>
              <a:rPr lang="en-US" i="1" dirty="0"/>
              <a:t>clothes, to be accepted. At our school, it’s the jocks who are looked up to. I’m pretty </a:t>
            </a:r>
            <a:r>
              <a:rPr lang="en-US" i="1" dirty="0" smtClean="0"/>
              <a:t>much</a:t>
            </a:r>
            <a:r>
              <a:rPr lang="cs-CZ" i="1" dirty="0" smtClean="0"/>
              <a:t> </a:t>
            </a:r>
            <a:r>
              <a:rPr lang="en-US" i="1" dirty="0" smtClean="0"/>
              <a:t>being </a:t>
            </a:r>
            <a:r>
              <a:rPr lang="en-US" i="1" dirty="0"/>
              <a:t>the kind of person I want to be. I’m doing well at things that are important to me like </a:t>
            </a:r>
            <a:r>
              <a:rPr lang="en-US" i="1" dirty="0" smtClean="0"/>
              <a:t>getting </a:t>
            </a:r>
            <a:r>
              <a:rPr lang="en-US" i="1" dirty="0"/>
              <a:t>good grades. That’s what is probably most important to me right now. I’m looking </a:t>
            </a:r>
            <a:r>
              <a:rPr lang="en-US" i="1" dirty="0" smtClean="0"/>
              <a:t>forward</a:t>
            </a:r>
            <a:r>
              <a:rPr lang="cs-CZ" i="1" dirty="0" smtClean="0"/>
              <a:t> </a:t>
            </a:r>
            <a:r>
              <a:rPr lang="en-US" i="1" dirty="0" smtClean="0"/>
              <a:t>to </a:t>
            </a:r>
            <a:r>
              <a:rPr lang="en-US" i="1" dirty="0"/>
              <a:t>leaving home and going to college, where I can be more independent, although I’m a </a:t>
            </a:r>
            <a:r>
              <a:rPr lang="en-US" i="1" dirty="0" smtClean="0"/>
              <a:t>little</a:t>
            </a:r>
            <a:r>
              <a:rPr lang="cs-CZ" i="1" dirty="0" smtClean="0"/>
              <a:t> </a:t>
            </a:r>
            <a:r>
              <a:rPr lang="en-US" i="1" dirty="0" smtClean="0"/>
              <a:t>ambivalent</a:t>
            </a:r>
            <a:r>
              <a:rPr lang="en-US" i="1" dirty="0"/>
              <a:t>. I’ll probably always be somewhat dependent on my parents. How can you </a:t>
            </a:r>
            <a:r>
              <a:rPr lang="en-US" i="1" dirty="0" smtClean="0"/>
              <a:t>escape</a:t>
            </a:r>
            <a:r>
              <a:rPr lang="cs-CZ" i="1" dirty="0" smtClean="0"/>
              <a:t> </a:t>
            </a:r>
            <a:r>
              <a:rPr lang="en-US" i="1" dirty="0" smtClean="0"/>
              <a:t>it</a:t>
            </a:r>
            <a:r>
              <a:rPr lang="en-US" i="1" dirty="0"/>
              <a:t>? But I’m also looking forward to being on my own. (adapted from Harter, 1999</a:t>
            </a:r>
            <a:endParaRPr lang="cs-CZ" i="1"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26</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4262202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batolecí věk</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6638114" cy="5348114"/>
          </a:xfrm>
        </p:spPr>
        <p:txBody>
          <a:bodyPr rtlCol="0"/>
          <a:lstStyle/>
          <a:p>
            <a:r>
              <a:rPr lang="cs-CZ" dirty="0" smtClean="0"/>
              <a:t>Chování k vrstevníkům</a:t>
            </a:r>
          </a:p>
          <a:p>
            <a:pPr lvl="1"/>
            <a:r>
              <a:rPr lang="cs-CZ" dirty="0" smtClean="0"/>
              <a:t>Obvykle první kontakty (dětská skupina, jesle, rodinní přátelé)</a:t>
            </a:r>
          </a:p>
          <a:p>
            <a:pPr lvl="1"/>
            <a:r>
              <a:rPr lang="cs-CZ" dirty="0" smtClean="0"/>
              <a:t>Hra</a:t>
            </a:r>
          </a:p>
          <a:p>
            <a:pPr lvl="2"/>
            <a:r>
              <a:rPr lang="cs-CZ" dirty="0" smtClean="0"/>
              <a:t>Paralelní hra / osamocená hra, orientace na předměty</a:t>
            </a:r>
          </a:p>
          <a:p>
            <a:pPr lvl="2"/>
            <a:r>
              <a:rPr lang="cs-CZ" dirty="0"/>
              <a:t>První kooperativní hry / hry na něco; hry s pravidly (na babu)</a:t>
            </a:r>
          </a:p>
          <a:p>
            <a:pPr lvl="1"/>
            <a:r>
              <a:rPr lang="cs-CZ" dirty="0" smtClean="0"/>
              <a:t>Napodobování (např. typu hry)</a:t>
            </a:r>
          </a:p>
          <a:p>
            <a:pPr lvl="1"/>
            <a:r>
              <a:rPr lang="cs-CZ" dirty="0" smtClean="0"/>
              <a:t>Sdílení </a:t>
            </a:r>
            <a:r>
              <a:rPr lang="cs-CZ" dirty="0"/>
              <a:t>pozornosti a záměru – sledování pohledu a ukazovací </a:t>
            </a:r>
            <a:r>
              <a:rPr lang="cs-CZ" dirty="0" smtClean="0"/>
              <a:t>gesta (</a:t>
            </a:r>
            <a:r>
              <a:rPr lang="cs-CZ" dirty="0" err="1"/>
              <a:t>reach</a:t>
            </a:r>
            <a:r>
              <a:rPr lang="cs-CZ" dirty="0"/>
              <a:t>, ukazování, ukazování směrem k jinému </a:t>
            </a:r>
            <a:r>
              <a:rPr lang="cs-CZ" dirty="0" smtClean="0"/>
              <a:t>dítěti), </a:t>
            </a:r>
            <a:r>
              <a:rPr lang="cs-CZ" dirty="0"/>
              <a:t>podávání, nabízení </a:t>
            </a:r>
            <a:r>
              <a:rPr lang="cs-CZ" dirty="0" smtClean="0"/>
              <a:t>předmětů</a:t>
            </a:r>
          </a:p>
          <a:p>
            <a:pPr lvl="2"/>
            <a:r>
              <a:rPr lang="cs-CZ" dirty="0"/>
              <a:t>spontánní dávání vrcholí během 2. roku </a:t>
            </a:r>
            <a:endParaRPr lang="cs-CZ" dirty="0" smtClean="0"/>
          </a:p>
          <a:p>
            <a:pPr lvl="2"/>
            <a:r>
              <a:rPr lang="cs-CZ" dirty="0" smtClean="0"/>
              <a:t>Triadická komunikace, vyvolává pozitivní emoce</a:t>
            </a:r>
          </a:p>
          <a:p>
            <a:pPr lvl="1"/>
            <a:r>
              <a:rPr lang="cs-CZ" dirty="0" smtClean="0"/>
              <a:t>První dialogy</a:t>
            </a:r>
          </a:p>
          <a:p>
            <a:pPr lvl="1"/>
            <a:r>
              <a:rPr lang="cs-CZ" dirty="0" smtClean="0"/>
              <a:t>První konflikty, o předměty, osobní prostor, impulzivní explorace</a:t>
            </a:r>
          </a:p>
          <a:p>
            <a:pPr lvl="1"/>
            <a:r>
              <a:rPr lang="cs-CZ" dirty="0" smtClean="0"/>
              <a:t>Prosociální chování </a:t>
            </a:r>
          </a:p>
          <a:p>
            <a:pPr lvl="2"/>
            <a:r>
              <a:rPr lang="cs-CZ" dirty="0" smtClean="0"/>
              <a:t>…</a:t>
            </a:r>
            <a:endParaRPr lang="cs-CZ" dirty="0"/>
          </a:p>
          <a:p>
            <a:endParaRPr lang="cs-CZ" i="1"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3</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1114" y="2801566"/>
            <a:ext cx="5068932" cy="3365771"/>
          </a:xfrm>
          <a:prstGeom prst="rect">
            <a:avLst/>
          </a:prstGeom>
        </p:spPr>
      </p:pic>
    </p:spTree>
    <p:extLst>
      <p:ext uri="{BB962C8B-B14F-4D97-AF65-F5344CB8AC3E}">
        <p14:creationId xmlns:p14="http://schemas.microsoft.com/office/powerpoint/2010/main" val="4009771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Předškolní věk - skupiny</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Počínající preference </a:t>
            </a:r>
            <a:r>
              <a:rPr lang="cs-CZ" dirty="0"/>
              <a:t>vlastního pohlaví </a:t>
            </a:r>
            <a:endParaRPr lang="cs-CZ" dirty="0" smtClean="0"/>
          </a:p>
          <a:p>
            <a:pPr lvl="1"/>
            <a:r>
              <a:rPr lang="cs-CZ" dirty="0" smtClean="0"/>
              <a:t>Dívky </a:t>
            </a:r>
            <a:r>
              <a:rPr lang="cs-CZ" dirty="0"/>
              <a:t>se </a:t>
            </a:r>
            <a:r>
              <a:rPr lang="cs-CZ" dirty="0" smtClean="0"/>
              <a:t>ochotněji </a:t>
            </a:r>
            <a:r>
              <a:rPr lang="cs-CZ" dirty="0"/>
              <a:t>dělí mezi sebou než s chlapci </a:t>
            </a:r>
            <a:endParaRPr lang="cs-CZ" dirty="0" smtClean="0"/>
          </a:p>
          <a:p>
            <a:pPr lvl="1"/>
            <a:r>
              <a:rPr lang="cs-CZ" dirty="0" smtClean="0"/>
              <a:t>utěšují </a:t>
            </a:r>
            <a:r>
              <a:rPr lang="cs-CZ" dirty="0"/>
              <a:t>ostatní děti vlastního pohlaví, než pohlaví </a:t>
            </a:r>
            <a:r>
              <a:rPr lang="cs-CZ" dirty="0" smtClean="0"/>
              <a:t>druhého…</a:t>
            </a:r>
            <a:endParaRPr lang="cs-CZ" dirty="0"/>
          </a:p>
          <a:p>
            <a:r>
              <a:rPr lang="cs-CZ" dirty="0" smtClean="0"/>
              <a:t>Počínající dominanční hierarchie </a:t>
            </a:r>
          </a:p>
          <a:p>
            <a:pPr lvl="1"/>
            <a:r>
              <a:rPr lang="cs-CZ" dirty="0" smtClean="0"/>
              <a:t>některé </a:t>
            </a:r>
            <a:r>
              <a:rPr lang="cs-CZ" dirty="0"/>
              <a:t>děti častěji dosahují svého, jiné děti naopak mají tendenci ostatním </a:t>
            </a:r>
            <a:r>
              <a:rPr lang="cs-CZ" dirty="0" smtClean="0"/>
              <a:t>ustupovat</a:t>
            </a:r>
          </a:p>
          <a:p>
            <a:pPr lvl="1"/>
            <a:r>
              <a:rPr lang="cs-CZ" dirty="0" smtClean="0"/>
              <a:t>ustavuje se </a:t>
            </a:r>
            <a:r>
              <a:rPr lang="cs-CZ" dirty="0"/>
              <a:t>během </a:t>
            </a:r>
            <a:r>
              <a:rPr lang="cs-CZ" dirty="0" smtClean="0"/>
              <a:t>her, </a:t>
            </a:r>
            <a:r>
              <a:rPr lang="cs-CZ" dirty="0"/>
              <a:t>například během bojových her: </a:t>
            </a:r>
            <a:r>
              <a:rPr lang="cs-CZ" dirty="0" err="1"/>
              <a:t>rough</a:t>
            </a:r>
            <a:r>
              <a:rPr lang="cs-CZ" dirty="0"/>
              <a:t>-and-</a:t>
            </a:r>
            <a:r>
              <a:rPr lang="cs-CZ" dirty="0" err="1"/>
              <a:t>tumble</a:t>
            </a:r>
            <a:r>
              <a:rPr lang="cs-CZ" dirty="0"/>
              <a:t> </a:t>
            </a:r>
            <a:r>
              <a:rPr lang="cs-CZ" dirty="0" smtClean="0"/>
              <a:t>play</a:t>
            </a:r>
          </a:p>
          <a:p>
            <a:pPr lvl="1"/>
            <a:r>
              <a:rPr lang="cs-CZ" dirty="0" smtClean="0"/>
              <a:t>pomáhá </a:t>
            </a:r>
            <a:r>
              <a:rPr lang="cs-CZ" dirty="0"/>
              <a:t>za určitých okolností snižovat riziko výskytu agresivních konfliktů mezi </a:t>
            </a:r>
            <a:r>
              <a:rPr lang="cs-CZ" dirty="0" smtClean="0"/>
              <a:t>dětmi</a:t>
            </a:r>
            <a:endParaRPr lang="cs-CZ" dirty="0"/>
          </a:p>
          <a:p>
            <a:r>
              <a:rPr lang="cs-CZ" dirty="0" smtClean="0"/>
              <a:t>Za kamarády si vybírají děti s podobnými herními preferencemi, společné vykonávání činností</a:t>
            </a:r>
          </a:p>
          <a:p>
            <a:pPr lvl="1"/>
            <a:r>
              <a:rPr lang="cs-CZ" dirty="0" smtClean="0"/>
              <a:t>Funkce přátelství především zábava a potěšení</a:t>
            </a:r>
          </a:p>
          <a:p>
            <a:pPr lvl="1"/>
            <a:r>
              <a:rPr lang="cs-CZ" i="1" dirty="0"/>
              <a:t>děti nejsou příliš ochotné přátelit se s dětmi, které jsou obtížné a </a:t>
            </a:r>
            <a:r>
              <a:rPr lang="cs-CZ" i="1" dirty="0" smtClean="0"/>
              <a:t>nezajímavé</a:t>
            </a:r>
          </a:p>
          <a:p>
            <a:pPr lvl="1"/>
            <a:r>
              <a:rPr lang="cs-CZ" dirty="0" smtClean="0"/>
              <a:t>Méně stálá přátelství</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4</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2446843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Předškolní věk - aktivity</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Školka, pravidelný kontakt s vrstevníky</a:t>
            </a:r>
          </a:p>
          <a:p>
            <a:r>
              <a:rPr lang="cs-CZ" b="1" dirty="0" smtClean="0"/>
              <a:t>Hra</a:t>
            </a:r>
            <a:r>
              <a:rPr lang="cs-CZ" dirty="0" smtClean="0"/>
              <a:t> </a:t>
            </a:r>
          </a:p>
          <a:p>
            <a:pPr lvl="1"/>
            <a:r>
              <a:rPr lang="cs-CZ" dirty="0" smtClean="0"/>
              <a:t>Konstruktivní zůstává populární </a:t>
            </a:r>
          </a:p>
          <a:p>
            <a:pPr lvl="1"/>
            <a:r>
              <a:rPr lang="cs-CZ" dirty="0"/>
              <a:t>Přibývá hra s pravidly</a:t>
            </a:r>
          </a:p>
          <a:p>
            <a:pPr lvl="1"/>
            <a:r>
              <a:rPr lang="cs-CZ" dirty="0" smtClean="0"/>
              <a:t>Hry </a:t>
            </a:r>
            <a:r>
              <a:rPr lang="cs-CZ" dirty="0"/>
              <a:t>na </a:t>
            </a:r>
            <a:r>
              <a:rPr lang="cs-CZ" dirty="0" smtClean="0"/>
              <a:t>něco přibývá, nabývají </a:t>
            </a:r>
            <a:r>
              <a:rPr lang="cs-CZ" dirty="0"/>
              <a:t>na složitosti, děti mají přidělené role, vymýšlejí si složitější scénáře hry a </a:t>
            </a:r>
            <a:r>
              <a:rPr lang="cs-CZ" dirty="0" smtClean="0"/>
              <a:t>radí si, co dělat </a:t>
            </a:r>
          </a:p>
          <a:p>
            <a:pPr lvl="2"/>
            <a:r>
              <a:rPr lang="cs-CZ" dirty="0" smtClean="0"/>
              <a:t>Učí se vyjadřovat významy, kontrolu a dělání kompromisů, zaujímat perspektivu druhého, dohodnout </a:t>
            </a:r>
            <a:r>
              <a:rPr lang="cs-CZ" dirty="0"/>
              <a:t>se, </a:t>
            </a:r>
            <a:r>
              <a:rPr lang="cs-CZ" dirty="0" err="1" smtClean="0"/>
              <a:t>velit</a:t>
            </a:r>
            <a:r>
              <a:rPr lang="cs-CZ" dirty="0" smtClean="0"/>
              <a:t>; </a:t>
            </a:r>
          </a:p>
          <a:p>
            <a:pPr lvl="2"/>
            <a:r>
              <a:rPr lang="cs-CZ" dirty="0" smtClean="0"/>
              <a:t>bezpečné prostředí k prozkoumávání intimity a důvěry</a:t>
            </a:r>
            <a:endParaRPr lang="cs-CZ" dirty="0"/>
          </a:p>
          <a:p>
            <a:r>
              <a:rPr lang="cs-CZ" b="1" dirty="0" smtClean="0"/>
              <a:t>Prosociální chování</a:t>
            </a:r>
            <a:r>
              <a:rPr lang="cs-CZ" dirty="0" smtClean="0"/>
              <a:t> </a:t>
            </a:r>
          </a:p>
          <a:p>
            <a:pPr lvl="1"/>
            <a:r>
              <a:rPr lang="cs-CZ" dirty="0" smtClean="0"/>
              <a:t>pomáhání (dáno sladěním cíle – </a:t>
            </a:r>
            <a:r>
              <a:rPr lang="cs-CZ" i="1" dirty="0" err="1" smtClean="0"/>
              <a:t>goal</a:t>
            </a:r>
            <a:r>
              <a:rPr lang="cs-CZ" i="1" dirty="0" smtClean="0"/>
              <a:t> </a:t>
            </a:r>
            <a:r>
              <a:rPr lang="cs-CZ" i="1" dirty="0" err="1" smtClean="0"/>
              <a:t>alignment</a:t>
            </a:r>
            <a:r>
              <a:rPr lang="cs-CZ" i="1" dirty="0" smtClean="0"/>
              <a:t> </a:t>
            </a:r>
            <a:r>
              <a:rPr lang="cs-CZ" dirty="0" smtClean="0"/>
              <a:t>– nebo snahou iniciovat sociální interakci, podobně pomáhání mamince)</a:t>
            </a:r>
          </a:p>
          <a:p>
            <a:pPr lvl="1"/>
            <a:r>
              <a:rPr lang="cs-CZ" dirty="0" smtClean="0"/>
              <a:t>sdílení </a:t>
            </a:r>
            <a:r>
              <a:rPr lang="cs-CZ" dirty="0"/>
              <a:t>a </a:t>
            </a:r>
            <a:r>
              <a:rPr lang="cs-CZ" dirty="0" smtClean="0"/>
              <a:t>utěšování (reakce na signalizaci </a:t>
            </a:r>
            <a:r>
              <a:rPr lang="cs-CZ" dirty="0" err="1" smtClean="0"/>
              <a:t>distresu</a:t>
            </a:r>
            <a:r>
              <a:rPr lang="cs-CZ" dirty="0" smtClean="0"/>
              <a:t>, silná vazba s oblíbeností) </a:t>
            </a:r>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5</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2857824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Předškolní věk - aktivity</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b="1" dirty="0" smtClean="0"/>
              <a:t>Konflikty</a:t>
            </a:r>
            <a:r>
              <a:rPr lang="cs-CZ" dirty="0" smtClean="0"/>
              <a:t> </a:t>
            </a:r>
          </a:p>
          <a:p>
            <a:pPr lvl="1"/>
            <a:r>
              <a:rPr lang="cs-CZ" dirty="0" smtClean="0"/>
              <a:t>začínají </a:t>
            </a:r>
            <a:r>
              <a:rPr lang="cs-CZ" dirty="0"/>
              <a:t>převažovat </a:t>
            </a:r>
            <a:r>
              <a:rPr lang="cs-CZ" dirty="0" smtClean="0"/>
              <a:t>sociální příčiny a zaměření na osoby nad instrumentálními</a:t>
            </a:r>
          </a:p>
          <a:p>
            <a:pPr lvl="2"/>
            <a:r>
              <a:rPr lang="cs-CZ" dirty="0" smtClean="0"/>
              <a:t>Příčiny - odklon </a:t>
            </a:r>
            <a:r>
              <a:rPr lang="cs-CZ" dirty="0"/>
              <a:t>od genderových </a:t>
            </a:r>
            <a:r>
              <a:rPr lang="cs-CZ" dirty="0" smtClean="0"/>
              <a:t>stereotypů, (</a:t>
            </a:r>
            <a:r>
              <a:rPr lang="cs-CZ" dirty="0"/>
              <a:t>ne)zapojení určitých dětí do skupinových </a:t>
            </a:r>
            <a:r>
              <a:rPr lang="cs-CZ" dirty="0" smtClean="0"/>
              <a:t>aktivit, téma hry..</a:t>
            </a:r>
          </a:p>
          <a:p>
            <a:pPr lvl="1"/>
            <a:r>
              <a:rPr lang="cs-CZ" dirty="0" smtClean="0"/>
              <a:t>Řeší je </a:t>
            </a:r>
            <a:r>
              <a:rPr lang="cs-CZ" dirty="0"/>
              <a:t>pomocí </a:t>
            </a:r>
            <a:r>
              <a:rPr lang="cs-CZ" dirty="0" smtClean="0"/>
              <a:t>agresivity </a:t>
            </a:r>
          </a:p>
          <a:p>
            <a:pPr lvl="2"/>
            <a:r>
              <a:rPr lang="cs-CZ" dirty="0" smtClean="0"/>
              <a:t>typičtější </a:t>
            </a:r>
            <a:r>
              <a:rPr lang="cs-CZ" dirty="0"/>
              <a:t>pro </a:t>
            </a:r>
            <a:r>
              <a:rPr lang="cs-CZ" dirty="0" smtClean="0"/>
              <a:t>chlapce - bití</a:t>
            </a:r>
            <a:r>
              <a:rPr lang="cs-CZ" dirty="0"/>
              <a:t>, kopání nebo strkání, </a:t>
            </a:r>
            <a:r>
              <a:rPr lang="cs-CZ" dirty="0" smtClean="0"/>
              <a:t>včetně oplácení neúmyslné újmy; </a:t>
            </a:r>
            <a:r>
              <a:rPr lang="cs-CZ" dirty="0"/>
              <a:t>ničení věcí, které patří druhému dítěti, házení věcí po druhém </a:t>
            </a:r>
            <a:r>
              <a:rPr lang="cs-CZ" dirty="0" smtClean="0"/>
              <a:t>dítěti</a:t>
            </a:r>
          </a:p>
          <a:p>
            <a:pPr lvl="2"/>
            <a:r>
              <a:rPr lang="cs-CZ" dirty="0" smtClean="0"/>
              <a:t>Dívky spíše </a:t>
            </a:r>
            <a:r>
              <a:rPr lang="cs-CZ" dirty="0"/>
              <a:t>vyjednávací </a:t>
            </a:r>
            <a:r>
              <a:rPr lang="cs-CZ" dirty="0" smtClean="0"/>
              <a:t>taktiky; počínající verbální a vztahová agrese – pomlouvání, nařizování, s kým si mají a nemají hrát; vyhrožování, že si nebudou hrát</a:t>
            </a:r>
          </a:p>
          <a:p>
            <a:pPr lvl="1"/>
            <a:r>
              <a:rPr lang="cs-CZ" dirty="0" smtClean="0"/>
              <a:t>Po </a:t>
            </a:r>
            <a:r>
              <a:rPr lang="cs-CZ" dirty="0"/>
              <a:t>konfliktech </a:t>
            </a:r>
            <a:r>
              <a:rPr lang="cs-CZ" dirty="0" smtClean="0"/>
              <a:t>často utěšování </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6</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589820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sebepojetí</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Sebehodnocení a </a:t>
            </a:r>
            <a:r>
              <a:rPr lang="cs-CZ" dirty="0" err="1" smtClean="0"/>
              <a:t>sebepercepce</a:t>
            </a:r>
            <a:endParaRPr lang="cs-CZ" dirty="0" smtClean="0"/>
          </a:p>
          <a:p>
            <a:r>
              <a:rPr lang="cs-CZ" dirty="0" smtClean="0"/>
              <a:t>podsložka já (</a:t>
            </a:r>
            <a:r>
              <a:rPr lang="cs-CZ" dirty="0" err="1" smtClean="0"/>
              <a:t>me-self</a:t>
            </a:r>
            <a:r>
              <a:rPr lang="cs-CZ" dirty="0" smtClean="0"/>
              <a:t>)</a:t>
            </a:r>
          </a:p>
          <a:p>
            <a:r>
              <a:rPr lang="cs-CZ" dirty="0" smtClean="0"/>
              <a:t>Konstrukt, konstruuje se</a:t>
            </a:r>
          </a:p>
          <a:p>
            <a:r>
              <a:rPr lang="cs-CZ" dirty="0" smtClean="0"/>
              <a:t>Skládá se z</a:t>
            </a:r>
          </a:p>
          <a:p>
            <a:pPr lvl="1"/>
            <a:r>
              <a:rPr lang="cs-CZ" dirty="0" err="1" smtClean="0"/>
              <a:t>Sebeúčty</a:t>
            </a:r>
            <a:r>
              <a:rPr lang="cs-CZ" dirty="0" smtClean="0"/>
              <a:t>/</a:t>
            </a:r>
            <a:r>
              <a:rPr lang="cs-CZ" dirty="0" err="1" smtClean="0"/>
              <a:t>sebehodnoty</a:t>
            </a:r>
            <a:endParaRPr lang="cs-CZ" dirty="0" smtClean="0"/>
          </a:p>
          <a:p>
            <a:pPr lvl="1"/>
            <a:r>
              <a:rPr lang="cs-CZ" dirty="0" smtClean="0"/>
              <a:t>Specifické sebehodnocení v </a:t>
            </a:r>
            <a:r>
              <a:rPr lang="cs-CZ" dirty="0" err="1" smtClean="0"/>
              <a:t>urč</a:t>
            </a:r>
            <a:r>
              <a:rPr lang="cs-CZ" dirty="0" smtClean="0"/>
              <a:t>. Doménách</a:t>
            </a:r>
          </a:p>
          <a:p>
            <a:r>
              <a:rPr lang="cs-CZ" dirty="0" smtClean="0"/>
              <a:t>Funkce – dává smysl chování a událostem v životě, co se mi děje, reakce okolí</a:t>
            </a:r>
          </a:p>
          <a:p>
            <a:r>
              <a:rPr lang="cs-CZ" dirty="0" smtClean="0"/>
              <a:t>Důsledky – vztah s dosahováním, vztahy, emočním vývojem</a:t>
            </a:r>
          </a:p>
          <a:p>
            <a:r>
              <a:rPr lang="cs-CZ" dirty="0" smtClean="0"/>
              <a:t>Vzniká</a:t>
            </a:r>
          </a:p>
          <a:p>
            <a:pPr lvl="1"/>
            <a:r>
              <a:rPr lang="cs-CZ" dirty="0" smtClean="0"/>
              <a:t>V důsledku kognitivního zrání</a:t>
            </a:r>
          </a:p>
          <a:p>
            <a:pPr lvl="2"/>
            <a:r>
              <a:rPr lang="cs-CZ" dirty="0" err="1" smtClean="0"/>
              <a:t>Piaget</a:t>
            </a:r>
            <a:r>
              <a:rPr lang="cs-CZ" dirty="0" smtClean="0"/>
              <a:t> – kognitivní vývoj</a:t>
            </a:r>
            <a:endParaRPr lang="cs-CZ" dirty="0" smtClean="0"/>
          </a:p>
          <a:p>
            <a:pPr lvl="1"/>
            <a:r>
              <a:rPr lang="cs-CZ" dirty="0" smtClean="0"/>
              <a:t>V důsledku sociálních interakcí</a:t>
            </a:r>
          </a:p>
          <a:p>
            <a:pPr lvl="2"/>
            <a:r>
              <a:rPr lang="cs-CZ" dirty="0" err="1" smtClean="0"/>
              <a:t>Attachment</a:t>
            </a:r>
            <a:endParaRPr lang="cs-CZ" dirty="0" smtClean="0"/>
          </a:p>
          <a:p>
            <a:pPr lvl="2"/>
            <a:r>
              <a:rPr lang="cs-CZ" dirty="0"/>
              <a:t>Významní druzí, symbolický </a:t>
            </a:r>
            <a:r>
              <a:rPr lang="cs-CZ" dirty="0" err="1"/>
              <a:t>interakcionismus</a:t>
            </a:r>
            <a:r>
              <a:rPr lang="cs-CZ" dirty="0"/>
              <a:t>, </a:t>
            </a:r>
            <a:r>
              <a:rPr lang="cs-CZ" dirty="0" err="1"/>
              <a:t>looking</a:t>
            </a:r>
            <a:r>
              <a:rPr lang="cs-CZ" dirty="0"/>
              <a:t> </a:t>
            </a:r>
            <a:r>
              <a:rPr lang="cs-CZ" dirty="0" err="1"/>
              <a:t>glass</a:t>
            </a:r>
            <a:r>
              <a:rPr lang="cs-CZ" dirty="0"/>
              <a:t> </a:t>
            </a:r>
            <a:r>
              <a:rPr lang="cs-CZ" dirty="0" err="1"/>
              <a:t>self</a:t>
            </a:r>
            <a:endParaRPr lang="cs-CZ" dirty="0"/>
          </a:p>
          <a:p>
            <a:pPr lvl="2"/>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7</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dirty="0"/>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796067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Předškolní věk - </a:t>
            </a:r>
            <a:r>
              <a:rPr lang="cs-CZ" sz="2400" dirty="0" smtClean="0"/>
              <a:t>sebepojetí</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424003" y="974207"/>
            <a:ext cx="9139098" cy="5566442"/>
          </a:xfrm>
        </p:spPr>
        <p:txBody>
          <a:bodyPr rtlCol="0"/>
          <a:lstStyle/>
          <a:p>
            <a:pPr marL="0" indent="0">
              <a:buNone/>
            </a:pPr>
            <a:r>
              <a:rPr lang="cs-CZ" i="1" dirty="0" err="1"/>
              <a:t>I’m</a:t>
            </a:r>
            <a:r>
              <a:rPr lang="cs-CZ" i="1" dirty="0"/>
              <a:t> </a:t>
            </a:r>
            <a:r>
              <a:rPr lang="cs-CZ" i="1" dirty="0" err="1"/>
              <a:t>almost</a:t>
            </a:r>
            <a:r>
              <a:rPr lang="cs-CZ" i="1" dirty="0"/>
              <a:t> 3 </a:t>
            </a:r>
            <a:r>
              <a:rPr lang="cs-CZ" i="1" dirty="0" err="1"/>
              <a:t>years</a:t>
            </a:r>
            <a:r>
              <a:rPr lang="cs-CZ" i="1" dirty="0"/>
              <a:t> </a:t>
            </a:r>
            <a:r>
              <a:rPr lang="cs-CZ" i="1" dirty="0" err="1"/>
              <a:t>old</a:t>
            </a:r>
            <a:r>
              <a:rPr lang="cs-CZ" i="1" dirty="0"/>
              <a:t> and I live in a big house </a:t>
            </a:r>
            <a:r>
              <a:rPr lang="cs-CZ" i="1" dirty="0" err="1"/>
              <a:t>with</a:t>
            </a:r>
            <a:r>
              <a:rPr lang="cs-CZ" i="1" dirty="0"/>
              <a:t> my </a:t>
            </a:r>
            <a:r>
              <a:rPr lang="cs-CZ" i="1" dirty="0" err="1"/>
              <a:t>mother</a:t>
            </a:r>
            <a:r>
              <a:rPr lang="cs-CZ" i="1" dirty="0"/>
              <a:t> and </a:t>
            </a:r>
            <a:r>
              <a:rPr lang="cs-CZ" i="1" dirty="0" err="1"/>
              <a:t>father</a:t>
            </a:r>
            <a:r>
              <a:rPr lang="cs-CZ" i="1" dirty="0"/>
              <a:t> and my </a:t>
            </a:r>
            <a:r>
              <a:rPr lang="cs-CZ" i="1" dirty="0" err="1"/>
              <a:t>brother</a:t>
            </a:r>
            <a:r>
              <a:rPr lang="cs-CZ" i="1" dirty="0"/>
              <a:t>, </a:t>
            </a:r>
            <a:r>
              <a:rPr lang="cs-CZ" i="1" dirty="0" err="1"/>
              <a:t>Jason</a:t>
            </a:r>
            <a:r>
              <a:rPr lang="cs-CZ" i="1" dirty="0"/>
              <a:t>, and my </a:t>
            </a:r>
            <a:r>
              <a:rPr lang="cs-CZ" i="1" dirty="0" err="1"/>
              <a:t>sister</a:t>
            </a:r>
            <a:r>
              <a:rPr lang="cs-CZ" i="1" dirty="0"/>
              <a:t>, Lisa. I </a:t>
            </a:r>
            <a:r>
              <a:rPr lang="cs-CZ" i="1" dirty="0" err="1"/>
              <a:t>have</a:t>
            </a:r>
            <a:r>
              <a:rPr lang="cs-CZ" i="1" dirty="0"/>
              <a:t> blue </a:t>
            </a:r>
            <a:r>
              <a:rPr lang="cs-CZ" i="1" dirty="0" err="1"/>
              <a:t>eyes</a:t>
            </a:r>
            <a:r>
              <a:rPr lang="cs-CZ" i="1" dirty="0"/>
              <a:t> and a </a:t>
            </a:r>
            <a:r>
              <a:rPr lang="cs-CZ" i="1" dirty="0" err="1"/>
              <a:t>kitty</a:t>
            </a:r>
            <a:r>
              <a:rPr lang="cs-CZ" i="1" dirty="0"/>
              <a:t> </a:t>
            </a:r>
            <a:r>
              <a:rPr lang="cs-CZ" i="1" dirty="0" err="1"/>
              <a:t>that</a:t>
            </a:r>
            <a:r>
              <a:rPr lang="cs-CZ" i="1" dirty="0"/>
              <a:t> </a:t>
            </a:r>
            <a:r>
              <a:rPr lang="cs-CZ" i="1" dirty="0" err="1"/>
              <a:t>is</a:t>
            </a:r>
            <a:r>
              <a:rPr lang="cs-CZ" i="1" dirty="0"/>
              <a:t> </a:t>
            </a:r>
            <a:r>
              <a:rPr lang="cs-CZ" i="1" dirty="0" err="1"/>
              <a:t>orange</a:t>
            </a:r>
            <a:r>
              <a:rPr lang="cs-CZ" i="1" dirty="0"/>
              <a:t> and a </a:t>
            </a:r>
            <a:r>
              <a:rPr lang="cs-CZ" i="1" dirty="0" err="1"/>
              <a:t>television</a:t>
            </a:r>
            <a:r>
              <a:rPr lang="cs-CZ" i="1" dirty="0"/>
              <a:t> in my </a:t>
            </a:r>
            <a:r>
              <a:rPr lang="cs-CZ" i="1" dirty="0" err="1"/>
              <a:t>own</a:t>
            </a:r>
            <a:r>
              <a:rPr lang="cs-CZ" i="1" dirty="0"/>
              <a:t> </a:t>
            </a:r>
            <a:r>
              <a:rPr lang="cs-CZ" i="1" dirty="0" err="1"/>
              <a:t>room</a:t>
            </a:r>
            <a:r>
              <a:rPr lang="cs-CZ" i="1" dirty="0"/>
              <a:t>. I </a:t>
            </a:r>
            <a:r>
              <a:rPr lang="cs-CZ" i="1" dirty="0" err="1"/>
              <a:t>know</a:t>
            </a:r>
            <a:r>
              <a:rPr lang="cs-CZ" i="1" dirty="0"/>
              <a:t> </a:t>
            </a:r>
            <a:r>
              <a:rPr lang="cs-CZ" i="1" dirty="0" err="1"/>
              <a:t>all</a:t>
            </a:r>
            <a:r>
              <a:rPr lang="cs-CZ" i="1" dirty="0"/>
              <a:t> </a:t>
            </a:r>
            <a:r>
              <a:rPr lang="cs-CZ" i="1" dirty="0" err="1"/>
              <a:t>of</a:t>
            </a:r>
            <a:r>
              <a:rPr lang="cs-CZ" i="1" dirty="0"/>
              <a:t> my </a:t>
            </a:r>
            <a:r>
              <a:rPr lang="cs-CZ" i="1" dirty="0" err="1"/>
              <a:t>ABCs</a:t>
            </a:r>
            <a:r>
              <a:rPr lang="cs-CZ" i="1" dirty="0"/>
              <a:t>, listen: A, B, C, D, E, F, G, H, J, L, K, O, P, Q, R, X, Y, Z. I </a:t>
            </a:r>
            <a:r>
              <a:rPr lang="cs-CZ" i="1" dirty="0" err="1"/>
              <a:t>can</a:t>
            </a:r>
            <a:r>
              <a:rPr lang="cs-CZ" i="1" dirty="0"/>
              <a:t> run </a:t>
            </a:r>
            <a:r>
              <a:rPr lang="cs-CZ" i="1" dirty="0" err="1"/>
              <a:t>real</a:t>
            </a:r>
            <a:r>
              <a:rPr lang="cs-CZ" i="1" dirty="0"/>
              <a:t> fast. I </a:t>
            </a:r>
            <a:r>
              <a:rPr lang="cs-CZ" i="1" dirty="0" err="1"/>
              <a:t>like</a:t>
            </a:r>
            <a:r>
              <a:rPr lang="cs-CZ" i="1" dirty="0"/>
              <a:t> pizza and I </a:t>
            </a:r>
            <a:r>
              <a:rPr lang="cs-CZ" i="1" dirty="0" err="1"/>
              <a:t>have</a:t>
            </a:r>
            <a:r>
              <a:rPr lang="cs-CZ" i="1" dirty="0"/>
              <a:t> a nice </a:t>
            </a:r>
            <a:r>
              <a:rPr lang="cs-CZ" i="1" dirty="0" err="1"/>
              <a:t>teacher</a:t>
            </a:r>
            <a:r>
              <a:rPr lang="cs-CZ" i="1" dirty="0"/>
              <a:t> </a:t>
            </a:r>
            <a:r>
              <a:rPr lang="cs-CZ" i="1" dirty="0" err="1"/>
              <a:t>at</a:t>
            </a:r>
            <a:r>
              <a:rPr lang="cs-CZ" i="1" dirty="0"/>
              <a:t> </a:t>
            </a:r>
            <a:r>
              <a:rPr lang="cs-CZ" i="1" dirty="0" err="1"/>
              <a:t>preschool</a:t>
            </a:r>
            <a:r>
              <a:rPr lang="cs-CZ" i="1" dirty="0"/>
              <a:t>. I </a:t>
            </a:r>
            <a:r>
              <a:rPr lang="cs-CZ" i="1" dirty="0" err="1"/>
              <a:t>can</a:t>
            </a:r>
            <a:r>
              <a:rPr lang="cs-CZ" i="1" dirty="0"/>
              <a:t> </a:t>
            </a:r>
            <a:r>
              <a:rPr lang="cs-CZ" i="1" dirty="0" err="1"/>
              <a:t>count</a:t>
            </a:r>
            <a:r>
              <a:rPr lang="cs-CZ" i="1" dirty="0"/>
              <a:t> up to 100, </a:t>
            </a:r>
            <a:r>
              <a:rPr lang="cs-CZ" i="1" dirty="0" err="1"/>
              <a:t>want</a:t>
            </a:r>
            <a:r>
              <a:rPr lang="cs-CZ" i="1" dirty="0"/>
              <a:t> to </a:t>
            </a:r>
            <a:r>
              <a:rPr lang="cs-CZ" i="1" dirty="0" err="1"/>
              <a:t>hear</a:t>
            </a:r>
            <a:r>
              <a:rPr lang="cs-CZ" i="1" dirty="0"/>
              <a:t> </a:t>
            </a:r>
            <a:r>
              <a:rPr lang="cs-CZ" i="1" dirty="0" err="1"/>
              <a:t>me</a:t>
            </a:r>
            <a:r>
              <a:rPr lang="cs-CZ" i="1" dirty="0"/>
              <a:t>? I love my dog </a:t>
            </a:r>
            <a:r>
              <a:rPr lang="cs-CZ" i="1" dirty="0" err="1"/>
              <a:t>Skipper</a:t>
            </a:r>
            <a:r>
              <a:rPr lang="cs-CZ" i="1" dirty="0"/>
              <a:t>. I </a:t>
            </a:r>
            <a:r>
              <a:rPr lang="cs-CZ" i="1" dirty="0" err="1"/>
              <a:t>can</a:t>
            </a:r>
            <a:r>
              <a:rPr lang="cs-CZ" i="1" dirty="0"/>
              <a:t> </a:t>
            </a:r>
            <a:r>
              <a:rPr lang="cs-CZ" i="1" dirty="0" err="1"/>
              <a:t>climb</a:t>
            </a:r>
            <a:r>
              <a:rPr lang="cs-CZ" i="1" dirty="0"/>
              <a:t> to </a:t>
            </a:r>
            <a:r>
              <a:rPr lang="cs-CZ" i="1" dirty="0" err="1"/>
              <a:t>the</a:t>
            </a:r>
            <a:r>
              <a:rPr lang="cs-CZ" i="1" dirty="0"/>
              <a:t> top </a:t>
            </a:r>
            <a:r>
              <a:rPr lang="cs-CZ" i="1" dirty="0" err="1"/>
              <a:t>of</a:t>
            </a:r>
            <a:r>
              <a:rPr lang="cs-CZ" i="1" dirty="0"/>
              <a:t> </a:t>
            </a:r>
            <a:r>
              <a:rPr lang="cs-CZ" i="1" dirty="0" err="1"/>
              <a:t>the</a:t>
            </a:r>
            <a:r>
              <a:rPr lang="cs-CZ" i="1" dirty="0"/>
              <a:t> </a:t>
            </a:r>
            <a:r>
              <a:rPr lang="cs-CZ" i="1" dirty="0" err="1"/>
              <a:t>jungle</a:t>
            </a:r>
            <a:r>
              <a:rPr lang="cs-CZ" i="1" dirty="0"/>
              <a:t> </a:t>
            </a:r>
            <a:r>
              <a:rPr lang="cs-CZ" i="1" dirty="0" err="1"/>
              <a:t>gym</a:t>
            </a:r>
            <a:r>
              <a:rPr lang="cs-CZ" i="1" dirty="0"/>
              <a:t>, </a:t>
            </a:r>
            <a:r>
              <a:rPr lang="cs-CZ" i="1" dirty="0" err="1"/>
              <a:t>I’m</a:t>
            </a:r>
            <a:r>
              <a:rPr lang="cs-CZ" i="1" dirty="0"/>
              <a:t> not </a:t>
            </a:r>
            <a:r>
              <a:rPr lang="cs-CZ" i="1" dirty="0" err="1"/>
              <a:t>scared</a:t>
            </a:r>
            <a:r>
              <a:rPr lang="cs-CZ" i="1" dirty="0"/>
              <a:t>! </a:t>
            </a:r>
            <a:r>
              <a:rPr lang="cs-CZ" i="1" dirty="0" err="1"/>
              <a:t>I’m</a:t>
            </a:r>
            <a:r>
              <a:rPr lang="cs-CZ" i="1" dirty="0"/>
              <a:t> </a:t>
            </a:r>
            <a:r>
              <a:rPr lang="cs-CZ" i="1" dirty="0" err="1"/>
              <a:t>never</a:t>
            </a:r>
            <a:r>
              <a:rPr lang="cs-CZ" i="1" dirty="0"/>
              <a:t> </a:t>
            </a:r>
            <a:r>
              <a:rPr lang="cs-CZ" i="1" dirty="0" err="1"/>
              <a:t>scared</a:t>
            </a:r>
            <a:r>
              <a:rPr lang="cs-CZ" i="1" dirty="0"/>
              <a:t>! </a:t>
            </a:r>
            <a:r>
              <a:rPr lang="cs-CZ" i="1" dirty="0" err="1"/>
              <a:t>I’m</a:t>
            </a:r>
            <a:r>
              <a:rPr lang="cs-CZ" i="1" dirty="0"/>
              <a:t> </a:t>
            </a:r>
            <a:r>
              <a:rPr lang="cs-CZ" i="1" dirty="0" err="1"/>
              <a:t>always</a:t>
            </a:r>
            <a:r>
              <a:rPr lang="cs-CZ" i="1" dirty="0"/>
              <a:t> happy. I </a:t>
            </a:r>
            <a:r>
              <a:rPr lang="cs-CZ" i="1" dirty="0" err="1"/>
              <a:t>have</a:t>
            </a:r>
            <a:r>
              <a:rPr lang="cs-CZ" i="1" dirty="0"/>
              <a:t> </a:t>
            </a:r>
            <a:r>
              <a:rPr lang="cs-CZ" i="1" dirty="0" err="1"/>
              <a:t>brown</a:t>
            </a:r>
            <a:r>
              <a:rPr lang="cs-CZ" i="1" dirty="0"/>
              <a:t> </a:t>
            </a:r>
            <a:r>
              <a:rPr lang="cs-CZ" i="1" dirty="0" err="1"/>
              <a:t>hair</a:t>
            </a:r>
            <a:r>
              <a:rPr lang="cs-CZ" i="1" dirty="0"/>
              <a:t> and I go to </a:t>
            </a:r>
            <a:r>
              <a:rPr lang="cs-CZ" i="1" dirty="0" err="1"/>
              <a:t>preschool</a:t>
            </a:r>
            <a:r>
              <a:rPr lang="cs-CZ" i="1" dirty="0"/>
              <a:t>. </a:t>
            </a:r>
            <a:r>
              <a:rPr lang="cs-CZ" i="1" dirty="0" err="1"/>
              <a:t>I’m</a:t>
            </a:r>
            <a:r>
              <a:rPr lang="cs-CZ" i="1" dirty="0"/>
              <a:t> </a:t>
            </a:r>
            <a:r>
              <a:rPr lang="cs-CZ" i="1" dirty="0" err="1"/>
              <a:t>really</a:t>
            </a:r>
            <a:r>
              <a:rPr lang="cs-CZ" i="1" dirty="0"/>
              <a:t> </a:t>
            </a:r>
            <a:r>
              <a:rPr lang="cs-CZ" i="1" dirty="0" err="1"/>
              <a:t>strong</a:t>
            </a:r>
            <a:r>
              <a:rPr lang="cs-CZ" i="1" dirty="0"/>
              <a:t>. I </a:t>
            </a:r>
            <a:r>
              <a:rPr lang="cs-CZ" i="1" dirty="0" err="1"/>
              <a:t>can</a:t>
            </a:r>
            <a:r>
              <a:rPr lang="cs-CZ" i="1" dirty="0"/>
              <a:t> lift </a:t>
            </a:r>
            <a:r>
              <a:rPr lang="cs-CZ" i="1" dirty="0" err="1"/>
              <a:t>this</a:t>
            </a:r>
            <a:r>
              <a:rPr lang="cs-CZ" i="1" dirty="0"/>
              <a:t> </a:t>
            </a:r>
            <a:r>
              <a:rPr lang="cs-CZ" i="1" dirty="0" err="1"/>
              <a:t>chair</a:t>
            </a:r>
            <a:r>
              <a:rPr lang="cs-CZ" i="1" dirty="0"/>
              <a:t>, </a:t>
            </a:r>
            <a:r>
              <a:rPr lang="cs-CZ" i="1" dirty="0" err="1"/>
              <a:t>watch</a:t>
            </a:r>
            <a:r>
              <a:rPr lang="cs-CZ" i="1" dirty="0"/>
              <a:t> </a:t>
            </a:r>
            <a:r>
              <a:rPr lang="cs-CZ" i="1" dirty="0" err="1"/>
              <a:t>me</a:t>
            </a:r>
            <a:r>
              <a:rPr lang="cs-CZ" i="1" dirty="0"/>
              <a:t>! (</a:t>
            </a:r>
            <a:r>
              <a:rPr lang="cs-CZ" i="1" dirty="0" err="1"/>
              <a:t>adapted</a:t>
            </a:r>
            <a:r>
              <a:rPr lang="cs-CZ" i="1" dirty="0"/>
              <a:t> </a:t>
            </a:r>
            <a:r>
              <a:rPr lang="cs-CZ" i="1" dirty="0" err="1"/>
              <a:t>from</a:t>
            </a:r>
            <a:r>
              <a:rPr lang="cs-CZ" i="1" dirty="0"/>
              <a:t> </a:t>
            </a:r>
            <a:r>
              <a:rPr lang="cs-CZ" i="1" dirty="0" err="1"/>
              <a:t>Harter</a:t>
            </a:r>
            <a:r>
              <a:rPr lang="cs-CZ" i="1" dirty="0"/>
              <a:t>, 1999, p. </a:t>
            </a:r>
            <a:r>
              <a:rPr lang="cs-CZ" i="1" dirty="0" smtClean="0"/>
              <a:t>37</a:t>
            </a:r>
          </a:p>
          <a:p>
            <a:r>
              <a:rPr lang="cs-CZ" dirty="0" smtClean="0"/>
              <a:t>Izolované reprezentace – fyzické, konkrétní činnosti – vázané na chování, sociální, psychologické + </a:t>
            </a:r>
            <a:r>
              <a:rPr lang="cs-CZ" dirty="0"/>
              <a:t>preference a </a:t>
            </a:r>
            <a:r>
              <a:rPr lang="cs-CZ" dirty="0" smtClean="0"/>
              <a:t>vlastnictví; pozorovatelné zvenčí, </a:t>
            </a:r>
          </a:p>
          <a:p>
            <a:r>
              <a:rPr lang="cs-CZ" dirty="0" smtClean="0"/>
              <a:t>chybí integrace a koherence; chybí celkové sebehodnocení (jen behaviorální projevy) </a:t>
            </a:r>
          </a:p>
          <a:p>
            <a:pPr lvl="1"/>
            <a:r>
              <a:rPr lang="cs-CZ" dirty="0" smtClean="0"/>
              <a:t>předoperační </a:t>
            </a:r>
            <a:r>
              <a:rPr lang="cs-CZ" dirty="0"/>
              <a:t>stadium – myšlenkové operace nejsou provázané, liší se </a:t>
            </a:r>
            <a:r>
              <a:rPr lang="cs-CZ" dirty="0" smtClean="0"/>
              <a:t>situaci </a:t>
            </a:r>
            <a:r>
              <a:rPr lang="cs-CZ" dirty="0"/>
              <a:t>od situace</a:t>
            </a:r>
          </a:p>
          <a:p>
            <a:r>
              <a:rPr lang="cs-CZ" dirty="0" smtClean="0"/>
              <a:t>pozitivní </a:t>
            </a:r>
            <a:r>
              <a:rPr lang="cs-CZ" dirty="0"/>
              <a:t>hodnocení – přeceňují </a:t>
            </a:r>
            <a:r>
              <a:rPr lang="cs-CZ" dirty="0" smtClean="0"/>
              <a:t>schopnosti, až nadpřirozené, zaměňují </a:t>
            </a:r>
            <a:r>
              <a:rPr lang="cs-CZ" dirty="0"/>
              <a:t>skutečnou kompetenci za přání = </a:t>
            </a:r>
            <a:r>
              <a:rPr lang="cs-CZ" dirty="0" smtClean="0"/>
              <a:t>neodlišují ideální a skutečné já</a:t>
            </a:r>
            <a:endParaRPr lang="cs-CZ" dirty="0"/>
          </a:p>
          <a:p>
            <a:r>
              <a:rPr lang="cs-CZ" dirty="0" smtClean="0"/>
              <a:t>Neschopnost sociálního srovnání</a:t>
            </a:r>
            <a:endParaRPr lang="cs-CZ" dirty="0"/>
          </a:p>
          <a:p>
            <a:r>
              <a:rPr lang="cs-CZ" dirty="0" smtClean="0"/>
              <a:t>Černobílé (</a:t>
            </a:r>
            <a:r>
              <a:rPr lang="cs-CZ" dirty="0" err="1" smtClean="0"/>
              <a:t>dichotomní</a:t>
            </a:r>
            <a:r>
              <a:rPr lang="cs-CZ" dirty="0" smtClean="0"/>
              <a:t>) hodnocení</a:t>
            </a:r>
          </a:p>
          <a:p>
            <a:r>
              <a:rPr lang="cs-CZ" dirty="0" smtClean="0"/>
              <a:t>Narativní </a:t>
            </a:r>
            <a:r>
              <a:rPr lang="cs-CZ" dirty="0"/>
              <a:t>pojetí sebe chybí (dětská </a:t>
            </a:r>
            <a:r>
              <a:rPr lang="cs-CZ" dirty="0" err="1" smtClean="0"/>
              <a:t>amnezie</a:t>
            </a:r>
            <a:r>
              <a:rPr lang="cs-CZ" dirty="0" smtClean="0"/>
              <a:t>- </a:t>
            </a:r>
            <a:r>
              <a:rPr lang="cs-CZ" dirty="0"/>
              <a:t>konstruují </a:t>
            </a:r>
            <a:r>
              <a:rPr lang="cs-CZ" dirty="0" smtClean="0"/>
              <a:t>částečně </a:t>
            </a:r>
            <a:r>
              <a:rPr lang="cs-CZ" dirty="0"/>
              <a:t>ze vzpomínek rodičů)</a:t>
            </a:r>
          </a:p>
          <a:p>
            <a:r>
              <a:rPr lang="cs-CZ" dirty="0"/>
              <a:t>Verbální pojmenování charakteristik, hodnocení, očekávání od rodičů, zahrnují je do popisu </a:t>
            </a:r>
            <a:r>
              <a:rPr lang="cs-CZ" dirty="0" smtClean="0"/>
              <a:t>sebe, ale neumí zaujmout perspektivu druhého, netěží z hodnocení druhých (</a:t>
            </a:r>
            <a:r>
              <a:rPr lang="cs-CZ" dirty="0" err="1" smtClean="0"/>
              <a:t>Harter</a:t>
            </a:r>
            <a:r>
              <a:rPr lang="cs-CZ" dirty="0" smtClean="0"/>
              <a:t> 2008)</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8</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3847161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5083B-CC27-4F1C-AD03-E3DBEC1C9E78}"/>
              </a:ext>
            </a:extLst>
          </p:cNvPr>
          <p:cNvSpPr>
            <a:spLocks noGrp="1"/>
          </p:cNvSpPr>
          <p:nvPr>
            <p:ph type="title"/>
          </p:nvPr>
        </p:nvSpPr>
        <p:spPr>
          <a:xfrm>
            <a:off x="432000" y="388457"/>
            <a:ext cx="9131100" cy="432000"/>
          </a:xfrm>
        </p:spPr>
        <p:txBody>
          <a:bodyPr rtlCol="0"/>
          <a:lstStyle/>
          <a:p>
            <a:r>
              <a:rPr lang="cs-CZ" sz="2400" dirty="0" smtClean="0"/>
              <a:t>Mladší školní věk</a:t>
            </a:r>
            <a:endParaRPr lang="cs-CZ" sz="2400" dirty="0"/>
          </a:p>
        </p:txBody>
      </p:sp>
      <p:sp>
        <p:nvSpPr>
          <p:cNvPr id="4" name="Zástupný symbol pro obsah 3">
            <a:extLst>
              <a:ext uri="{FF2B5EF4-FFF2-40B4-BE49-F238E27FC236}">
                <a16:creationId xmlns:a16="http://schemas.microsoft.com/office/drawing/2014/main" id="{125E40B9-054F-4D79-BD17-68E71C740D01}"/>
              </a:ext>
            </a:extLst>
          </p:cNvPr>
          <p:cNvSpPr>
            <a:spLocks noGrp="1"/>
          </p:cNvSpPr>
          <p:nvPr>
            <p:ph sz="half" idx="1"/>
          </p:nvPr>
        </p:nvSpPr>
        <p:spPr>
          <a:xfrm>
            <a:off x="638175" y="974207"/>
            <a:ext cx="8924925" cy="5348114"/>
          </a:xfrm>
        </p:spPr>
        <p:txBody>
          <a:bodyPr rtlCol="0"/>
          <a:lstStyle/>
          <a:p>
            <a:r>
              <a:rPr lang="cs-CZ" dirty="0" smtClean="0"/>
              <a:t>Vrstevnické party</a:t>
            </a:r>
          </a:p>
          <a:p>
            <a:r>
              <a:rPr lang="cs-CZ" dirty="0" smtClean="0"/>
              <a:t>Genderová segregace</a:t>
            </a:r>
          </a:p>
          <a:p>
            <a:r>
              <a:rPr lang="cs-CZ" dirty="0" smtClean="0"/>
              <a:t>Oblíbenost, hierarchie</a:t>
            </a:r>
          </a:p>
          <a:p>
            <a:r>
              <a:rPr lang="cs-CZ" dirty="0" smtClean="0"/>
              <a:t>Akceptace skupinou x vyloučení ze skupiny</a:t>
            </a:r>
            <a:endParaRPr lang="cs-CZ" dirty="0"/>
          </a:p>
        </p:txBody>
      </p:sp>
      <p:sp>
        <p:nvSpPr>
          <p:cNvPr id="6" name="Zástupný symbol pro číslo snímku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cs-CZ" smtClean="0"/>
              <a:pPr rtl="0"/>
              <a:t>9</a:t>
            </a:fld>
            <a:endParaRPr lang="cs-CZ" dirty="0"/>
          </a:p>
        </p:txBody>
      </p:sp>
      <p:pic>
        <p:nvPicPr>
          <p:cNvPr id="13" name="Obrázek 12"/>
          <p:cNvPicPr>
            <a:picLocks noChangeAspect="1"/>
          </p:cNvPicPr>
          <p:nvPr/>
        </p:nvPicPr>
        <p:blipFill>
          <a:blip r:embed="rId3"/>
          <a:stretch>
            <a:fillRect/>
          </a:stretch>
        </p:blipFill>
        <p:spPr>
          <a:xfrm>
            <a:off x="9988061" y="6352224"/>
            <a:ext cx="2213987" cy="420365"/>
          </a:xfrm>
          <a:prstGeom prst="rect">
            <a:avLst/>
          </a:prstGeom>
        </p:spPr>
      </p:pic>
      <p:sp>
        <p:nvSpPr>
          <p:cNvPr id="3" name="Zástupný symbol pro zápatí 2"/>
          <p:cNvSpPr>
            <a:spLocks noGrp="1"/>
          </p:cNvSpPr>
          <p:nvPr>
            <p:ph type="ftr" sz="quarter" idx="13"/>
          </p:nvPr>
        </p:nvSpPr>
        <p:spPr/>
        <p:txBody>
          <a:bodyPr/>
          <a:lstStyle/>
          <a:p>
            <a:endParaRPr lang="cs-CZ"/>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28780" r="42331"/>
          <a:stretch/>
        </p:blipFill>
        <p:spPr>
          <a:xfrm>
            <a:off x="9980476" y="0"/>
            <a:ext cx="2229570" cy="6858000"/>
          </a:xfrm>
          <a:prstGeom prst="rect">
            <a:avLst/>
          </a:prstGeom>
        </p:spPr>
      </p:pic>
    </p:spTree>
    <p:extLst>
      <p:ext uri="{BB962C8B-B14F-4D97-AF65-F5344CB8AC3E}">
        <p14:creationId xmlns:p14="http://schemas.microsoft.com/office/powerpoint/2010/main" val="677719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601_TF16411245.potx" id="{8F2666A2-E20D-48E6-809D-C74651785132}" vid="{1CC1227C-285E-41A4-B44B-A8271FF54611}"/>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8A784AD-7888-482C-A72A-80D306396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61CFE-D4DA-4753-A9A5-D482B9609A35}">
  <ds:schemaRefs>
    <ds:schemaRef ds:uri="http://purl.org/dc/dcmitype/"/>
    <ds:schemaRef ds:uri="http://schemas.microsoft.com/office/2006/documentManagement/types"/>
    <ds:schemaRef ds:uri="http://schemas.microsoft.com/office/infopath/2007/PartnerControls"/>
    <ds:schemaRef ds:uri="6dc4bcd6-49db-4c07-9060-8acfc67cef9f"/>
    <ds:schemaRef ds:uri="http://www.w3.org/XML/1998/namespace"/>
    <ds:schemaRef ds:uri="http://purl.org/dc/terms/"/>
    <ds:schemaRef ds:uri="http://purl.org/dc/elements/1.1/"/>
    <ds:schemaRef ds:uri="http://schemas.openxmlformats.org/package/2006/metadata/core-properties"/>
    <ds:schemaRef ds:uri="fb0879af-3eba-417a-a55a-ffe6dcd6ca77"/>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Minimalistická barevná prezentace</Template>
  <TotalTime>0</TotalTime>
  <Words>4661</Words>
  <Application>Microsoft Office PowerPoint</Application>
  <PresentationFormat>Širokoúhlá obrazovka</PresentationFormat>
  <Paragraphs>377</Paragraphs>
  <Slides>26</Slides>
  <Notes>26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Arial</vt:lpstr>
      <vt:lpstr>Calibri</vt:lpstr>
      <vt:lpstr>Corbel</vt:lpstr>
      <vt:lpstr>Times New Roman</vt:lpstr>
      <vt:lpstr>Motiv Office</vt:lpstr>
      <vt:lpstr>Vývoj sociálních vztahů, sociální kognice a komunikace v celoživotní perspektivě</vt:lpstr>
      <vt:lpstr>Kojenecký věk</vt:lpstr>
      <vt:lpstr>batolecí věk</vt:lpstr>
      <vt:lpstr>Předškolní věk - skupiny</vt:lpstr>
      <vt:lpstr>Předškolní věk - aktivity</vt:lpstr>
      <vt:lpstr>Předškolní věk - aktivity</vt:lpstr>
      <vt:lpstr>sebepojetí</vt:lpstr>
      <vt:lpstr>Předškolní věk - sebepojetí</vt:lpstr>
      <vt:lpstr>Mladší školní věk</vt:lpstr>
      <vt:lpstr>Mladší školní věk – struktura skupiny a pohlavně typické interakce</vt:lpstr>
      <vt:lpstr>Mladší školní věk – jaké děti jsou oblíbené?</vt:lpstr>
      <vt:lpstr>Mladší školní věk – sebepojetí</vt:lpstr>
      <vt:lpstr>Skupinové chování</vt:lpstr>
      <vt:lpstr>Skupinové chování</vt:lpstr>
      <vt:lpstr>Skupinové chování – dosahování kontroly</vt:lpstr>
      <vt:lpstr>Skupinové chování – dosahování kontroly</vt:lpstr>
      <vt:lpstr>Skupinové chování</vt:lpstr>
      <vt:lpstr>Agresivní chování</vt:lpstr>
      <vt:lpstr>Agresivita - formy</vt:lpstr>
      <vt:lpstr>Skupinové chování</vt:lpstr>
      <vt:lpstr>Mladší školní věk – pohlavně typické interakce</vt:lpstr>
      <vt:lpstr>adolescence</vt:lpstr>
      <vt:lpstr>adolescence</vt:lpstr>
      <vt:lpstr>Adolescence - sebepojetí</vt:lpstr>
      <vt:lpstr>Adolescence - sebepojetí</vt:lpstr>
      <vt:lpstr>Pozdní Adolescence/dospělost - sebepojetí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2020-05-13T15:22:42Z</dcterms:created>
  <dcterms:modified xsi:type="dcterms:W3CDTF">2025-03-26T22:16:48Z</dcterms:modified>
</cp:coreProperties>
</file>