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300" r:id="rId5"/>
    <p:sldId id="260" r:id="rId6"/>
    <p:sldId id="287" r:id="rId7"/>
    <p:sldId id="288" r:id="rId8"/>
    <p:sldId id="289" r:id="rId9"/>
    <p:sldId id="290" r:id="rId10"/>
    <p:sldId id="291" r:id="rId11"/>
    <p:sldId id="299" r:id="rId12"/>
    <p:sldId id="292" r:id="rId13"/>
    <p:sldId id="293" r:id="rId14"/>
    <p:sldId id="301" r:id="rId15"/>
    <p:sldId id="294" r:id="rId16"/>
    <p:sldId id="302" r:id="rId17"/>
    <p:sldId id="295" r:id="rId18"/>
    <p:sldId id="296" r:id="rId19"/>
    <p:sldId id="297" r:id="rId20"/>
    <p:sldId id="30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5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89D20-82FE-4AA7-AFC3-DBA5D6B206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Jazyková cvičení 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9D6646-F654-4C2C-B44E-DFB57014FB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800" u="sng" dirty="0">
                <a:solidFill>
                  <a:srgbClr val="C00000"/>
                </a:solidFill>
              </a:rPr>
              <a:t>ЧЕЛОВЕК</a:t>
            </a:r>
            <a:r>
              <a:rPr lang="cs-CZ" sz="5800" u="sng" dirty="0">
                <a:solidFill>
                  <a:srgbClr val="C00000"/>
                </a:solidFill>
              </a:rPr>
              <a:t>:</a:t>
            </a:r>
            <a:r>
              <a:rPr lang="cs-CZ" sz="4800" dirty="0">
                <a:solidFill>
                  <a:srgbClr val="C00000"/>
                </a:solidFill>
              </a:rPr>
              <a:t> </a:t>
            </a:r>
            <a:r>
              <a:rPr lang="ru-RU" sz="4800" dirty="0">
                <a:solidFill>
                  <a:srgbClr val="C00000"/>
                </a:solidFill>
              </a:rPr>
              <a:t>семья</a:t>
            </a:r>
            <a:endParaRPr lang="cs-CZ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5E1D9E6">
            <a:hlinkClick r:id="" action="ppaction://media"/>
            <a:extLst>
              <a:ext uri="{FF2B5EF4-FFF2-40B4-BE49-F238E27FC236}">
                <a16:creationId xmlns:a16="http://schemas.microsoft.com/office/drawing/2014/main" id="{02B1B2BD-6479-40B8-A80F-666984D01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3817" y="1785227"/>
            <a:ext cx="487363" cy="487363"/>
          </a:xfrm>
          <a:prstGeom prst="rect">
            <a:avLst/>
          </a:prstGeom>
        </p:spPr>
      </p:pic>
      <p:sp useBgFill="1">
        <p:nvSpPr>
          <p:cNvPr id="5" name="TextovéPole 4">
            <a:extLst>
              <a:ext uri="{FF2B5EF4-FFF2-40B4-BE49-F238E27FC236}">
                <a16:creationId xmlns:a16="http://schemas.microsoft.com/office/drawing/2014/main" id="{3F6821F7-50CC-40A2-89EC-DABFBBCE388D}"/>
              </a:ext>
            </a:extLst>
          </p:cNvPr>
          <p:cNvSpPr txBox="1"/>
          <p:nvPr/>
        </p:nvSpPr>
        <p:spPr>
          <a:xfrm>
            <a:off x="10547221" y="235810"/>
            <a:ext cx="1644779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4000" b="1" u="sng" dirty="0">
                <a:solidFill>
                  <a:srgbClr val="FF0000"/>
                </a:solidFill>
              </a:rPr>
              <a:t>Моя </a:t>
            </a:r>
          </a:p>
          <a:p>
            <a:r>
              <a:rPr lang="ru-RU" sz="4000" b="1" u="sng" dirty="0">
                <a:solidFill>
                  <a:srgbClr val="FF0000"/>
                </a:solidFill>
              </a:rPr>
              <a:t>семья</a:t>
            </a:r>
            <a:endParaRPr lang="cs-CZ" sz="4000" b="1" u="sng" dirty="0">
              <a:solidFill>
                <a:srgbClr val="FF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51E996-EC2E-43E3-BD33-01DE30E0810B}"/>
              </a:ext>
            </a:extLst>
          </p:cNvPr>
          <p:cNvPicPr/>
          <p:nvPr/>
        </p:nvPicPr>
        <p:blipFill rotWithShape="1">
          <a:blip r:embed="rId5"/>
          <a:srcRect b="24829"/>
          <a:stretch/>
        </p:blipFill>
        <p:spPr bwMode="auto">
          <a:xfrm>
            <a:off x="0" y="0"/>
            <a:ext cx="1047565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4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4DC6D6A-8FE9-4B9A-8B4A-2084C059DAB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323872" cy="6858000"/>
          </a:xfrm>
          <a:prstGeom prst="rect">
            <a:avLst/>
          </a:prstGeom>
        </p:spPr>
      </p:pic>
      <p:pic>
        <p:nvPicPr>
          <p:cNvPr id="5" name="B984F883">
            <a:hlinkClick r:id="" action="ppaction://media"/>
            <a:extLst>
              <a:ext uri="{FF2B5EF4-FFF2-40B4-BE49-F238E27FC236}">
                <a16:creationId xmlns:a16="http://schemas.microsoft.com/office/drawing/2014/main" id="{CC411470-CA75-4D1D-8DA1-8700F6DC7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5945" y="1614615"/>
            <a:ext cx="487363" cy="4873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13EC81E-E8B9-41D8-80E8-751CAAF359C0}"/>
              </a:ext>
            </a:extLst>
          </p:cNvPr>
          <p:cNvSpPr txBox="1"/>
          <p:nvPr/>
        </p:nvSpPr>
        <p:spPr>
          <a:xfrm>
            <a:off x="10415945" y="2556387"/>
            <a:ext cx="123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2.55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9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BB289CD-DC27-40EF-AD8F-1A17A1CAB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1730679" cy="1828800"/>
          </a:xfrm>
          <a:prstGeom prst="rect">
            <a:avLst/>
          </a:prstGeom>
        </p:spPr>
      </p:pic>
      <p:pic>
        <p:nvPicPr>
          <p:cNvPr id="6" name="B984F883">
            <a:hlinkClick r:id="" action="ppaction://media"/>
            <a:extLst>
              <a:ext uri="{FF2B5EF4-FFF2-40B4-BE49-F238E27FC236}">
                <a16:creationId xmlns:a16="http://schemas.microsoft.com/office/drawing/2014/main" id="{AAD9AF05-A502-43FD-B315-266D6429B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8655" y="2066899"/>
            <a:ext cx="487363" cy="4873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81B600-ED50-4818-B7C1-3EF4CA29B1CA}"/>
              </a:ext>
            </a:extLst>
          </p:cNvPr>
          <p:cNvSpPr txBox="1"/>
          <p:nvPr/>
        </p:nvSpPr>
        <p:spPr>
          <a:xfrm>
            <a:off x="10009239" y="2125914"/>
            <a:ext cx="158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739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E613ACF-499E-4D72-BA96-F5E1E491EAD8}"/>
              </a:ext>
            </a:extLst>
          </p:cNvPr>
          <p:cNvSpPr/>
          <p:nvPr/>
        </p:nvSpPr>
        <p:spPr>
          <a:xfrm>
            <a:off x="1061883" y="1632350"/>
            <a:ext cx="1006823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Как ответил на эти вопросы рассказчик, и как бы на них ответили вы?</a:t>
            </a:r>
          </a:p>
          <a:p>
            <a:endParaRPr lang="ru-RU" sz="2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Ты из большой семьи?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На кого ты похож?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Ты часто навещаешь своих родственников?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Как много времени ты проводишь со своей семьей? Тебе нравится проводить с ней время?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У тебя хорошие отношения с родителями?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Ты бы хотел жить так же как твои родители?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Хорошо или плохо быть единственным ребенком в семье?</a:t>
            </a:r>
          </a:p>
        </p:txBody>
      </p:sp>
    </p:spTree>
    <p:extLst>
      <p:ext uri="{BB962C8B-B14F-4D97-AF65-F5344CB8AC3E}">
        <p14:creationId xmlns:p14="http://schemas.microsoft.com/office/powerpoint/2010/main" val="170451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101B4FA-94F8-4417-B7FD-16A0D38FD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047875"/>
            <a:ext cx="6629400" cy="48101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7E0A01-4A77-4F08-A73C-0B749D0A06FF}"/>
              </a:ext>
            </a:extLst>
          </p:cNvPr>
          <p:cNvSpPr txBox="1"/>
          <p:nvPr/>
        </p:nvSpPr>
        <p:spPr>
          <a:xfrm>
            <a:off x="6844683" y="239108"/>
            <a:ext cx="4287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Сравните эти две семьи. Как можно описать типичную семью в 19 веке? Какая она сейчас?</a:t>
            </a:r>
            <a:endParaRPr lang="cs-CZ" sz="24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86C036B-452A-4FE5-B08D-94AEE34C2AF1}"/>
              </a:ext>
            </a:extLst>
          </p:cNvPr>
          <p:cNvSpPr txBox="1"/>
          <p:nvPr/>
        </p:nvSpPr>
        <p:spPr>
          <a:xfrm>
            <a:off x="0" y="3888419"/>
            <a:ext cx="570834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большая (много членов семьи) х маленькая (мало членов семьи)…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отношения в семье: близкие, холодные, теплые, крепкие, уважительные, равнодушные…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роли членов семьи: все взрослые члены семьи работают, работает только глава семьи, женщина – домохозяйка, воспитанием детей занимается мама, оба родителя, бабушка, няня…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5A380B2-8688-4A9A-8D15-E42B1CF24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868140" cy="390940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365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ABC205-F46B-4C23-B813-E07208B3C8A7}"/>
              </a:ext>
            </a:extLst>
          </p:cNvPr>
          <p:cNvPicPr/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71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C698D67-3B41-4ED6-826F-31CA5BA75F1A}"/>
              </a:ext>
            </a:extLst>
          </p:cNvPr>
          <p:cNvSpPr txBox="1"/>
          <p:nvPr/>
        </p:nvSpPr>
        <p:spPr>
          <a:xfrm>
            <a:off x="9193161" y="2320413"/>
            <a:ext cx="2802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Переведите на русский язык.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12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48ABB4A-FF38-49F5-B066-46520DC75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73" y="2476870"/>
            <a:ext cx="6582227" cy="438113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317DC62-10ED-439A-84DA-E138AF840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72200" cy="462915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EF70820-CB0C-4CA8-B958-FB7479FB9AE3}"/>
              </a:ext>
            </a:extLst>
          </p:cNvPr>
          <p:cNvSpPr txBox="1"/>
          <p:nvPr/>
        </p:nvSpPr>
        <p:spPr>
          <a:xfrm>
            <a:off x="6676103" y="481781"/>
            <a:ext cx="4375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Современная семья отличается от традиционной потому что…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478541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C483FB-4E7A-4A82-AF6F-AB825B6D0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443" y="0"/>
            <a:ext cx="5207557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1F7392-39A9-437F-822B-C8A52688C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1044927"/>
            <a:ext cx="6978151" cy="46202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3E6842F-7217-4857-82D2-C5BE00B0C05E}"/>
              </a:ext>
            </a:extLst>
          </p:cNvPr>
          <p:cNvSpPr txBox="1"/>
          <p:nvPr/>
        </p:nvSpPr>
        <p:spPr>
          <a:xfrm>
            <a:off x="7197213" y="216310"/>
            <a:ext cx="33528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sz="3600" b="1" dirty="0"/>
              <a:t>КОТОРЫЙ ЧАС?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289368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ÐÑÐµÐ¼Ñ">
            <a:extLst>
              <a:ext uri="{FF2B5EF4-FFF2-40B4-BE49-F238E27FC236}">
                <a16:creationId xmlns:a16="http://schemas.microsoft.com/office/drawing/2014/main" id="{470B2B5D-4D7A-4A5D-9DF8-FC7BA3A5BCF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6" b="6618"/>
          <a:stretch/>
        </p:blipFill>
        <p:spPr bwMode="auto">
          <a:xfrm>
            <a:off x="934065" y="0"/>
            <a:ext cx="10835147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6676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 descr="ÐÐ¾ÑÐ¾ÑÑÐ¹ ÑÐ°Ñ">
            <a:extLst>
              <a:ext uri="{FF2B5EF4-FFF2-40B4-BE49-F238E27FC236}">
                <a16:creationId xmlns:a16="http://schemas.microsoft.com/office/drawing/2014/main" id="{C3112800-E46F-4875-A6C5-C817089C6BE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3164" r="5434" b="14170"/>
          <a:stretch/>
        </p:blipFill>
        <p:spPr bwMode="auto">
          <a:xfrm>
            <a:off x="0" y="0"/>
            <a:ext cx="5643716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1" descr="ÐÐ¾ÑÐ¾ÑÑÐ¹ ÑÐ°Ñ">
            <a:extLst>
              <a:ext uri="{FF2B5EF4-FFF2-40B4-BE49-F238E27FC236}">
                <a16:creationId xmlns:a16="http://schemas.microsoft.com/office/drawing/2014/main" id="{D79C3963-1F73-48DE-A742-F25F9567BB2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6116" r="5362" b="11664"/>
          <a:stretch/>
        </p:blipFill>
        <p:spPr bwMode="auto">
          <a:xfrm>
            <a:off x="7079226" y="-1"/>
            <a:ext cx="5112774" cy="6858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7496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34A3A98-E04B-4705-91C2-EFF3593B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506" y="0"/>
            <a:ext cx="7217546" cy="6858000"/>
          </a:xfrm>
          <a:prstGeom prst="rect">
            <a:avLst/>
          </a:prstGeom>
        </p:spPr>
      </p:pic>
      <p:sp useBgFill="1">
        <p:nvSpPr>
          <p:cNvPr id="5" name="TextovéPole 4">
            <a:extLst>
              <a:ext uri="{FF2B5EF4-FFF2-40B4-BE49-F238E27FC236}">
                <a16:creationId xmlns:a16="http://schemas.microsoft.com/office/drawing/2014/main" id="{87A5FE53-04BB-4BB8-A6B0-65555496FDFC}"/>
              </a:ext>
            </a:extLst>
          </p:cNvPr>
          <p:cNvSpPr txBox="1"/>
          <p:nvPr/>
        </p:nvSpPr>
        <p:spPr>
          <a:xfrm>
            <a:off x="255639" y="523783"/>
            <a:ext cx="3913237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1</a:t>
            </a:r>
            <a:r>
              <a:rPr lang="ru-RU" sz="2800" b="1" dirty="0">
                <a:solidFill>
                  <a:srgbClr val="00B050"/>
                </a:solidFill>
              </a:rPr>
              <a:t> Описание фотографии семьи</a:t>
            </a:r>
            <a:endParaRPr lang="cs-CZ" sz="2800" b="1" dirty="0">
              <a:solidFill>
                <a:srgbClr val="00B05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5E0627-787A-419C-A77C-F7E01667D0AA}"/>
              </a:ext>
            </a:extLst>
          </p:cNvPr>
          <p:cNvSpPr txBox="1"/>
          <p:nvPr/>
        </p:nvSpPr>
        <p:spPr>
          <a:xfrm>
            <a:off x="432619" y="4074850"/>
            <a:ext cx="3834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2</a:t>
            </a:r>
            <a:r>
              <a:rPr lang="ru-RU" sz="2800" b="1" dirty="0">
                <a:solidFill>
                  <a:srgbClr val="00B050"/>
                </a:solidFill>
              </a:rPr>
              <a:t> Описание семьи</a:t>
            </a:r>
            <a:endParaRPr lang="cs-CZ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47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45A5EAE-1F9C-4D90-A301-93FBA1216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7162800" cy="6146800"/>
          </a:xfrm>
          <a:prstGeom prst="rect">
            <a:avLst/>
          </a:prstGeom>
        </p:spPr>
      </p:pic>
      <p:sp useBgFill="1">
        <p:nvSpPr>
          <p:cNvPr id="4" name="TextovéPole 3">
            <a:extLst>
              <a:ext uri="{FF2B5EF4-FFF2-40B4-BE49-F238E27FC236}">
                <a16:creationId xmlns:a16="http://schemas.microsoft.com/office/drawing/2014/main" id="{DA55FBD1-94F1-4EA5-BD37-AD72E618836F}"/>
              </a:ext>
            </a:extLst>
          </p:cNvPr>
          <p:cNvSpPr txBox="1"/>
          <p:nvPr/>
        </p:nvSpPr>
        <p:spPr>
          <a:xfrm>
            <a:off x="1979721" y="0"/>
            <a:ext cx="925940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b="1" u="sng" dirty="0"/>
              <a:t>Повторение. Что они делают? Что / кто где лежит, стоит?</a:t>
            </a:r>
            <a:endParaRPr lang="cs-CZ" sz="2800" b="1" u="sng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D4ADDEE-3474-477B-ACD9-B35827082FF4}"/>
              </a:ext>
            </a:extLst>
          </p:cNvPr>
          <p:cNvSpPr txBox="1"/>
          <p:nvPr/>
        </p:nvSpPr>
        <p:spPr>
          <a:xfrm>
            <a:off x="7900172" y="523220"/>
            <a:ext cx="396831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учить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учиться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говорить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рассказывать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показывать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писать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рисовать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клеить (</a:t>
            </a:r>
            <a:r>
              <a:rPr lang="cs-CZ" sz="2000" b="1" dirty="0"/>
              <a:t>lepit</a:t>
            </a:r>
            <a:r>
              <a:rPr lang="ru-RU" sz="20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лепить</a:t>
            </a:r>
            <a:r>
              <a:rPr lang="cs-CZ" sz="2000" b="1" dirty="0"/>
              <a:t> (modelovat)</a:t>
            </a: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работать на компьютере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искать в интернете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здороваться / приветствовать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открыть дверь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смотреть на…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играть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резать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сидеть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стоять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лежать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77161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BB7A093-EFD1-4101-B84F-C6133BE4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87624" cy="6858000"/>
          </a:xfrm>
          <a:prstGeom prst="rect">
            <a:avLst/>
          </a:prstGeom>
          <a:ln cmpd="sng">
            <a:solidFill>
              <a:srgbClr val="002060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1740AC-155C-4901-B642-282973FD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076" y="1865142"/>
            <a:ext cx="6536924" cy="49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DE207B-949F-4824-8A6D-D62EBEA42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02" y="0"/>
            <a:ext cx="9924052" cy="687522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791D5E3-6799-4EA2-9F1B-212202E020B6}"/>
              </a:ext>
            </a:extLst>
          </p:cNvPr>
          <p:cNvSpPr txBox="1"/>
          <p:nvPr/>
        </p:nvSpPr>
        <p:spPr>
          <a:xfrm>
            <a:off x="8549196" y="88777"/>
            <a:ext cx="2485748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Кто еще может быть членом семьи?</a:t>
            </a:r>
          </a:p>
          <a:p>
            <a:r>
              <a:rPr lang="ru-RU" sz="2000" b="1" dirty="0"/>
              <a:t>Приемные дети, отчим, мачеха, сводные братья и сестры…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1FDF8D8-C9A3-48D6-9DED-B959BB7DB46D}"/>
              </a:ext>
            </a:extLst>
          </p:cNvPr>
          <p:cNvSpPr/>
          <p:nvPr/>
        </p:nvSpPr>
        <p:spPr>
          <a:xfrm>
            <a:off x="1331650" y="5805996"/>
            <a:ext cx="4882719" cy="9765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Расскажите о семье своих бабушки и дедушки.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74744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3B907A-8AF7-498D-BB4F-81253DC70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056" y="0"/>
            <a:ext cx="6972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99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AE6FBE-2E10-4393-936F-5B3F541FD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125"/>
            <a:ext cx="6173029" cy="4235749"/>
          </a:xfrm>
          <a:prstGeom prst="rect">
            <a:avLst/>
          </a:prstGeom>
        </p:spPr>
      </p:pic>
      <p:pic>
        <p:nvPicPr>
          <p:cNvPr id="4" name="obrázek 2" descr="Big happy family - great-grandfather great Vector Image">
            <a:extLst>
              <a:ext uri="{FF2B5EF4-FFF2-40B4-BE49-F238E27FC236}">
                <a16:creationId xmlns:a16="http://schemas.microsoft.com/office/drawing/2014/main" id="{B5782CE7-4E5D-4B1F-BE3D-AD8A5BD1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0"/>
          <a:stretch>
            <a:fillRect/>
          </a:stretch>
        </p:blipFill>
        <p:spPr bwMode="auto">
          <a:xfrm>
            <a:off x="6169981" y="1269937"/>
            <a:ext cx="6022019" cy="55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FAAA637-2864-4E7B-A4E9-8E81C42389AA}"/>
              </a:ext>
            </a:extLst>
          </p:cNvPr>
          <p:cNvSpPr txBox="1"/>
          <p:nvPr/>
        </p:nvSpPr>
        <p:spPr>
          <a:xfrm>
            <a:off x="8211845" y="1597981"/>
            <a:ext cx="273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Семья Ивановых</a:t>
            </a:r>
            <a:endParaRPr lang="cs-CZ" sz="2400" dirty="0">
              <a:solidFill>
                <a:srgbClr val="00B05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08AB0D0-C2E5-49CA-B936-533151263BC9}"/>
              </a:ext>
            </a:extLst>
          </p:cNvPr>
          <p:cNvSpPr txBox="1"/>
          <p:nvPr/>
        </p:nvSpPr>
        <p:spPr>
          <a:xfrm>
            <a:off x="2512381" y="870012"/>
            <a:ext cx="33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Семья Турбиных</a:t>
            </a:r>
            <a:endParaRPr lang="cs-CZ" sz="2400" dirty="0">
              <a:solidFill>
                <a:srgbClr val="00B05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DF29EB8-FC50-40B6-AC45-A39CA6C8FF46}"/>
              </a:ext>
            </a:extLst>
          </p:cNvPr>
          <p:cNvSpPr txBox="1"/>
          <p:nvPr/>
        </p:nvSpPr>
        <p:spPr>
          <a:xfrm>
            <a:off x="4385187" y="85274"/>
            <a:ext cx="717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Опишите эти семьи. Кому сколько лет? Кто кем кому приходится? Кто чем занимается? Кто где живет?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61661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1" descr="Ð¡ÐµÐ¼ÑÑ - Ð»ÐµÐºÑÐ¸ÐºÐ°">
            <a:extLst>
              <a:ext uri="{FF2B5EF4-FFF2-40B4-BE49-F238E27FC236}">
                <a16:creationId xmlns:a16="http://schemas.microsoft.com/office/drawing/2014/main" id="{26B96631-7D68-44E1-A38E-948E9235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15634" r="29434" b="30264"/>
          <a:stretch>
            <a:fillRect/>
          </a:stretch>
        </p:blipFill>
        <p:spPr bwMode="auto">
          <a:xfrm>
            <a:off x="6350" y="4762"/>
            <a:ext cx="5151576" cy="687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0C1180FE-491F-465A-AA13-778BC068C2E8}"/>
              </a:ext>
            </a:extLst>
          </p:cNvPr>
          <p:cNvSpPr/>
          <p:nvPr/>
        </p:nvSpPr>
        <p:spPr>
          <a:xfrm>
            <a:off x="5888855" y="372898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а. Вера Петровна – это ____________________ Наташи и Вани </a:t>
            </a:r>
          </a:p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б. Ваня – это _________________________ Наташи </a:t>
            </a:r>
          </a:p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в. Ира – это ____________________________ Наташи и Вани </a:t>
            </a:r>
          </a:p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г. Ира и Николай - __________________________________ </a:t>
            </a:r>
          </a:p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д. Ваня – это _____________________ Анны и Николая, а Наташа – это ____________________ Анны и Николая </a:t>
            </a:r>
          </a:p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е. Ваня – это _______________________ Иры, а Наташа - это _______________________ Иры </a:t>
            </a:r>
          </a:p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ё. Наташа – это ________________ Ивана Николаевича </a:t>
            </a:r>
          </a:p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ж. Николай – это ___________________ Вани и Наташи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44982C-4110-4986-93B2-F38F864F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283" y="0"/>
            <a:ext cx="4334400" cy="3480524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FF51994-B221-476A-B847-91B29ECE11BC}"/>
              </a:ext>
            </a:extLst>
          </p:cNvPr>
          <p:cNvCxnSpPr>
            <a:cxnSpLocks/>
          </p:cNvCxnSpPr>
          <p:nvPr/>
        </p:nvCxnSpPr>
        <p:spPr>
          <a:xfrm>
            <a:off x="5433134" y="62144"/>
            <a:ext cx="0" cy="67958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57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97AA1113-4A29-4091-9583-D8FEBCF3BB48}"/>
              </a:ext>
            </a:extLst>
          </p:cNvPr>
          <p:cNvSpPr/>
          <p:nvPr/>
        </p:nvSpPr>
        <p:spPr>
          <a:xfrm>
            <a:off x="432620" y="612844"/>
            <a:ext cx="117593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 письмо</a:t>
            </a:r>
          </a:p>
          <a:p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Дорогой Павел! </a:t>
            </a:r>
          </a:p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рассказать тебе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 ______________________________________________________________.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большая семья: в ней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_____________________________________: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sisters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___________________________________.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Brothers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нет.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named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_____________________________________________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Бетси.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fifty-three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_________________________________________________________.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Ты, наверно,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___________________________________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знать,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 _______________________________________________.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___________________,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работает [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_________________________________.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named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_________________________________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Виктор. Он русский,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_______________________________________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[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grew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 [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_________________________________________.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семья очень дружная и симпатичная! </a:t>
            </a:r>
          </a:p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свидания, пиши ещё, Аня.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2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A441F98D-5ECE-4CB2-A2E9-FA112DE4AE18}"/>
              </a:ext>
            </a:extLst>
          </p:cNvPr>
          <p:cNvSpPr/>
          <p:nvPr/>
        </p:nvSpPr>
        <p:spPr>
          <a:xfrm>
            <a:off x="432620" y="751344"/>
            <a:ext cx="545690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 вопросы</a:t>
            </a:r>
            <a:endParaRPr lang="cs-CZ" b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____________________________?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Это мой младший брат.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_______________________________?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Владимир.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___________________________________?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Двадцать три, мне двадцать один - он старше меня на два года.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_______________________________________?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Нет, он ещё учится.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_______________________?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университете, на факультете журналистики.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________________________________?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Да, очень любит, журналистика – это его любимый предмет.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_______________________________________?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Москве, и вырос он тоже в Москве. </a:t>
            </a:r>
          </a:p>
        </p:txBody>
      </p:sp>
      <p:sp useBgFill="1">
        <p:nvSpPr>
          <p:cNvPr id="3" name="Obdélník 2">
            <a:extLst>
              <a:ext uri="{FF2B5EF4-FFF2-40B4-BE49-F238E27FC236}">
                <a16:creationId xmlns:a16="http://schemas.microsoft.com/office/drawing/2014/main" id="{83BE0880-AD48-4B57-91BE-F3BE30275140}"/>
              </a:ext>
            </a:extLst>
          </p:cNvPr>
          <p:cNvSpPr/>
          <p:nvPr/>
        </p:nvSpPr>
        <p:spPr>
          <a:xfrm>
            <a:off x="6096000" y="197346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они по профессии?</a:t>
            </a: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Она работает в больнице, но она не врач – кто она? ____________________________________________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 Он рисует дом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здания – это ______________________________________________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Он рисует картины – это ________________________________________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Она сидит в офисе, говорит по телефону, помогает директору - это ________________________________________ </a:t>
            </a: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Он работает в библиотеке - это_____________________________</a:t>
            </a: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 Биолог, физик или химик – это ___________________________________________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ж. Она работает в юридической фирме – это ____________________________________________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з. Он работает на ферме – это _________________________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93630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1475</TotalTime>
  <Words>675</Words>
  <Application>Microsoft Office PowerPoint</Application>
  <PresentationFormat>Širokoúhlá obrazovka</PresentationFormat>
  <Paragraphs>93</Paragraphs>
  <Slides>20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Cambria</vt:lpstr>
      <vt:lpstr>Tw Cen MT</vt:lpstr>
      <vt:lpstr>Kapka</vt:lpstr>
      <vt:lpstr>Jazyková cvičení 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Jazyková cvičení I</dc:title>
  <dc:creator>Veronika</dc:creator>
  <cp:lastModifiedBy>Veronika Stranz-Nikitina</cp:lastModifiedBy>
  <cp:revision>39</cp:revision>
  <dcterms:created xsi:type="dcterms:W3CDTF">2019-10-09T08:29:22Z</dcterms:created>
  <dcterms:modified xsi:type="dcterms:W3CDTF">2021-01-13T15:21:30Z</dcterms:modified>
</cp:coreProperties>
</file>