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58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16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62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4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72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77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911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0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72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5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093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48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BCF0-E0D7-4E9D-90AF-9F791308CCED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5DB7-BEA7-492B-B3E1-0352CE6B4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20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edensvet.cz/2017/filmy-a-z/32870-barvy-abecedy" TargetMode="External"/><Relationship Id="rId2" Type="http://schemas.openxmlformats.org/officeDocument/2006/relationships/hyperlink" Target="http://pages.pedf.cuni.cz/kcj/files/2017/02/V4-monograph-elversio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deo.aktualne.cz/dvtv/v-ceskem-skolstvi-vyhori-uz-i-prvnaci-ucitele-maji-trauma-ne/r~5a1fabc4fa2411e698c20025900fea04/?redirected=148836184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udiezaplikovanelingvistiky.ff.cuni.cz/wp-content/uploads/sites/19/2016/03/karel_sebesta_169-175.pdf" TargetMode="External"/><Relationship Id="rId2" Type="http://schemas.openxmlformats.org/officeDocument/2006/relationships/hyperlink" Target="http://studiezaplikovanelingvistiky.ff.cuni.cz/magazin/2016-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ecd.org/sti/inno/frascatimanualproposedstandardpracticeforsurveysonresearchandexperimentaldevelopment6thedition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vvi.cz/ri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Didaktika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1. března 2017</a:t>
            </a:r>
          </a:p>
          <a:p>
            <a:pPr algn="r"/>
            <a:r>
              <a:rPr lang="cs-CZ" dirty="0"/>
              <a:t>Hana Prokšová</a:t>
            </a:r>
          </a:p>
        </p:txBody>
      </p:sp>
    </p:spTree>
    <p:extLst>
      <p:ext uri="{BB962C8B-B14F-4D97-AF65-F5344CB8AC3E}">
        <p14:creationId xmlns:p14="http://schemas.microsoft.com/office/powerpoint/2010/main" val="509486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didaktika jazyka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 reaguje Šebesta?</a:t>
            </a:r>
          </a:p>
          <a:p>
            <a:r>
              <a:rPr lang="cs-CZ" dirty="0"/>
              <a:t>didaktika jazyka jako věda v obvyklém chápání: obor, který zprostředkovává vědecké poznání a nástroje významné pro racionální řešení otázek spojených s jazykovou vzdělávací politikou a její implementací ve vzdělávacím systému a vzdělávací praxi až po řešení konkrétních otázek spojených s vyučováním (s. 122)</a:t>
            </a:r>
          </a:p>
          <a:p>
            <a:r>
              <a:rPr lang="cs-CZ" dirty="0"/>
              <a:t>didaktika jazyka podle něj není jen poznání „</a:t>
            </a:r>
            <a:r>
              <a:rPr lang="cs-CZ" dirty="0"/>
              <a:t>procesů intencionálního učení anebo poznávání“</a:t>
            </a:r>
          </a:p>
          <a:p>
            <a:r>
              <a:rPr lang="cs-CZ" dirty="0"/>
              <a:t>Taková redukce by byla nepřijatelná i tehdy, kdyby se oborová didaktika zabývala pouze otázkou jak — jak naučit, jak rozvinout určité poznání určitých žáků. Ale didaktika se musí věnovat s nemenší intenzitou také otázkám jiným — o jaké poznání, o poznání čeho nám má jít, u koho, za jakých podmínek a proč. (s. 129)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9599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analýza učiva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didaktická analýza učiva</a:t>
            </a:r>
          </a:p>
          <a:p>
            <a:pPr marL="0" indent="0">
              <a:buNone/>
            </a:pPr>
            <a:r>
              <a:rPr lang="cs-CZ" b="1" dirty="0"/>
              <a:t>= </a:t>
            </a:r>
            <a:r>
              <a:rPr lang="cs-CZ" dirty="0"/>
              <a:t>myšlenková činnost učitele, která mu umožní z pedagogického hlediska proniknout do učební látky (Skalková 2007)</a:t>
            </a:r>
            <a:endParaRPr lang="cs-CZ" b="1" dirty="0"/>
          </a:p>
          <a:p>
            <a:r>
              <a:rPr lang="cs-CZ" b="1" dirty="0"/>
              <a:t>pojmová analýza učiva</a:t>
            </a:r>
          </a:p>
          <a:p>
            <a:pPr lvl="1"/>
            <a:r>
              <a:rPr lang="cs-CZ" dirty="0"/>
              <a:t>stanovení hierarchie užívaných pojmů</a:t>
            </a:r>
          </a:p>
          <a:p>
            <a:pPr lvl="1"/>
            <a:r>
              <a:rPr lang="cs-CZ" dirty="0"/>
              <a:t>+ vztahová analýza: provázanost užívaných pojmů</a:t>
            </a:r>
          </a:p>
          <a:p>
            <a:r>
              <a:rPr lang="cs-CZ" b="1" dirty="0"/>
              <a:t>operační analýza učiva</a:t>
            </a:r>
          </a:p>
          <a:p>
            <a:pPr lvl="1"/>
            <a:r>
              <a:rPr lang="cs-CZ" dirty="0"/>
              <a:t>analýza činností a operací, které musí učitel a žáci s učivem provádět, aby došlo k jeho osvojení, aby bylo dosaženo výukového cíle (např. které typy cvičení atd. užívat pro osvojování kterých znalostí a rozvíjení kterých dovedností)</a:t>
            </a:r>
            <a:endParaRPr lang="cs-CZ" dirty="0"/>
          </a:p>
          <a:p>
            <a:r>
              <a:rPr lang="cs-CZ" b="1" dirty="0"/>
              <a:t>mezioborová analýza učiva</a:t>
            </a:r>
          </a:p>
          <a:p>
            <a:pPr lvl="1"/>
            <a:r>
              <a:rPr lang="cs-CZ" dirty="0"/>
              <a:t>analyticko-syntetické zpracování učiva ve vyučovacích předmětech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62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nepřehlédněte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publikace </a:t>
            </a:r>
            <a:r>
              <a:rPr lang="en-US" i="1" dirty="0"/>
              <a:t>Teaching of National Languages in the V4 Countries</a:t>
            </a:r>
            <a:endParaRPr lang="cs-CZ" i="1" dirty="0"/>
          </a:p>
          <a:p>
            <a:r>
              <a:rPr lang="cs-CZ" dirty="0">
                <a:hlinkClick r:id="rId2"/>
              </a:rPr>
              <a:t>http://pages.pedf.cuni.cz/kcj/files/2017/02/V4-monograph-elversion.pdf</a:t>
            </a:r>
            <a:r>
              <a:rPr lang="cs-CZ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Jeden svět</a:t>
            </a:r>
          </a:p>
          <a:p>
            <a:r>
              <a:rPr lang="cs-CZ" dirty="0"/>
              <a:t>film Barvy abecedy: </a:t>
            </a:r>
            <a:r>
              <a:rPr lang="cs-CZ" dirty="0">
                <a:hlinkClick r:id="rId3"/>
              </a:rPr>
              <a:t>https://www.jedensvet.cz/2017/filmy-a-z/32870-barvy-abecedy</a:t>
            </a:r>
            <a:endParaRPr lang="cs-CZ" dirty="0"/>
          </a:p>
          <a:p>
            <a:endParaRPr lang="cs-CZ" dirty="0"/>
          </a:p>
          <a:p>
            <a:r>
              <a:rPr lang="cs-CZ" dirty="0"/>
              <a:t>obecný rozhovor s Tomášem Hrudou o současném stavu českého školství, o mzdách učitelů</a:t>
            </a:r>
          </a:p>
          <a:p>
            <a:pPr lvl="1"/>
            <a:r>
              <a:rPr lang="cs-CZ" dirty="0">
                <a:hlinkClick r:id="rId4"/>
              </a:rPr>
              <a:t>https://video.aktualne.cz/dvtv/v-ceskem-skolstvi-vyhori-uz-i-prvnaci-ucitele-maji-trauma-ne/r~5a1fabc4fa2411e698c20025900fea04/?redirected=1488361848</a:t>
            </a:r>
            <a:r>
              <a:rPr lang="cs-CZ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81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23" y="189464"/>
            <a:ext cx="8612464" cy="355668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23" y="3920159"/>
            <a:ext cx="78867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072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pozvánka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cs-CZ" b="1" dirty="0"/>
              <a:t>Témata pro Kruh absolventů KČJ – didaktické fórum v LS 2016/17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/>
              <a:t>1. 3. Český národní korpus ve výuce českého jazyka</a:t>
            </a:r>
          </a:p>
          <a:p>
            <a:pPr fontAlgn="base"/>
            <a:r>
              <a:rPr lang="cs-CZ" dirty="0"/>
              <a:t>Mgr. Lucie Chlumská, Ph.D., Ústav Českého národního korpusu FF UK</a:t>
            </a:r>
          </a:p>
          <a:p>
            <a:pPr marL="0" indent="0" fontAlgn="base">
              <a:buNone/>
            </a:pPr>
            <a:r>
              <a:rPr lang="cs-CZ" dirty="0"/>
              <a:t>1. 4. Význam slov a frazeologie</a:t>
            </a:r>
          </a:p>
          <a:p>
            <a:pPr fontAlgn="base"/>
            <a:r>
              <a:rPr lang="cs-CZ" dirty="0"/>
              <a:t>Mgr. Barbora </a:t>
            </a:r>
            <a:r>
              <a:rPr lang="cs-CZ" dirty="0" err="1"/>
              <a:t>Šnejdarová</a:t>
            </a:r>
            <a:r>
              <a:rPr lang="cs-CZ" dirty="0"/>
              <a:t>, ZŠ Brigádníků Praha 10</a:t>
            </a:r>
          </a:p>
          <a:p>
            <a:pPr marL="0" indent="0" fontAlgn="base">
              <a:buNone/>
            </a:pPr>
            <a:r>
              <a:rPr lang="cs-CZ" dirty="0"/>
              <a:t>1. 5. Fonetická dílna pro učitele</a:t>
            </a:r>
          </a:p>
          <a:p>
            <a:pPr fontAlgn="base"/>
            <a:r>
              <a:rPr lang="cs-CZ" dirty="0"/>
              <a:t>PhDr. Jana Vlčková, Ph.D., Katedra českého jazyka </a:t>
            </a:r>
            <a:r>
              <a:rPr lang="cs-CZ" dirty="0" err="1"/>
              <a:t>PedF</a:t>
            </a:r>
            <a:r>
              <a:rPr lang="cs-CZ" dirty="0"/>
              <a:t> UK</a:t>
            </a:r>
          </a:p>
          <a:p>
            <a:pPr marL="0" indent="0" fontAlgn="base">
              <a:buNone/>
            </a:pPr>
            <a:endParaRPr lang="cs-CZ" dirty="0"/>
          </a:p>
          <a:p>
            <a:pPr marL="0" indent="0" fontAlgn="base">
              <a:buNone/>
            </a:pPr>
            <a:r>
              <a:rPr lang="cs-CZ" dirty="0"/>
              <a:t>Pracovní dílny se budou konat v uvedená data vždy od 17.00 hod. ve Velkém sále </a:t>
            </a:r>
            <a:r>
              <a:rPr lang="cs-CZ" dirty="0" err="1"/>
              <a:t>PedF</a:t>
            </a:r>
            <a:r>
              <a:rPr lang="cs-CZ" dirty="0"/>
              <a:t> UK, M. D. Rettigové 4, Praha 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60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3. didaktika českého jazyka: aktuální otázky</a:t>
            </a:r>
          </a:p>
          <a:p>
            <a:r>
              <a:rPr lang="cs-CZ" dirty="0"/>
              <a:t>četba: nejnovější disputace na stránkách </a:t>
            </a:r>
            <a:r>
              <a:rPr lang="cs-CZ" dirty="0" err="1"/>
              <a:t>SALi</a:t>
            </a:r>
            <a:r>
              <a:rPr lang="cs-CZ" dirty="0"/>
              <a:t> 2016/1</a:t>
            </a:r>
          </a:p>
          <a:p>
            <a:pPr lvl="1"/>
            <a:r>
              <a:rPr lang="cs-CZ" dirty="0"/>
              <a:t>J. Slavík – M. Šmejkalová × K. Šebesta</a:t>
            </a:r>
          </a:p>
          <a:p>
            <a:pPr lvl="1"/>
            <a:r>
              <a:rPr lang="cs-CZ" dirty="0">
                <a:hlinkClick r:id="rId2"/>
              </a:rPr>
              <a:t>http://studiezaplikovanelingvistiky.ff.cuni.cz/magazin/2016-1/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reakce na K. Šebesta (2014): Základní výzkum v didaktice jazyka? </a:t>
            </a:r>
            <a:r>
              <a:rPr lang="cs-CZ" dirty="0" err="1"/>
              <a:t>SALi</a:t>
            </a:r>
            <a:r>
              <a:rPr lang="cs-CZ" dirty="0"/>
              <a:t>, č. 2.</a:t>
            </a:r>
          </a:p>
          <a:p>
            <a:pPr lvl="2"/>
            <a:r>
              <a:rPr lang="cs-CZ" dirty="0">
                <a:hlinkClick r:id="rId3"/>
              </a:rPr>
              <a:t>http://studiezaplikovanelingvistiky.ff.cuni.cz/wp-content/uploads/sites/19/2016/03/karel_sebesta_169-175.pdf</a:t>
            </a:r>
            <a:endParaRPr lang="cs-CZ" dirty="0"/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37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manuál </a:t>
            </a:r>
            <a:r>
              <a:rPr lang="cs-CZ" dirty="0" err="1"/>
              <a:t>Frascati</a:t>
            </a:r>
            <a:r>
              <a:rPr lang="cs-CZ" dirty="0"/>
              <a:t> (verze z r. 2002)</a:t>
            </a:r>
          </a:p>
          <a:p>
            <a:pPr lvl="1"/>
            <a:r>
              <a:rPr lang="en-US" dirty="0"/>
              <a:t>Proposed Standard Practice for Surveys on Research and Experimental Development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http://www.oecd.org/sti/inno/frascatimanualproposedstandardpracticeforsurveysonresearchandexperimentaldevelopment6thedition.htm</a:t>
            </a:r>
            <a:r>
              <a:rPr lang="cs-CZ" dirty="0"/>
              <a:t> </a:t>
            </a:r>
          </a:p>
          <a:p>
            <a:r>
              <a:rPr lang="cs-CZ" dirty="0"/>
              <a:t>základní × aplikovaný výzkum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Jaký je rozdíl?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Jak funguje GAČR?</a:t>
            </a:r>
          </a:p>
        </p:txBody>
      </p:sp>
    </p:spTree>
    <p:extLst>
      <p:ext uri="{BB962C8B-B14F-4D97-AF65-F5344CB8AC3E}">
        <p14:creationId xmlns:p14="http://schemas.microsoft.com/office/powerpoint/2010/main" val="212866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tradiční vymezení (s podporou článku K. Šebesty)</a:t>
            </a:r>
          </a:p>
          <a:p>
            <a:r>
              <a:rPr lang="cs-CZ" dirty="0"/>
              <a:t>základní výzkum</a:t>
            </a:r>
          </a:p>
          <a:p>
            <a:pPr lvl="1"/>
            <a:r>
              <a:rPr lang="cs-CZ" dirty="0"/>
              <a:t>je obecnější a dá se vztáhnout na širší oblast</a:t>
            </a:r>
          </a:p>
          <a:p>
            <a:pPr lvl="1"/>
            <a:r>
              <a:rPr lang="cs-CZ" dirty="0"/>
              <a:t>vede k novým teoretickým poznatkům</a:t>
            </a:r>
          </a:p>
          <a:p>
            <a:pPr lvl="1"/>
            <a:r>
              <a:rPr lang="cs-CZ" dirty="0"/>
              <a:t>bývá spojen s institucemi, výsledky jsou veřejné</a:t>
            </a:r>
          </a:p>
          <a:p>
            <a:pPr lvl="1"/>
            <a:r>
              <a:rPr lang="cs-CZ" dirty="0"/>
              <a:t>spojení s kulturně oceňovanými hodnotami</a:t>
            </a:r>
          </a:p>
          <a:p>
            <a:pPr lvl="1"/>
            <a:r>
              <a:rPr lang="cs-CZ" dirty="0"/>
              <a:t>v oblasti humanitních věd prestižnější??</a:t>
            </a:r>
          </a:p>
          <a:p>
            <a:pPr lvl="2"/>
            <a:r>
              <a:rPr lang="cs-CZ" dirty="0"/>
              <a:t>vizte RIV (Rejstřík informací o výsledcích)</a:t>
            </a:r>
          </a:p>
          <a:p>
            <a:pPr lvl="3"/>
            <a:r>
              <a:rPr lang="cs-CZ" dirty="0">
                <a:hlinkClick r:id="rId2"/>
              </a:rPr>
              <a:t>https://www.rvvi.cz/riv</a:t>
            </a:r>
            <a:r>
              <a:rPr lang="cs-CZ" dirty="0"/>
              <a:t> </a:t>
            </a:r>
            <a:endParaRPr lang="cs-CZ" dirty="0"/>
          </a:p>
          <a:p>
            <a:r>
              <a:rPr lang="cs-CZ" dirty="0"/>
              <a:t>aplikovaný výzkum</a:t>
            </a:r>
          </a:p>
          <a:p>
            <a:pPr lvl="1"/>
            <a:r>
              <a:rPr lang="cs-CZ" dirty="0"/>
              <a:t>často sem bývá řazeno cokoli, co vede k výsledkům, jež lze aplikovat (v praxi)…</a:t>
            </a:r>
          </a:p>
        </p:txBody>
      </p:sp>
    </p:spTree>
    <p:extLst>
      <p:ext uri="{BB962C8B-B14F-4D97-AF65-F5344CB8AC3E}">
        <p14:creationId xmlns:p14="http://schemas.microsoft.com/office/powerpoint/2010/main" val="1637105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didaktika jazyka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chemeClr val="accent1"/>
                </a:solidFill>
              </a:rPr>
              <a:t>DIDAKTIKA: věda základní(,) nebo aplikovaná?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91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didaktika jazyka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Co tvrdí Slavík a Šmejkalová? Jak argumentují?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 reaguje Šebesta?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265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didaktika jazyka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54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Co tvrdí Slavík a Šmejkalová? Jak argumentují?</a:t>
            </a:r>
          </a:p>
          <a:p>
            <a:r>
              <a:rPr lang="cs-CZ" dirty="0"/>
              <a:t>Za nejproblematičtější a také nejméně osvětlený moment pokládáme předpoklad, který lze odvodit z Šebestových tezí o aplikovaných a základních vědách (viz KŠ, s. 172), že didaktika jazyka nemá svůj vlastní badatelský předmět, protože jej — coby aplikovaná lingvistická věda — v plném rozsahu přejímá od lingvistiky. Absence vlastního badatelského předmětu je zřejmě též hlavní důvod, proč autor didaktiku jazyka apriorně pokládá za vědu aplikovanou a odmítá její osamostatnění. (s. 115)</a:t>
            </a:r>
          </a:p>
          <a:p>
            <a:r>
              <a:rPr lang="cs-CZ" dirty="0"/>
              <a:t>Z uvedených důvodů pokládáme za produktivnější uvažovat o oborových didaktikách (včetně didaktiky jazyka) jako o oborech, které jsou z pohledu výše uvedených — a dalších — věd </a:t>
            </a:r>
            <a:r>
              <a:rPr lang="cs-CZ" b="1" dirty="0"/>
              <a:t>interdisciplinární</a:t>
            </a:r>
            <a:r>
              <a:rPr lang="cs-CZ" dirty="0"/>
              <a:t>, nikoliv tedy jednoznačně aplikované v tom smyslu, že by byly v celém svém rozsahu odvozeny z určité základní vědní disciplíny. (s. 116)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9981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461</Words>
  <Application>Microsoft Office PowerPoint</Application>
  <PresentationFormat>Předvádění na obrazovce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Didaktika II</vt:lpstr>
      <vt:lpstr>Prezentace aplikace PowerPoint</vt:lpstr>
      <vt:lpstr>pozvánka</vt:lpstr>
      <vt:lpstr>témata</vt:lpstr>
      <vt:lpstr>výzkum</vt:lpstr>
      <vt:lpstr>výzkum</vt:lpstr>
      <vt:lpstr>didaktika jazyka</vt:lpstr>
      <vt:lpstr>didaktika jazyka</vt:lpstr>
      <vt:lpstr>didaktika jazyka</vt:lpstr>
      <vt:lpstr>didaktika jazyka</vt:lpstr>
      <vt:lpstr>analýza učiva</vt:lpstr>
      <vt:lpstr>nepřehlédněte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II</dc:title>
  <dc:creator>pivo</dc:creator>
  <cp:lastModifiedBy>pivo</cp:lastModifiedBy>
  <cp:revision>26</cp:revision>
  <dcterms:created xsi:type="dcterms:W3CDTF">2017-02-22T10:01:56Z</dcterms:created>
  <dcterms:modified xsi:type="dcterms:W3CDTF">2017-03-01T12:16:57Z</dcterms:modified>
</cp:coreProperties>
</file>