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318" r:id="rId4"/>
    <p:sldId id="319" r:id="rId5"/>
    <p:sldId id="320" r:id="rId6"/>
    <p:sldId id="317" r:id="rId7"/>
    <p:sldId id="321" r:id="rId8"/>
    <p:sldId id="322" r:id="rId9"/>
    <p:sldId id="323" r:id="rId10"/>
    <p:sldId id="326" r:id="rId11"/>
    <p:sldId id="327" r:id="rId12"/>
    <p:sldId id="328" r:id="rId13"/>
    <p:sldId id="329" r:id="rId14"/>
    <p:sldId id="330"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4DA693-D358-4D4D-AC37-40CCBD7DC15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4A39463-7CBF-4D05-A6C1-4A6F92D4C3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FB5FF72-432C-4FC2-96D5-FF227B4DE61E}"/>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5" name="Zástupný symbol pro zápatí 4">
            <a:extLst>
              <a:ext uri="{FF2B5EF4-FFF2-40B4-BE49-F238E27FC236}">
                <a16:creationId xmlns:a16="http://schemas.microsoft.com/office/drawing/2014/main" id="{C0235DCF-77E8-4C1C-8B44-65B4F84028A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5C09A2B-3B25-424E-9259-AC28FAB5717C}"/>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4282895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8384E3-7137-49E5-AA97-E10444260E0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686BB10-B48B-4C5E-B15E-7029D6B806D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B283B60-DB2C-4AA1-BF74-3413A32E5FAC}"/>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5" name="Zástupný symbol pro zápatí 4">
            <a:extLst>
              <a:ext uri="{FF2B5EF4-FFF2-40B4-BE49-F238E27FC236}">
                <a16:creationId xmlns:a16="http://schemas.microsoft.com/office/drawing/2014/main" id="{63C3D682-612F-42CF-B676-4606A984054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1CBFE2E-BD1C-4E24-975A-1F6AFC60BBD6}"/>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2691219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8B569D0-F53E-425F-9ADC-7FD3D14F430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6D9779F-3023-41DD-9D8A-85B9DA019CA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FC4C165-525E-4B3B-A2D4-4042EE5CAECA}"/>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5" name="Zástupný symbol pro zápatí 4">
            <a:extLst>
              <a:ext uri="{FF2B5EF4-FFF2-40B4-BE49-F238E27FC236}">
                <a16:creationId xmlns:a16="http://schemas.microsoft.com/office/drawing/2014/main" id="{5546C17A-730D-450B-9420-964BFD183CB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F3307ED-C028-4B07-99B3-49D5E817D85A}"/>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3172730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14E98F-5500-4FB4-94BA-8EB97D09A7A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4E462A3-481D-4E94-B498-413CA70B05F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1E52838-62CD-435B-9E6B-75DFC5198E94}"/>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5" name="Zástupný symbol pro zápatí 4">
            <a:extLst>
              <a:ext uri="{FF2B5EF4-FFF2-40B4-BE49-F238E27FC236}">
                <a16:creationId xmlns:a16="http://schemas.microsoft.com/office/drawing/2014/main" id="{C8A6E7AA-BE2E-45A7-9A26-B9323EDFE23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AD54C07-A611-4EFC-8E3E-55A805AFD03B}"/>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996378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E96B52-3662-491D-8EAD-8D0630E76D0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CAF6937-7C61-49F4-A914-D07072F503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41A013DB-F7A0-44E7-B46A-02780C5C1B78}"/>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5" name="Zástupný symbol pro zápatí 4">
            <a:extLst>
              <a:ext uri="{FF2B5EF4-FFF2-40B4-BE49-F238E27FC236}">
                <a16:creationId xmlns:a16="http://schemas.microsoft.com/office/drawing/2014/main" id="{790114A3-CB80-4555-AAA7-2A205EF517F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6505482-BAD8-45E7-8050-4ADF2D54075E}"/>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1426383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9E1BF2-2F44-4555-B856-533EAA798C8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D124CDD-981B-4A7D-B4B0-48D7EA088E5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E7478E47-F7FD-426A-9818-FDAE2527A74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E592214-E715-4735-A570-DA7A808CA507}"/>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6" name="Zástupný symbol pro zápatí 5">
            <a:extLst>
              <a:ext uri="{FF2B5EF4-FFF2-40B4-BE49-F238E27FC236}">
                <a16:creationId xmlns:a16="http://schemas.microsoft.com/office/drawing/2014/main" id="{353B5426-A4B9-4B05-962B-502FDA67993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11EAC4E-331C-4156-9AF9-66A62C92810A}"/>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1770797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E0A988-A216-474E-B479-C359313B49D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F7177F2-8C92-4315-BD2F-3017A486D1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C434B29-C3A6-42E6-9018-3C03D07A2C6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F5FE481-5C04-449F-8271-5FCC6E674D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EC00ED5-74DC-4072-B520-1B827621BFD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252CB94-F153-41CD-91CB-A7722E3CC2EA}"/>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8" name="Zástupný symbol pro zápatí 7">
            <a:extLst>
              <a:ext uri="{FF2B5EF4-FFF2-40B4-BE49-F238E27FC236}">
                <a16:creationId xmlns:a16="http://schemas.microsoft.com/office/drawing/2014/main" id="{EB93767A-2FB1-40A6-8D9B-BEB6CF79203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B95C316-E40C-4827-8E55-35FEC7D8D89E}"/>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267168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3C0255-1697-49DB-BDB7-06619B1987D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15AE59A-11EA-4300-8E56-EAFBD2DE92C1}"/>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4" name="Zástupný symbol pro zápatí 3">
            <a:extLst>
              <a:ext uri="{FF2B5EF4-FFF2-40B4-BE49-F238E27FC236}">
                <a16:creationId xmlns:a16="http://schemas.microsoft.com/office/drawing/2014/main" id="{F293ED6C-701E-4A33-B353-2A1E9A75574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B10554F-14B6-4CFE-BD3A-10E72D78010D}"/>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2684664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894AD90-EF11-4B96-BC42-D91CADEB7F02}"/>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3" name="Zástupný symbol pro zápatí 2">
            <a:extLst>
              <a:ext uri="{FF2B5EF4-FFF2-40B4-BE49-F238E27FC236}">
                <a16:creationId xmlns:a16="http://schemas.microsoft.com/office/drawing/2014/main" id="{96AD315C-4389-4816-925B-65301385D6E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BEF092B-E270-4D32-8B08-51C507F8274A}"/>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2113475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735180-8361-44D4-899D-5721062FC54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F381580-A211-412D-9FFC-58D14371D8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8C90900-3EF8-480B-A7C3-42CF5D87BA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A6FF9CF-A332-44C8-B1FD-718006F5C669}"/>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6" name="Zástupný symbol pro zápatí 5">
            <a:extLst>
              <a:ext uri="{FF2B5EF4-FFF2-40B4-BE49-F238E27FC236}">
                <a16:creationId xmlns:a16="http://schemas.microsoft.com/office/drawing/2014/main" id="{C2A728B9-C6AC-4275-899F-30ED4D4B2BB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BE4C374-12A8-4EB5-A664-E03696CAB273}"/>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3601938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39C74A-63EE-4851-A8DE-2D56EAD01EE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2481C0F-FB47-4701-AEF5-33EE964704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4B3EFE7-5541-49C0-A630-B53135E331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1A628E8-F808-45A4-8670-37BEFED0E52C}"/>
              </a:ext>
            </a:extLst>
          </p:cNvPr>
          <p:cNvSpPr>
            <a:spLocks noGrp="1"/>
          </p:cNvSpPr>
          <p:nvPr>
            <p:ph type="dt" sz="half" idx="10"/>
          </p:nvPr>
        </p:nvSpPr>
        <p:spPr/>
        <p:txBody>
          <a:bodyPr/>
          <a:lstStyle/>
          <a:p>
            <a:fld id="{D080F8ED-07CE-4A5A-86E2-5F45A7305009}" type="datetimeFigureOut">
              <a:rPr lang="cs-CZ" smtClean="0"/>
              <a:t>22.11.2020</a:t>
            </a:fld>
            <a:endParaRPr lang="cs-CZ"/>
          </a:p>
        </p:txBody>
      </p:sp>
      <p:sp>
        <p:nvSpPr>
          <p:cNvPr id="6" name="Zástupný symbol pro zápatí 5">
            <a:extLst>
              <a:ext uri="{FF2B5EF4-FFF2-40B4-BE49-F238E27FC236}">
                <a16:creationId xmlns:a16="http://schemas.microsoft.com/office/drawing/2014/main" id="{A7DB5C14-F332-4076-8C05-B0C834FCE23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64BF277-2A26-4DB8-B040-43EB866E8038}"/>
              </a:ext>
            </a:extLst>
          </p:cNvPr>
          <p:cNvSpPr>
            <a:spLocks noGrp="1"/>
          </p:cNvSpPr>
          <p:nvPr>
            <p:ph type="sldNum" sz="quarter" idx="12"/>
          </p:nvPr>
        </p:nvSpPr>
        <p:spPr/>
        <p:txBody>
          <a:bodyPr/>
          <a:lstStyle/>
          <a:p>
            <a:fld id="{F79C110A-C3F1-4C64-B424-3117CF16D73F}" type="slidenum">
              <a:rPr lang="cs-CZ" smtClean="0"/>
              <a:t>‹#›</a:t>
            </a:fld>
            <a:endParaRPr lang="cs-CZ"/>
          </a:p>
        </p:txBody>
      </p:sp>
    </p:spTree>
    <p:extLst>
      <p:ext uri="{BB962C8B-B14F-4D97-AF65-F5344CB8AC3E}">
        <p14:creationId xmlns:p14="http://schemas.microsoft.com/office/powerpoint/2010/main" val="782478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DA75D2C-147C-4603-A8FD-C8054F5FF8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CB8DDB44-B8D0-4002-BEDE-FE16C5AF50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B8255DC-3549-4AE6-AAFE-D63A300091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80F8ED-07CE-4A5A-86E2-5F45A7305009}" type="datetimeFigureOut">
              <a:rPr lang="cs-CZ" smtClean="0"/>
              <a:t>22.11.2020</a:t>
            </a:fld>
            <a:endParaRPr lang="cs-CZ"/>
          </a:p>
        </p:txBody>
      </p:sp>
      <p:sp>
        <p:nvSpPr>
          <p:cNvPr id="5" name="Zástupný symbol pro zápatí 4">
            <a:extLst>
              <a:ext uri="{FF2B5EF4-FFF2-40B4-BE49-F238E27FC236}">
                <a16:creationId xmlns:a16="http://schemas.microsoft.com/office/drawing/2014/main" id="{4457376D-67E9-4841-BD00-1A13FA26C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5561BFE-4626-4337-BBA9-F75C4C95CD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C110A-C3F1-4C64-B424-3117CF16D73F}" type="slidenum">
              <a:rPr lang="cs-CZ" smtClean="0"/>
              <a:t>‹#›</a:t>
            </a:fld>
            <a:endParaRPr lang="cs-CZ"/>
          </a:p>
        </p:txBody>
      </p:sp>
    </p:spTree>
    <p:extLst>
      <p:ext uri="{BB962C8B-B14F-4D97-AF65-F5344CB8AC3E}">
        <p14:creationId xmlns:p14="http://schemas.microsoft.com/office/powerpoint/2010/main" val="928402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3822D1-0EA2-448E-96E3-D043DECB1C2A}"/>
              </a:ext>
            </a:extLst>
          </p:cNvPr>
          <p:cNvSpPr>
            <a:spLocks noGrp="1"/>
          </p:cNvSpPr>
          <p:nvPr>
            <p:ph type="ctrTitle"/>
          </p:nvPr>
        </p:nvSpPr>
        <p:spPr/>
        <p:txBody>
          <a:bodyPr>
            <a:normAutofit/>
          </a:bodyPr>
          <a:lstStyle/>
          <a:p>
            <a:r>
              <a:rPr lang="cs-CZ" sz="5400" dirty="0"/>
              <a:t>BUNDESREPUBLIK DEUTSCHLAND</a:t>
            </a:r>
          </a:p>
        </p:txBody>
      </p:sp>
      <p:sp>
        <p:nvSpPr>
          <p:cNvPr id="3" name="Podnadpis 2">
            <a:extLst>
              <a:ext uri="{FF2B5EF4-FFF2-40B4-BE49-F238E27FC236}">
                <a16:creationId xmlns:a16="http://schemas.microsoft.com/office/drawing/2014/main" id="{943CFCF4-CC26-48F2-A2CB-1DCCD408CBDA}"/>
              </a:ext>
            </a:extLst>
          </p:cNvPr>
          <p:cNvSpPr>
            <a:spLocks noGrp="1"/>
          </p:cNvSpPr>
          <p:nvPr>
            <p:ph type="subTitle" idx="1"/>
          </p:nvPr>
        </p:nvSpPr>
        <p:spPr/>
        <p:txBody>
          <a:bodyPr>
            <a:normAutofit/>
          </a:bodyPr>
          <a:lstStyle/>
          <a:p>
            <a:r>
              <a:rPr lang="de-DE" sz="2000" dirty="0"/>
              <a:t>Kultur und Schulwesen</a:t>
            </a:r>
            <a:endParaRPr lang="cs-CZ" sz="2000" dirty="0"/>
          </a:p>
        </p:txBody>
      </p:sp>
    </p:spTree>
    <p:extLst>
      <p:ext uri="{BB962C8B-B14F-4D97-AF65-F5344CB8AC3E}">
        <p14:creationId xmlns:p14="http://schemas.microsoft.com/office/powerpoint/2010/main" val="840937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B7BD02-DE73-4810-BBAC-C1B4A4F48FD9}"/>
              </a:ext>
            </a:extLst>
          </p:cNvPr>
          <p:cNvSpPr>
            <a:spLocks noGrp="1"/>
          </p:cNvSpPr>
          <p:nvPr>
            <p:ph type="title"/>
          </p:nvPr>
        </p:nvSpPr>
        <p:spPr/>
        <p:txBody>
          <a:bodyPr>
            <a:normAutofit/>
          </a:bodyPr>
          <a:lstStyle/>
          <a:p>
            <a:pPr algn="ctr"/>
            <a:r>
              <a:rPr lang="de-DE" sz="2800" dirty="0"/>
              <a:t>SEKUNDARSTUFE I</a:t>
            </a:r>
            <a:endParaRPr lang="cs-CZ" sz="2800" dirty="0"/>
          </a:p>
        </p:txBody>
      </p:sp>
      <p:sp>
        <p:nvSpPr>
          <p:cNvPr id="3" name="Zástupný obsah 2">
            <a:extLst>
              <a:ext uri="{FF2B5EF4-FFF2-40B4-BE49-F238E27FC236}">
                <a16:creationId xmlns:a16="http://schemas.microsoft.com/office/drawing/2014/main" id="{96EEA270-5DDC-4D12-909C-EAD319A57A34}"/>
              </a:ext>
            </a:extLst>
          </p:cNvPr>
          <p:cNvSpPr>
            <a:spLocks noGrp="1"/>
          </p:cNvSpPr>
          <p:nvPr>
            <p:ph idx="1"/>
          </p:nvPr>
        </p:nvSpPr>
        <p:spPr/>
        <p:txBody>
          <a:bodyPr>
            <a:normAutofit/>
          </a:bodyPr>
          <a:lstStyle/>
          <a:p>
            <a:pPr algn="just"/>
            <a:r>
              <a:rPr lang="de-DE" sz="1400" dirty="0"/>
              <a:t>Umfasst alle Schulformen bis zur Klasse 10 mit Ausnahme von Bildungsgängen an den beruflichen Schulen;</a:t>
            </a:r>
          </a:p>
          <a:p>
            <a:pPr algn="just"/>
            <a:r>
              <a:rPr lang="de-DE" sz="1400" dirty="0"/>
              <a:t>Schulen der Sekundarstufe I:</a:t>
            </a:r>
          </a:p>
          <a:p>
            <a:pPr lvl="1" algn="just"/>
            <a:r>
              <a:rPr lang="de-DE" sz="1000" b="1" i="1" dirty="0"/>
              <a:t>Hauptschule</a:t>
            </a:r>
            <a:r>
              <a:rPr lang="de-DE" sz="1000" dirty="0"/>
              <a:t> (seit 1964), sie entwickelte sich aus der Oberstufe der Volksschule, sie ist deutlich praxis- und methodenorientiert</a:t>
            </a:r>
            <a:r>
              <a:rPr lang="cs-CZ" sz="1000" dirty="0"/>
              <a:t>, </a:t>
            </a:r>
            <a:r>
              <a:rPr lang="cs-CZ" sz="1000" dirty="0" err="1"/>
              <a:t>weil</a:t>
            </a:r>
            <a:r>
              <a:rPr lang="cs-CZ" sz="1000" dirty="0"/>
              <a:t> </a:t>
            </a:r>
            <a:r>
              <a:rPr lang="cs-CZ" sz="1000" dirty="0" err="1"/>
              <a:t>sie</a:t>
            </a:r>
            <a:r>
              <a:rPr lang="cs-CZ" sz="1000" dirty="0"/>
              <a:t> </a:t>
            </a:r>
            <a:r>
              <a:rPr lang="de-DE" sz="1000" dirty="0"/>
              <a:t>auf eine Berufsausbildung vorbereitet. Ab 1993 akzeptieren die Kultusministerien die Sekundarschulen unterschiedlicher Bezeichnungen, die die Bildungsgänge von Haupt- und Realschulen verbinden: Regionalschule (Rheinland-Pfalz, Mecklenburg-Vorpommern), Erweiterte Realschule (Saarland), Mittelschule (Bayern), Oberschule (Brandenburg, Bremen, Niedersachsen, Sachsen), Regelschule (Thüringen), Sekundarschule (Sachsen-Anhalt, Nordrhein-Westfalen), Stadtteilschule (Hamburg), Gemeinschaftsschule, Werkrealschule (Baden-Württemberg).  </a:t>
            </a:r>
          </a:p>
          <a:p>
            <a:pPr lvl="1" algn="just"/>
            <a:r>
              <a:rPr lang="de-DE" sz="1000" b="1" i="1" dirty="0"/>
              <a:t>Realschule</a:t>
            </a:r>
            <a:r>
              <a:rPr lang="de-DE" sz="1000" dirty="0"/>
              <a:t> (als Mittelstück zwischen Gymnasium und Hauptschule) berücksichtigt den zunehmenden Wandel hin zur Dienstleistungsgesellschaft. Der Realschulabschluss (Mittlere Reife) öffnet den Zugang zu vielen Ausbildungsberufen, zu Fachoberschulen mit Fachhochschulreife sowie  Beruflichen Gymnasien und Fachgymnasien. Sie ist stark berufsorientiert, lässt aber andererseits den Weg zum Hochschulstudium offen.</a:t>
            </a:r>
          </a:p>
          <a:p>
            <a:pPr lvl="1" algn="just"/>
            <a:r>
              <a:rPr lang="de-DE" sz="1000" b="1" i="1" dirty="0"/>
              <a:t>Gymnasium</a:t>
            </a:r>
            <a:r>
              <a:rPr lang="de-DE" sz="1000" dirty="0"/>
              <a:t> – ab 1955 Bezeichnung für alle Schulen, die zur allgemeinen Hochschulreife führen. Es umfasst beide Sekundarbereiche und prüft kontinuierlich den Leistungsstand der Schülerinnen und Schüler; die Schwachen können in andere Bildungsgänge verwiesen werden – es ist eine </a:t>
            </a:r>
            <a:r>
              <a:rPr lang="de-DE" sz="1000" i="1" dirty="0"/>
              <a:t>selektive Schule</a:t>
            </a:r>
            <a:r>
              <a:rPr lang="de-DE" sz="1000" dirty="0"/>
              <a:t>. Seit 1990 besuchen mehr Studierende der Sekundarstufe I das Gymnasium als eine Real- oder eine Hauptschule. Das Gymnasium vermittelt eine vertiefte allgemeine Bildung und die Studierenden erlernen zwei Fremdsprachen. Es stellt den schnellsten Weg zum Abitur und ermöglicht den direkten Zugang zu allen Arten von Berufsausbildungen, Fachhochschul- oder Hochschulstudien.</a:t>
            </a:r>
          </a:p>
          <a:p>
            <a:pPr lvl="1" algn="just"/>
            <a:r>
              <a:rPr lang="de-DE" sz="1000" b="1" i="1" dirty="0"/>
              <a:t>Gesamtschule</a:t>
            </a:r>
            <a:r>
              <a:rPr lang="de-DE" sz="1000" dirty="0"/>
              <a:t> – eine Schulform, wo leistungsstarke und leistungsschwache Schüler zusammen unterrichtet werden. Die erste Gesamtschule als Versuchsschule wurde 1968 in West-Berlin errichtet. Heute gibt es über 800 integrierte Gesamtschulen. Es gibt zwei Typen von Gesamtschule:</a:t>
            </a:r>
          </a:p>
          <a:p>
            <a:pPr lvl="2" algn="just"/>
            <a:r>
              <a:rPr lang="de-DE" sz="1000" dirty="0"/>
              <a:t>Integrierte Gesamtschule (in einer Schule sind alle Bildungsgänge enthalten)</a:t>
            </a:r>
          </a:p>
          <a:p>
            <a:pPr lvl="2" algn="just"/>
            <a:r>
              <a:rPr lang="de-DE" sz="1000" dirty="0"/>
              <a:t>Kooperative Gesamtschule (fasst zwar alle Bildungsgänge zusammen, aber sie differenziert innerhalb dieser)</a:t>
            </a:r>
          </a:p>
          <a:p>
            <a:pPr marL="914400" lvl="2" indent="0" algn="just">
              <a:buNone/>
            </a:pPr>
            <a:endParaRPr lang="de-DE" sz="1000" dirty="0"/>
          </a:p>
          <a:p>
            <a:pPr lvl="1" algn="just"/>
            <a:endParaRPr lang="de-DE" sz="1000" dirty="0"/>
          </a:p>
          <a:p>
            <a:pPr algn="just"/>
            <a:r>
              <a:rPr lang="de-DE" sz="1400" dirty="0"/>
              <a:t>Die Stufe kann nach dem 9. Schuljahr mit dem Abschluss „Hauptschule Klasse 9“, nach dem 10. Schuljahr mit unterschiedlich benannten Abschlüssen verlassen werden.</a:t>
            </a:r>
            <a:endParaRPr lang="cs-CZ" sz="1400" dirty="0"/>
          </a:p>
        </p:txBody>
      </p:sp>
    </p:spTree>
    <p:extLst>
      <p:ext uri="{BB962C8B-B14F-4D97-AF65-F5344CB8AC3E}">
        <p14:creationId xmlns:p14="http://schemas.microsoft.com/office/powerpoint/2010/main" val="1766417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812266-9638-4BC1-B0B1-7E52AE9C1D51}"/>
              </a:ext>
            </a:extLst>
          </p:cNvPr>
          <p:cNvSpPr>
            <a:spLocks noGrp="1"/>
          </p:cNvSpPr>
          <p:nvPr>
            <p:ph type="title"/>
          </p:nvPr>
        </p:nvSpPr>
        <p:spPr/>
        <p:txBody>
          <a:bodyPr>
            <a:normAutofit/>
          </a:bodyPr>
          <a:lstStyle/>
          <a:p>
            <a:pPr algn="ctr"/>
            <a:r>
              <a:rPr lang="de-DE" sz="2800" dirty="0"/>
              <a:t>SEKUNDARSTUFE II</a:t>
            </a:r>
            <a:endParaRPr lang="cs-CZ" sz="2800" dirty="0"/>
          </a:p>
        </p:txBody>
      </p:sp>
      <p:sp>
        <p:nvSpPr>
          <p:cNvPr id="3" name="Zástupný obsah 2">
            <a:extLst>
              <a:ext uri="{FF2B5EF4-FFF2-40B4-BE49-F238E27FC236}">
                <a16:creationId xmlns:a16="http://schemas.microsoft.com/office/drawing/2014/main" id="{7D81EE39-6B00-40CA-B70F-89F5FBDB6625}"/>
              </a:ext>
            </a:extLst>
          </p:cNvPr>
          <p:cNvSpPr>
            <a:spLocks noGrp="1"/>
          </p:cNvSpPr>
          <p:nvPr>
            <p:ph idx="1"/>
          </p:nvPr>
        </p:nvSpPr>
        <p:spPr/>
        <p:txBody>
          <a:bodyPr>
            <a:normAutofit/>
          </a:bodyPr>
          <a:lstStyle/>
          <a:p>
            <a:pPr algn="just"/>
            <a:r>
              <a:rPr lang="de-DE" sz="1400" dirty="0"/>
              <a:t>Umfasst traditionell im allgemein bildenden Bereich die Jahrgänge 11 bis 13 (</a:t>
            </a:r>
            <a:r>
              <a:rPr lang="de-DE" sz="1400" i="1" dirty="0"/>
              <a:t>gymnasiale Oberstufe</a:t>
            </a:r>
            <a:r>
              <a:rPr lang="de-DE" sz="1400" dirty="0"/>
              <a:t>) und schließt mit der allgemeinen </a:t>
            </a:r>
            <a:r>
              <a:rPr lang="de-DE" sz="1400" i="1" dirty="0"/>
              <a:t>Hochschulreife (Abitur) </a:t>
            </a:r>
            <a:r>
              <a:rPr lang="de-DE" sz="1400" dirty="0"/>
              <a:t>ab.</a:t>
            </a:r>
          </a:p>
          <a:p>
            <a:pPr algn="just"/>
            <a:r>
              <a:rPr lang="de-DE" sz="1400" dirty="0"/>
              <a:t>Nach dem Beitritt der DDR konnte man die Hochschulreife auch schon nach 12 Jahren (</a:t>
            </a:r>
            <a:r>
              <a:rPr lang="de-DE" sz="1400" i="1" dirty="0"/>
              <a:t>Achtjähriges Gymnasium – G8</a:t>
            </a:r>
            <a:r>
              <a:rPr lang="de-DE" sz="1400" dirty="0"/>
              <a:t>) erlangt werden, wird aber nicht mehr mehrheitlich akzeptiert, man soll weiter 13 Jahre lang studieren. Ein Jahr vor der Hochschulreife kann der schulische Teil der Fachhochschulreife erlangt werden.</a:t>
            </a:r>
          </a:p>
          <a:p>
            <a:pPr algn="just"/>
            <a:r>
              <a:rPr lang="de-DE" sz="1400" dirty="0"/>
              <a:t>Die Sekundarstufe II umfasst alle Bildungsgänge und alle beruflichen Schulformen mit Ausnahme der Technikschulen und Abendschulen. Sie teilt sich prinzipiell in </a:t>
            </a:r>
            <a:r>
              <a:rPr lang="de-DE" sz="1400" b="1" i="1" dirty="0"/>
              <a:t>Gymnasien</a:t>
            </a:r>
            <a:r>
              <a:rPr lang="de-DE" sz="1400" dirty="0"/>
              <a:t> und </a:t>
            </a:r>
            <a:r>
              <a:rPr lang="de-DE" sz="1400" b="1" i="1" dirty="0"/>
              <a:t>berufsbildende Schulen</a:t>
            </a:r>
            <a:r>
              <a:rPr lang="de-DE" sz="1400" dirty="0"/>
              <a:t>. Im berufsbildenden Bereich führen Berufskollegs, Fachoberschulen und Berufsoberschulen ebenfalls zur allgemeinen Hochschulreife. </a:t>
            </a:r>
          </a:p>
          <a:p>
            <a:pPr algn="just"/>
            <a:endParaRPr lang="cs-CZ" sz="1400" dirty="0"/>
          </a:p>
        </p:txBody>
      </p:sp>
    </p:spTree>
    <p:extLst>
      <p:ext uri="{BB962C8B-B14F-4D97-AF65-F5344CB8AC3E}">
        <p14:creationId xmlns:p14="http://schemas.microsoft.com/office/powerpoint/2010/main" val="3660348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92CCC-99E2-446E-BD8E-363139760D6C}"/>
              </a:ext>
            </a:extLst>
          </p:cNvPr>
          <p:cNvSpPr>
            <a:spLocks noGrp="1"/>
          </p:cNvSpPr>
          <p:nvPr>
            <p:ph type="title"/>
          </p:nvPr>
        </p:nvSpPr>
        <p:spPr/>
        <p:txBody>
          <a:bodyPr>
            <a:normAutofit/>
          </a:bodyPr>
          <a:lstStyle/>
          <a:p>
            <a:pPr algn="ctr"/>
            <a:r>
              <a:rPr lang="de-DE" sz="2800" dirty="0"/>
              <a:t>SEKUNDARSTUFE II</a:t>
            </a:r>
            <a:endParaRPr lang="cs-CZ" sz="2800" dirty="0"/>
          </a:p>
        </p:txBody>
      </p:sp>
      <p:sp>
        <p:nvSpPr>
          <p:cNvPr id="3" name="Zástupný obsah 2">
            <a:extLst>
              <a:ext uri="{FF2B5EF4-FFF2-40B4-BE49-F238E27FC236}">
                <a16:creationId xmlns:a16="http://schemas.microsoft.com/office/drawing/2014/main" id="{EB8485CE-9FE3-43E8-B7D0-9DF2127DD217}"/>
              </a:ext>
            </a:extLst>
          </p:cNvPr>
          <p:cNvSpPr>
            <a:spLocks noGrp="1"/>
          </p:cNvSpPr>
          <p:nvPr>
            <p:ph idx="1"/>
          </p:nvPr>
        </p:nvSpPr>
        <p:spPr/>
        <p:txBody>
          <a:bodyPr>
            <a:normAutofit/>
          </a:bodyPr>
          <a:lstStyle/>
          <a:p>
            <a:pPr algn="just"/>
            <a:r>
              <a:rPr lang="de-DE" sz="1400" b="1" i="1" dirty="0"/>
              <a:t>Gymnasium (gymnasiale Oberstufe) </a:t>
            </a:r>
            <a:r>
              <a:rPr lang="de-DE" sz="1400" dirty="0"/>
              <a:t>beginnt mit der 11. (im G8 mit der 10.) Klasse und umfasst drei Jahre:</a:t>
            </a:r>
          </a:p>
          <a:p>
            <a:pPr lvl="1" algn="just"/>
            <a:r>
              <a:rPr lang="de-DE" sz="1000" dirty="0"/>
              <a:t>Eine einjährige Einführungsphase</a:t>
            </a:r>
          </a:p>
          <a:p>
            <a:pPr lvl="1" algn="just"/>
            <a:r>
              <a:rPr lang="de-DE" sz="1000" dirty="0"/>
              <a:t>Eine zweijährige Qualifikationsphase</a:t>
            </a:r>
          </a:p>
          <a:p>
            <a:pPr algn="just"/>
            <a:r>
              <a:rPr lang="de-DE" sz="1400" dirty="0"/>
              <a:t>Geprägt von einem Kurssystem, in welchem die Schüler ihre bevorzugten Fächer wählen und Schwerpunkte setzen können, wobei dieses gezielt auf eine akademische Ausbildung vorbereiten soll. Die heutige Reformrichtung im Oberstufensystem setzt auf stärkere Grundbildung und  weniger Spezialisierung – Deutsch, Mathematik, Englisch und eine weitergeführte Fremdsprache werden wieder zu obligatorischen Prüfungsfächern.</a:t>
            </a:r>
          </a:p>
          <a:p>
            <a:pPr marL="0" indent="0" algn="just">
              <a:buNone/>
            </a:pPr>
            <a:endParaRPr lang="cs-CZ" sz="1400" dirty="0"/>
          </a:p>
        </p:txBody>
      </p:sp>
    </p:spTree>
    <p:extLst>
      <p:ext uri="{BB962C8B-B14F-4D97-AF65-F5344CB8AC3E}">
        <p14:creationId xmlns:p14="http://schemas.microsoft.com/office/powerpoint/2010/main" val="1171113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27E5FF-78FD-4C13-B80D-5975A79BD2DD}"/>
              </a:ext>
            </a:extLst>
          </p:cNvPr>
          <p:cNvSpPr>
            <a:spLocks noGrp="1"/>
          </p:cNvSpPr>
          <p:nvPr>
            <p:ph type="title"/>
          </p:nvPr>
        </p:nvSpPr>
        <p:spPr/>
        <p:txBody>
          <a:bodyPr>
            <a:normAutofit/>
          </a:bodyPr>
          <a:lstStyle/>
          <a:p>
            <a:pPr algn="ctr"/>
            <a:r>
              <a:rPr lang="de-DE" sz="2800" dirty="0"/>
              <a:t>SEKUNDARSTUFE II</a:t>
            </a:r>
            <a:endParaRPr lang="cs-CZ" sz="2800" dirty="0"/>
          </a:p>
        </p:txBody>
      </p:sp>
      <p:sp>
        <p:nvSpPr>
          <p:cNvPr id="3" name="Zástupný obsah 2">
            <a:extLst>
              <a:ext uri="{FF2B5EF4-FFF2-40B4-BE49-F238E27FC236}">
                <a16:creationId xmlns:a16="http://schemas.microsoft.com/office/drawing/2014/main" id="{A69CA1F2-F3E8-487A-BD33-5F9CEC344CD6}"/>
              </a:ext>
            </a:extLst>
          </p:cNvPr>
          <p:cNvSpPr>
            <a:spLocks noGrp="1"/>
          </p:cNvSpPr>
          <p:nvPr>
            <p:ph idx="1"/>
          </p:nvPr>
        </p:nvSpPr>
        <p:spPr/>
        <p:txBody>
          <a:bodyPr>
            <a:normAutofit/>
          </a:bodyPr>
          <a:lstStyle/>
          <a:p>
            <a:pPr algn="just"/>
            <a:r>
              <a:rPr lang="de-DE" sz="1400" b="1" i="1" dirty="0"/>
              <a:t>Berufsbildende Schulen </a:t>
            </a:r>
            <a:r>
              <a:rPr lang="de-DE" sz="1400" dirty="0"/>
              <a:t>unterscheiden mehrere Formen, die jeweils spezifische Aufgaben erfüllen:</a:t>
            </a:r>
          </a:p>
          <a:p>
            <a:pPr lvl="1" algn="just"/>
            <a:r>
              <a:rPr lang="de-DE" sz="1000" b="1" i="1" dirty="0"/>
              <a:t>Eigentliche Berufsschule </a:t>
            </a:r>
            <a:r>
              <a:rPr lang="de-DE" sz="1000" dirty="0"/>
              <a:t>ist ein Teil der dualen Ausbildung und bietet eine fachtheoretische und allgemeinbildende Begleitung in einem anerkannten Ausbildungsberuf im Ausbildungsbetrieb.</a:t>
            </a:r>
          </a:p>
          <a:p>
            <a:pPr lvl="1" algn="just"/>
            <a:r>
              <a:rPr lang="de-DE" sz="1000" b="1" i="1" dirty="0"/>
              <a:t>Berufsfachschule</a:t>
            </a:r>
            <a:r>
              <a:rPr lang="de-DE" sz="1000" dirty="0"/>
              <a:t> bietet sowohl Ausbildungen des dualen Systems als auch sogenannte reine schulische Berufsausbildung.</a:t>
            </a:r>
          </a:p>
          <a:p>
            <a:pPr lvl="1" algn="just"/>
            <a:r>
              <a:rPr lang="de-DE" sz="1000" b="1" i="1" dirty="0"/>
              <a:t>Berufsvorbereitungsjahr</a:t>
            </a:r>
            <a:r>
              <a:rPr lang="de-DE" sz="1000" dirty="0"/>
              <a:t> und </a:t>
            </a:r>
            <a:r>
              <a:rPr lang="de-DE" sz="1000" b="1" i="1" dirty="0"/>
              <a:t>Berufsgrundschuljahr</a:t>
            </a:r>
            <a:r>
              <a:rPr lang="de-DE" sz="1000" dirty="0"/>
              <a:t> sind für Schüler bestimmt, die nach dem Hauptschulabschluss keine Ausbildung begonnen haben. Sie sollen Grundqualifikationen eines Berufsfeldes erwerben.</a:t>
            </a:r>
          </a:p>
          <a:p>
            <a:pPr lvl="1" algn="just"/>
            <a:r>
              <a:rPr lang="de-DE" sz="1000" b="1" i="1" dirty="0"/>
              <a:t>Berufsaufbauschule</a:t>
            </a:r>
            <a:r>
              <a:rPr lang="de-DE" sz="1000" dirty="0"/>
              <a:t> kann neben oder auch nach der Berufsausbildung besucht werden, um die mittlere Reife zu erwerben, die den Übergang zur Fachoberschule oder zum beruflichen Gymnasium erlaubt.</a:t>
            </a:r>
          </a:p>
          <a:p>
            <a:pPr lvl="1" algn="just"/>
            <a:r>
              <a:rPr lang="de-DE" sz="1000" b="1" i="1" dirty="0"/>
              <a:t>Fachoberschule</a:t>
            </a:r>
            <a:r>
              <a:rPr lang="de-DE" sz="1000" dirty="0"/>
              <a:t> setzt einen mittleren Bildungsabschluss voraus und führt nach einem zweijährigen Vollzeitschulunterricht zur Fachhochschulreife. Analog zu der Fachoberschule gibt es in mehreren Bundesländern </a:t>
            </a:r>
            <a:r>
              <a:rPr lang="de-DE" sz="1000" b="1" i="1" dirty="0"/>
              <a:t>Berufsoberschulen</a:t>
            </a:r>
            <a:r>
              <a:rPr lang="de-DE" sz="1000" dirty="0"/>
              <a:t>.</a:t>
            </a:r>
          </a:p>
          <a:p>
            <a:pPr lvl="1" algn="just"/>
            <a:r>
              <a:rPr lang="de-DE" sz="1000" b="1" i="1" dirty="0"/>
              <a:t>Berufliches Gymnasium </a:t>
            </a:r>
            <a:r>
              <a:rPr lang="de-DE" sz="1000" dirty="0"/>
              <a:t>nimmt eine Sonderstellung ein, es handelt sich um eine gymnasiale Oberstufe mit beruflichen Schwerpunkten, nach denen sich die Schule dann nennt – </a:t>
            </a:r>
            <a:r>
              <a:rPr lang="de-DE" sz="1000" i="1" dirty="0"/>
              <a:t>Technisches Gymnasium, Wirtschaftsgymnasium, Ernährungswissenschaftliches Gymnasium, Biotechnologisches Gymnasium </a:t>
            </a:r>
            <a:r>
              <a:rPr lang="de-DE" sz="1000" dirty="0"/>
              <a:t>etc. Das berufliche Gymnasium führt wie alle gymnasialen Oberstufen zur allgemeinen Hochschulreife.</a:t>
            </a:r>
          </a:p>
          <a:p>
            <a:pPr lvl="1" algn="just"/>
            <a:r>
              <a:rPr lang="de-DE" sz="1000" b="1" i="1" dirty="0"/>
              <a:t>Berufskollegs (Kollegschulen) </a:t>
            </a:r>
            <a:r>
              <a:rPr lang="de-DE" sz="1000" dirty="0"/>
              <a:t>vermitteln gleichwertig die berufliche Bildung mit der allgemeinen. Die Kollegs gibt es für den technischen, den wirtschaftlichen und den sozialen Bereich und sie führen zu einem beruflichen Abschluss (zwischen Facharbeiter und Techniker) und zur allgemeinen Hochschulreife. </a:t>
            </a:r>
          </a:p>
        </p:txBody>
      </p:sp>
    </p:spTree>
    <p:extLst>
      <p:ext uri="{BB962C8B-B14F-4D97-AF65-F5344CB8AC3E}">
        <p14:creationId xmlns:p14="http://schemas.microsoft.com/office/powerpoint/2010/main" val="3516799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A2453150-5DC2-4D10-8A3F-3BE81EF41459}"/>
              </a:ext>
            </a:extLst>
          </p:cNvPr>
          <p:cNvPicPr>
            <a:picLocks noChangeAspect="1"/>
          </p:cNvPicPr>
          <p:nvPr/>
        </p:nvPicPr>
        <p:blipFill>
          <a:blip r:embed="rId2"/>
          <a:stretch>
            <a:fillRect/>
          </a:stretch>
        </p:blipFill>
        <p:spPr>
          <a:xfrm>
            <a:off x="3265134" y="0"/>
            <a:ext cx="5661731" cy="6858000"/>
          </a:xfrm>
          <a:prstGeom prst="rect">
            <a:avLst/>
          </a:prstGeom>
        </p:spPr>
      </p:pic>
    </p:spTree>
    <p:extLst>
      <p:ext uri="{BB962C8B-B14F-4D97-AF65-F5344CB8AC3E}">
        <p14:creationId xmlns:p14="http://schemas.microsoft.com/office/powerpoint/2010/main" val="228329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C10931-9F43-4EF9-8B44-10CD91CE5373}"/>
              </a:ext>
            </a:extLst>
          </p:cNvPr>
          <p:cNvSpPr>
            <a:spLocks noGrp="1"/>
          </p:cNvSpPr>
          <p:nvPr>
            <p:ph type="title"/>
          </p:nvPr>
        </p:nvSpPr>
        <p:spPr/>
        <p:txBody>
          <a:bodyPr>
            <a:normAutofit/>
          </a:bodyPr>
          <a:lstStyle/>
          <a:p>
            <a:pPr algn="ctr"/>
            <a:r>
              <a:rPr lang="de-DE" sz="2800" dirty="0"/>
              <a:t>PRINTMEDIEN IN DEUTSCHLAND</a:t>
            </a:r>
            <a:endParaRPr lang="cs-CZ" sz="2800" dirty="0"/>
          </a:p>
        </p:txBody>
      </p:sp>
      <p:sp>
        <p:nvSpPr>
          <p:cNvPr id="3" name="Zástupný obsah 2">
            <a:extLst>
              <a:ext uri="{FF2B5EF4-FFF2-40B4-BE49-F238E27FC236}">
                <a16:creationId xmlns:a16="http://schemas.microsoft.com/office/drawing/2014/main" id="{5AD71F88-E975-4BB6-BF38-7B854D3EFD88}"/>
              </a:ext>
            </a:extLst>
          </p:cNvPr>
          <p:cNvSpPr>
            <a:spLocks noGrp="1"/>
          </p:cNvSpPr>
          <p:nvPr>
            <p:ph idx="1"/>
          </p:nvPr>
        </p:nvSpPr>
        <p:spPr/>
        <p:txBody>
          <a:bodyPr>
            <a:normAutofit/>
          </a:bodyPr>
          <a:lstStyle/>
          <a:p>
            <a:r>
              <a:rPr lang="de-DE" sz="1600" dirty="0"/>
              <a:t>Die gedruckte Presse ist das älteste Medium der Massenkommunikation. Die Zeitungen dienen v.a. für die allgemeine Unterrichtung der Bevölkerung, die Zeitschriften ihrer Unterhaltung.</a:t>
            </a:r>
          </a:p>
          <a:p>
            <a:r>
              <a:rPr lang="de-DE" sz="1600" dirty="0"/>
              <a:t>Die meistgelesenen Pressemedien:</a:t>
            </a:r>
          </a:p>
          <a:p>
            <a:pPr lvl="1"/>
            <a:r>
              <a:rPr lang="de-DE" sz="1200" b="1" i="1" dirty="0"/>
              <a:t>Bild</a:t>
            </a:r>
            <a:r>
              <a:rPr lang="de-DE" sz="1200" dirty="0"/>
              <a:t> (seit 1952, Axel Springer Verlag Berlin, eine Boulevardzeitung, die auflagenstärkste Tageszeitung – 1.275.000 Exemplare – mit Ausrichtung auf leichte Unterhaltung, Klatsch- und Skandalberichte, Sensationslust, sie hat zahlreiche Ableger: Bild der Frau, Auto Bild, Sport Bild etc.)</a:t>
            </a:r>
          </a:p>
          <a:p>
            <a:pPr lvl="1"/>
            <a:r>
              <a:rPr lang="de-DE" sz="1200" b="1" i="1" dirty="0"/>
              <a:t>Die Zeit </a:t>
            </a:r>
            <a:r>
              <a:rPr lang="de-DE" sz="1200" dirty="0"/>
              <a:t>(seit 1946, überregionale Wochenzeitung erscheint donnerstags in Hamburg, linksliberal und höchst objektiv ausgerichtet, 530.000 Exemplare)</a:t>
            </a:r>
          </a:p>
          <a:p>
            <a:pPr lvl="1"/>
            <a:r>
              <a:rPr lang="de-DE" sz="1200" b="1" i="1" dirty="0"/>
              <a:t>Frankfurter Allgemeine Zeitung </a:t>
            </a:r>
            <a:r>
              <a:rPr lang="de-DE" sz="1200" dirty="0"/>
              <a:t>(seit 1949 in Frankfurt am Main, bürgerlich-konservatives Medium beschäftigt sich mit Politik, Wirtschaft und Kultur, v.a. mit Literatur in ausgezeichneten Buchbesprechungen, 200.000 Exemplare)</a:t>
            </a:r>
          </a:p>
          <a:p>
            <a:pPr lvl="1"/>
            <a:r>
              <a:rPr lang="de-DE" sz="1200" b="1" i="1" dirty="0"/>
              <a:t>Frankfurter Rundschau</a:t>
            </a:r>
            <a:r>
              <a:rPr lang="de-DE" sz="1200" dirty="0"/>
              <a:t> (die drittälteste Tageszeitung Deutschlands nach dem 2. Weltkrieg, seit 1945 in Frankfurt am Main, neoliberale Ausrichtung, 80.000 Exemplare)</a:t>
            </a:r>
          </a:p>
          <a:p>
            <a:pPr lvl="1"/>
            <a:r>
              <a:rPr lang="de-DE" sz="1200" b="1" i="1" dirty="0"/>
              <a:t>Süddeutsche Zeitung </a:t>
            </a:r>
            <a:r>
              <a:rPr lang="de-DE" sz="1200" dirty="0"/>
              <a:t>(seit 1945 in München, überregionale linksliberale Tageszeitung, von Anfang an gegen Antisemitismus ausgerichtet, 306.000 Exemplare)</a:t>
            </a:r>
          </a:p>
          <a:p>
            <a:pPr lvl="1"/>
            <a:r>
              <a:rPr lang="de-DE" sz="1200" b="1" i="1" dirty="0"/>
              <a:t>Die Tageszeitung </a:t>
            </a:r>
            <a:r>
              <a:rPr lang="de-DE" sz="1200" dirty="0"/>
              <a:t>(seit 1978 in Berlin, überregionale grün-links, linksalternativ und systemkritisch ausgerichtete Tageszeitung, 49.000 Exemplare)</a:t>
            </a:r>
          </a:p>
          <a:p>
            <a:pPr lvl="1"/>
            <a:r>
              <a:rPr lang="de-DE" sz="1200" b="1" i="1" dirty="0"/>
              <a:t>Die Welt </a:t>
            </a:r>
            <a:r>
              <a:rPr lang="de-DE" sz="1200" dirty="0"/>
              <a:t>(seit 1946 in Hamburg, 1953 vom Springer-Verlag übernommen, 1975-1993 in Bonn, seit 1993 in Berlin, bürgerlich-konservative Tageszeitung, 75.000 Exemplare)</a:t>
            </a:r>
            <a:endParaRPr lang="cs-CZ" sz="1200" dirty="0"/>
          </a:p>
        </p:txBody>
      </p:sp>
    </p:spTree>
    <p:extLst>
      <p:ext uri="{BB962C8B-B14F-4D97-AF65-F5344CB8AC3E}">
        <p14:creationId xmlns:p14="http://schemas.microsoft.com/office/powerpoint/2010/main" val="2079560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8378F5-739B-43EB-9A61-9BFCBDDE0911}"/>
              </a:ext>
            </a:extLst>
          </p:cNvPr>
          <p:cNvSpPr>
            <a:spLocks noGrp="1"/>
          </p:cNvSpPr>
          <p:nvPr>
            <p:ph type="title"/>
          </p:nvPr>
        </p:nvSpPr>
        <p:spPr/>
        <p:txBody>
          <a:bodyPr>
            <a:normAutofit/>
          </a:bodyPr>
          <a:lstStyle/>
          <a:p>
            <a:pPr algn="ctr"/>
            <a:r>
              <a:rPr lang="cs-CZ" sz="2800" dirty="0"/>
              <a:t>NACHRICHTENMAGAZINE</a:t>
            </a:r>
          </a:p>
        </p:txBody>
      </p:sp>
      <p:sp>
        <p:nvSpPr>
          <p:cNvPr id="3" name="Zástupný obsah 2">
            <a:extLst>
              <a:ext uri="{FF2B5EF4-FFF2-40B4-BE49-F238E27FC236}">
                <a16:creationId xmlns:a16="http://schemas.microsoft.com/office/drawing/2014/main" id="{DDD13CE8-C73C-49B7-9BE9-D985DE46FF0D}"/>
              </a:ext>
            </a:extLst>
          </p:cNvPr>
          <p:cNvSpPr>
            <a:spLocks noGrp="1"/>
          </p:cNvSpPr>
          <p:nvPr>
            <p:ph idx="1"/>
          </p:nvPr>
        </p:nvSpPr>
        <p:spPr/>
        <p:txBody>
          <a:bodyPr>
            <a:normAutofit/>
          </a:bodyPr>
          <a:lstStyle/>
          <a:p>
            <a:pPr algn="just"/>
            <a:r>
              <a:rPr lang="cs-CZ" sz="1600" b="1" i="1" dirty="0"/>
              <a:t>Der Spiegel </a:t>
            </a:r>
            <a:r>
              <a:rPr lang="cs-CZ" sz="1600" dirty="0"/>
              <a:t>– </a:t>
            </a:r>
            <a:r>
              <a:rPr lang="cs-CZ" sz="1600" dirty="0" err="1"/>
              <a:t>ein</a:t>
            </a:r>
            <a:r>
              <a:rPr lang="cs-CZ" sz="1600" dirty="0"/>
              <a:t> </a:t>
            </a:r>
            <a:r>
              <a:rPr lang="cs-CZ" sz="1600" dirty="0" err="1"/>
              <a:t>deutsches</a:t>
            </a:r>
            <a:r>
              <a:rPr lang="cs-CZ" sz="1600" dirty="0"/>
              <a:t> </a:t>
            </a:r>
            <a:r>
              <a:rPr lang="cs-CZ" sz="1600" dirty="0" err="1"/>
              <a:t>Nachrichtenmagazin</a:t>
            </a:r>
            <a:r>
              <a:rPr lang="de-DE" sz="1600" dirty="0"/>
              <a:t> mit dem Sitz in Hamburg, gegründet 1947 von Rudolf Augstein (1923-2002), dem berühmten deutschen Journalisten, Verleger und Publizisten, der das Magazin bis zu seinem Tod verlegte. Das Magazin setzte sich von Anfang an für Pressefreiheit in der BRD und enthüllte politische Affären. „Der Spiegel“ behandelt hauptsächlich brennende politische und wirtschaftliche Themen. Er erscheint seit 2015 samstags in der Auflage von 655.000 Exemplaren und hat über 4.500.000 Leser.</a:t>
            </a:r>
          </a:p>
          <a:p>
            <a:pPr algn="just"/>
            <a:r>
              <a:rPr lang="de-DE" sz="1600" b="1" i="1" dirty="0" err="1"/>
              <a:t>stern</a:t>
            </a:r>
            <a:r>
              <a:rPr lang="de-DE" sz="1600" dirty="0"/>
              <a:t> – ein deutsches aktuelles Nachrichtenmagazin, gegründet 1948, erscheint donnerstags in der Auflage von 390.000 Exemplaren (er hat über 5.140.000 Leser). Das Magazin behandelt politische und gesellschaftliche Themen, bietet klassische Reportagen und Portraits von Prominenten. Besondere Aufmerksamkeit widmet es der Fotodokumentation einzelner Beiträge. „Stern“ unterstützte die Öffnung der BRD gegenüber dem Osten (Willy Brandts „Ost-Politik“).</a:t>
            </a:r>
          </a:p>
          <a:p>
            <a:pPr algn="just"/>
            <a:r>
              <a:rPr lang="de-DE" sz="1600" b="1" i="1" dirty="0"/>
              <a:t>Focus </a:t>
            </a:r>
            <a:r>
              <a:rPr lang="de-DE" sz="1600" dirty="0"/>
              <a:t>– ein deutsches Nachrichtenmagazin vom Burda-Verlag, das 1993 als Alternative zum traditionellen „Spiegel“ gegründet wurde. Die Redaktion sitzt in Berlin, das Magazin widmet sich der aktuellen politischen Berichterstattung, greift aber auch im Unterschied vom „Spiegel“ alltagsrelevante Themen wie Familie oder Gesundheit auf. Die Auflage von 262.000 Exemplaren erreicht fast 3.300.000 Leser.</a:t>
            </a:r>
            <a:endParaRPr lang="cs-CZ" sz="1600" dirty="0"/>
          </a:p>
        </p:txBody>
      </p:sp>
    </p:spTree>
    <p:extLst>
      <p:ext uri="{BB962C8B-B14F-4D97-AF65-F5344CB8AC3E}">
        <p14:creationId xmlns:p14="http://schemas.microsoft.com/office/powerpoint/2010/main" val="2124202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03F50D-2CE4-470A-A4B3-DA401A80050D}"/>
              </a:ext>
            </a:extLst>
          </p:cNvPr>
          <p:cNvSpPr>
            <a:spLocks noGrp="1"/>
          </p:cNvSpPr>
          <p:nvPr>
            <p:ph type="title"/>
          </p:nvPr>
        </p:nvSpPr>
        <p:spPr/>
        <p:txBody>
          <a:bodyPr>
            <a:normAutofit/>
          </a:bodyPr>
          <a:lstStyle/>
          <a:p>
            <a:pPr algn="ctr"/>
            <a:r>
              <a:rPr lang="de-DE" sz="2800" dirty="0"/>
              <a:t>DEUTSCHE VERLAGE</a:t>
            </a:r>
            <a:endParaRPr lang="cs-CZ" sz="2800" dirty="0"/>
          </a:p>
        </p:txBody>
      </p:sp>
      <p:sp>
        <p:nvSpPr>
          <p:cNvPr id="3" name="Zástupný obsah 2">
            <a:extLst>
              <a:ext uri="{FF2B5EF4-FFF2-40B4-BE49-F238E27FC236}">
                <a16:creationId xmlns:a16="http://schemas.microsoft.com/office/drawing/2014/main" id="{C2D39434-FCB2-49A6-8F56-16A42FF80278}"/>
              </a:ext>
            </a:extLst>
          </p:cNvPr>
          <p:cNvSpPr>
            <a:spLocks noGrp="1"/>
          </p:cNvSpPr>
          <p:nvPr>
            <p:ph idx="1"/>
          </p:nvPr>
        </p:nvSpPr>
        <p:spPr/>
        <p:txBody>
          <a:bodyPr>
            <a:normAutofit lnSpcReduction="10000"/>
          </a:bodyPr>
          <a:lstStyle/>
          <a:p>
            <a:r>
              <a:rPr lang="de-DE" sz="1600" dirty="0"/>
              <a:t>Reclam-Verlag</a:t>
            </a:r>
          </a:p>
          <a:p>
            <a:pPr lvl="1" algn="just"/>
            <a:r>
              <a:rPr lang="de-DE" sz="1200" dirty="0"/>
              <a:t>Gegründet 1828 von Anton Philipp Reclam in Leipzig, nach dem 2. Weltkrieg wurde das Stammhaus unter dem Namen Reclam Leipzig fortgeführt, der westdeutsche Zweig siedelte ab 1947 in Stuttgart. Nachschlagewerke zu Kunst und Kultur, Sachbücher, Taschenbuchprogramm, die „Universal-Bibliothek“ in „Reclam-Heften“.</a:t>
            </a:r>
          </a:p>
          <a:p>
            <a:r>
              <a:rPr lang="de-DE" sz="1600" dirty="0"/>
              <a:t>S. Fischer Verlag</a:t>
            </a:r>
          </a:p>
          <a:p>
            <a:pPr lvl="1"/>
            <a:r>
              <a:rPr lang="de-DE" sz="1200" dirty="0"/>
              <a:t>Gegründet 1886 von Samuel Fischer in Berlin als führendes Publikationshaus zu Naturalismus und Moderne, Stammverlag von namhaften Autoren (Hesse, Hofmannsthal, Döblin, Hauptmann), seit 1948 sitzt er in Frankfurt/Main, nach dem Krieg kam es zum Streit um den Weg des Verlags zwischen dem Besitzer Gottfried </a:t>
            </a:r>
            <a:r>
              <a:rPr lang="de-DE" sz="1200" dirty="0" err="1"/>
              <a:t>Bermann</a:t>
            </a:r>
            <a:r>
              <a:rPr lang="de-DE" sz="1200" dirty="0"/>
              <a:t> Fischer und dem führenden Redakteur Peter Suhrkamp.</a:t>
            </a:r>
          </a:p>
          <a:p>
            <a:r>
              <a:rPr lang="de-DE" sz="1600" dirty="0"/>
              <a:t>Suhrkamp Verlag</a:t>
            </a:r>
          </a:p>
          <a:p>
            <a:pPr lvl="1"/>
            <a:r>
              <a:rPr lang="de-DE" sz="1200" dirty="0"/>
              <a:t>Gegründet 1950 von Peter Suhrkamp in Berlin als Abzweig des S. Fischer Verlags. Teile des Verlags sind heute der Insel Verlag und Deutscher Klassiker Verlag.</a:t>
            </a:r>
          </a:p>
          <a:p>
            <a:r>
              <a:rPr lang="de-DE" sz="1600" dirty="0"/>
              <a:t>Rowohlt Verlag</a:t>
            </a:r>
          </a:p>
          <a:p>
            <a:pPr lvl="1"/>
            <a:r>
              <a:rPr lang="de-DE" sz="1200" dirty="0"/>
              <a:t>Gegründet 1908 von Ernst Rowohlt in Leipzig, der Verlag siedelte 1950 nach Hamburg um; </a:t>
            </a:r>
            <a:r>
              <a:rPr lang="de-DE" sz="1200" dirty="0" err="1"/>
              <a:t>rororo</a:t>
            </a:r>
            <a:r>
              <a:rPr lang="de-DE" sz="1200" dirty="0"/>
              <a:t> Taschenbücher, moderne und ausländische Autoren.</a:t>
            </a:r>
          </a:p>
          <a:p>
            <a:r>
              <a:rPr lang="de-DE" sz="1600" dirty="0"/>
              <a:t>Luchterhand Literaturverlag</a:t>
            </a:r>
          </a:p>
          <a:p>
            <a:pPr lvl="1"/>
            <a:r>
              <a:rPr lang="de-DE" sz="1200" dirty="0"/>
              <a:t>Gegründet 1924 von Hermann Karl Wilhelm Luchterhand  als Fachverlag, verlegt wurde er 1945 nach Neuwied und erweitert um literarisches Programm, 1972 siedelte der Literaturverlag nach Darmstadt um, der Fachverlag blieb in Neuwied, Stammautoren Christa Wolf und Günter Grass</a:t>
            </a:r>
          </a:p>
          <a:p>
            <a:r>
              <a:rPr lang="de-DE" sz="1600" dirty="0"/>
              <a:t>Aufbau Verlag</a:t>
            </a:r>
          </a:p>
          <a:p>
            <a:pPr lvl="1"/>
            <a:r>
              <a:rPr lang="de-DE" sz="1200" dirty="0"/>
              <a:t>Gegründet 1945 in Berlin im Auftrag des Kulturbundes, der größte belletristische Verlag der DDR</a:t>
            </a:r>
            <a:endParaRPr lang="cs-CZ" sz="1200" dirty="0"/>
          </a:p>
        </p:txBody>
      </p:sp>
    </p:spTree>
    <p:extLst>
      <p:ext uri="{BB962C8B-B14F-4D97-AF65-F5344CB8AC3E}">
        <p14:creationId xmlns:p14="http://schemas.microsoft.com/office/powerpoint/2010/main" val="1911043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F18CD8-0C53-4ACC-96B1-82FCEF00E0A5}"/>
              </a:ext>
            </a:extLst>
          </p:cNvPr>
          <p:cNvSpPr>
            <a:spLocks noGrp="1"/>
          </p:cNvSpPr>
          <p:nvPr>
            <p:ph type="title"/>
          </p:nvPr>
        </p:nvSpPr>
        <p:spPr/>
        <p:txBody>
          <a:bodyPr>
            <a:normAutofit/>
          </a:bodyPr>
          <a:lstStyle/>
          <a:p>
            <a:pPr algn="ctr"/>
            <a:r>
              <a:rPr lang="de-DE" sz="2800" dirty="0"/>
              <a:t>THEATERLANDSCHAFT DER BRD</a:t>
            </a:r>
            <a:endParaRPr lang="cs-CZ" sz="2800" dirty="0"/>
          </a:p>
        </p:txBody>
      </p:sp>
      <p:sp>
        <p:nvSpPr>
          <p:cNvPr id="3" name="Zástupný obsah 2">
            <a:extLst>
              <a:ext uri="{FF2B5EF4-FFF2-40B4-BE49-F238E27FC236}">
                <a16:creationId xmlns:a16="http://schemas.microsoft.com/office/drawing/2014/main" id="{610DEAE6-B5CB-49C2-8DBD-F85DD26FDF10}"/>
              </a:ext>
            </a:extLst>
          </p:cNvPr>
          <p:cNvSpPr>
            <a:spLocks noGrp="1"/>
          </p:cNvSpPr>
          <p:nvPr>
            <p:ph idx="1"/>
          </p:nvPr>
        </p:nvSpPr>
        <p:spPr/>
        <p:txBody>
          <a:bodyPr>
            <a:normAutofit lnSpcReduction="10000"/>
          </a:bodyPr>
          <a:lstStyle/>
          <a:p>
            <a:r>
              <a:rPr lang="de-DE" sz="1400" dirty="0"/>
              <a:t>Deutsches Theater Berlin</a:t>
            </a:r>
          </a:p>
          <a:p>
            <a:pPr lvl="1" algn="just"/>
            <a:r>
              <a:rPr lang="de-DE" sz="1000" dirty="0"/>
              <a:t>Gegründet als Friedrich-Wilhelm-Städtisches Theater 1850, zuerst Unterhaltungstheater, dann klassisches Repertoire, Wirkungsstätte von Max Reinhardt in den 1920er Jahren, heute ein international bekanntes und anerkanntes Theater.</a:t>
            </a:r>
          </a:p>
          <a:p>
            <a:r>
              <a:rPr lang="de-DE" sz="1400" dirty="0"/>
              <a:t>Volksbühne Berlin</a:t>
            </a:r>
          </a:p>
          <a:p>
            <a:pPr lvl="1"/>
            <a:r>
              <a:rPr lang="de-DE" sz="1000" dirty="0"/>
              <a:t>Gegründet vom Verein Freie Volksbühne als avantgardistisches Theater 1890, seitdem eine der bekanntesten deutschen Bühnen, international anerkannt.</a:t>
            </a:r>
          </a:p>
          <a:p>
            <a:r>
              <a:rPr lang="de-DE" sz="1400" dirty="0"/>
              <a:t>Berliner Ensemble</a:t>
            </a:r>
          </a:p>
          <a:p>
            <a:pPr lvl="1"/>
            <a:r>
              <a:rPr lang="de-DE" sz="1000" dirty="0"/>
              <a:t>Eine der bekanntesten Bühnen Berlins, gegründet 1949 in der DDR von Bertolt Brecht als Spielstätte des „epischen Theaters“ seiner Theaterstücke.</a:t>
            </a:r>
          </a:p>
          <a:p>
            <a:r>
              <a:rPr lang="de-DE" sz="1400" dirty="0"/>
              <a:t>Deutsches Schauspielhaus Hamburg</a:t>
            </a:r>
          </a:p>
          <a:p>
            <a:pPr lvl="1"/>
            <a:r>
              <a:rPr lang="de-DE" sz="1000" dirty="0"/>
              <a:t>Das größte deutsche Sprechtheater, gegründet auf bürgerliche Initiative der Hamburger, es knüpfte an den ersten Versuch eines deutschen Nationaltheaters von 1767-1769 – Die Hamburgische Entreprise. Originelle Inszenierungen des klassischen Theaterrepertoires (Faust, Othello).</a:t>
            </a:r>
          </a:p>
          <a:p>
            <a:r>
              <a:rPr lang="de-DE" sz="1400" dirty="0"/>
              <a:t>Thalia Theater Hamburg</a:t>
            </a:r>
          </a:p>
          <a:p>
            <a:pPr lvl="1"/>
            <a:r>
              <a:rPr lang="de-DE" sz="1000" dirty="0"/>
              <a:t> Gegründet 1843 als bürgerliches Theaterhaus, spielt moderne Klassiker, zeitgenössische Autoren und gehört zu künstlerisch-progressiven Theaterbühnen der BRD.</a:t>
            </a:r>
          </a:p>
          <a:p>
            <a:r>
              <a:rPr lang="de-DE" sz="1400" dirty="0"/>
              <a:t>Münchner Kammerspiele</a:t>
            </a:r>
          </a:p>
          <a:p>
            <a:pPr lvl="1"/>
            <a:r>
              <a:rPr lang="de-DE" sz="1000" dirty="0"/>
              <a:t>Eröffnet 1901 als städtisches Theater, moderne Inszenierungen des klassischen Repertoires.</a:t>
            </a:r>
          </a:p>
          <a:p>
            <a:r>
              <a:rPr lang="de-DE" sz="1400" dirty="0"/>
              <a:t>Residenztheater München</a:t>
            </a:r>
          </a:p>
          <a:p>
            <a:pPr lvl="1"/>
            <a:r>
              <a:rPr lang="de-DE" sz="1000" dirty="0"/>
              <a:t>Gegründet 1751-1753 als königliches Opernhaus, heute spielt es Repertoire von Shakespeare zur Gegenwart.</a:t>
            </a:r>
          </a:p>
          <a:p>
            <a:r>
              <a:rPr lang="de-DE" sz="1400" dirty="0"/>
              <a:t>Nationaltheater Mannheim</a:t>
            </a:r>
          </a:p>
          <a:p>
            <a:pPr lvl="1"/>
            <a:r>
              <a:rPr lang="de-DE" sz="1000" dirty="0"/>
              <a:t>Gegründet 1777 als „erste deutsche Nationalschaubühne“, heute gehört es zu wichtigen städtischen und kommunalen Bühnen.</a:t>
            </a:r>
            <a:endParaRPr lang="cs-CZ" sz="1000" dirty="0"/>
          </a:p>
        </p:txBody>
      </p:sp>
    </p:spTree>
    <p:extLst>
      <p:ext uri="{BB962C8B-B14F-4D97-AF65-F5344CB8AC3E}">
        <p14:creationId xmlns:p14="http://schemas.microsoft.com/office/powerpoint/2010/main" val="3824052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1C1B15-DD59-40FE-9A2E-38BF7988C872}"/>
              </a:ext>
            </a:extLst>
          </p:cNvPr>
          <p:cNvSpPr>
            <a:spLocks noGrp="1"/>
          </p:cNvSpPr>
          <p:nvPr>
            <p:ph type="title"/>
          </p:nvPr>
        </p:nvSpPr>
        <p:spPr/>
        <p:txBody>
          <a:bodyPr>
            <a:normAutofit/>
          </a:bodyPr>
          <a:lstStyle/>
          <a:p>
            <a:pPr algn="ctr"/>
            <a:r>
              <a:rPr lang="de-DE" sz="2800" dirty="0"/>
              <a:t>RUNDFUNK UND FERNSEHEN DES ÖFFENTLICHEN RECHTS</a:t>
            </a:r>
            <a:endParaRPr lang="cs-CZ" sz="2800" dirty="0"/>
          </a:p>
        </p:txBody>
      </p:sp>
      <p:sp>
        <p:nvSpPr>
          <p:cNvPr id="3" name="Zástupný obsah 2">
            <a:extLst>
              <a:ext uri="{FF2B5EF4-FFF2-40B4-BE49-F238E27FC236}">
                <a16:creationId xmlns:a16="http://schemas.microsoft.com/office/drawing/2014/main" id="{B53C4B67-8AF3-4335-9942-CE6314A2F413}"/>
              </a:ext>
            </a:extLst>
          </p:cNvPr>
          <p:cNvSpPr>
            <a:spLocks noGrp="1"/>
          </p:cNvSpPr>
          <p:nvPr>
            <p:ph idx="1"/>
          </p:nvPr>
        </p:nvSpPr>
        <p:spPr/>
        <p:txBody>
          <a:bodyPr>
            <a:normAutofit fontScale="92500" lnSpcReduction="10000"/>
          </a:bodyPr>
          <a:lstStyle/>
          <a:p>
            <a:r>
              <a:rPr lang="de-DE" sz="1600" b="1" i="1" dirty="0"/>
              <a:t>ARD</a:t>
            </a:r>
            <a:r>
              <a:rPr lang="de-DE" sz="1600" dirty="0"/>
              <a:t> (Abkürzung für: </a:t>
            </a:r>
            <a:r>
              <a:rPr lang="de-DE" sz="1600" b="1" dirty="0"/>
              <a:t>A</a:t>
            </a:r>
            <a:r>
              <a:rPr lang="de-DE" sz="1600" dirty="0"/>
              <a:t>rbeitsgemeinschaft der öffentlich-rechtlichen </a:t>
            </a:r>
            <a:r>
              <a:rPr lang="de-DE" sz="1600" b="1" dirty="0"/>
              <a:t>R</a:t>
            </a:r>
            <a:r>
              <a:rPr lang="de-DE" sz="1600" dirty="0"/>
              <a:t>undfunkanstalten der Bundesrepublik </a:t>
            </a:r>
            <a:r>
              <a:rPr lang="de-DE" sz="1600" b="1" dirty="0"/>
              <a:t>D</a:t>
            </a:r>
            <a:r>
              <a:rPr lang="de-DE" sz="1600" dirty="0"/>
              <a:t>eutschland, auch Das Erste, 1 bezeichnet; gegründet 1950, besteht als Landesrundfunkanstalten).</a:t>
            </a:r>
          </a:p>
          <a:p>
            <a:pPr lvl="1"/>
            <a:r>
              <a:rPr lang="de-DE" sz="1200" dirty="0"/>
              <a:t>Bayerischer Rundfunk (BR) - Bayern</a:t>
            </a:r>
          </a:p>
          <a:p>
            <a:pPr lvl="1"/>
            <a:r>
              <a:rPr lang="de-DE" sz="1200" dirty="0"/>
              <a:t>Hessischer Rundfunk (</a:t>
            </a:r>
            <a:r>
              <a:rPr lang="de-DE" sz="1200" dirty="0" err="1"/>
              <a:t>hr</a:t>
            </a:r>
            <a:r>
              <a:rPr lang="de-DE" sz="1200" dirty="0"/>
              <a:t>) - Hessen</a:t>
            </a:r>
          </a:p>
          <a:p>
            <a:pPr lvl="1"/>
            <a:r>
              <a:rPr lang="de-DE" sz="1200" dirty="0"/>
              <a:t>Mitteldeutscher Rundfunk (</a:t>
            </a:r>
            <a:r>
              <a:rPr lang="de-DE" sz="1200" dirty="0" err="1"/>
              <a:t>mdr</a:t>
            </a:r>
            <a:r>
              <a:rPr lang="de-DE" sz="1200" dirty="0"/>
              <a:t>) – Sachsen, Sachsen-Anhalt, Thüringen</a:t>
            </a:r>
          </a:p>
          <a:p>
            <a:pPr lvl="1"/>
            <a:r>
              <a:rPr lang="de-DE" sz="1200" dirty="0"/>
              <a:t>Norddeutscher Rundfunk (NDR) – Hamburg, Mecklenburg-Vorpommern, Niedersachsen, Schleswig-Holstein</a:t>
            </a:r>
          </a:p>
          <a:p>
            <a:pPr lvl="1"/>
            <a:r>
              <a:rPr lang="de-DE" sz="1200" dirty="0"/>
              <a:t>Radio Bremen (RB) - Bremen</a:t>
            </a:r>
          </a:p>
          <a:p>
            <a:pPr lvl="1"/>
            <a:r>
              <a:rPr lang="de-DE" sz="1200" dirty="0"/>
              <a:t>Rundfunk Berlin-Brandenburg (RBB) – Berlin, Brandenburg</a:t>
            </a:r>
          </a:p>
          <a:p>
            <a:pPr lvl="1"/>
            <a:r>
              <a:rPr lang="de-DE" sz="1200" dirty="0"/>
              <a:t>Saarländischer Rundfunk (SR) - Saarland</a:t>
            </a:r>
          </a:p>
          <a:p>
            <a:pPr lvl="1"/>
            <a:r>
              <a:rPr lang="de-DE" sz="1200" dirty="0"/>
              <a:t>Südwestrundfunk (SWR) – Baden-Württemberg, Rheinland-Pfalz</a:t>
            </a:r>
          </a:p>
          <a:p>
            <a:pPr lvl="1"/>
            <a:r>
              <a:rPr lang="de-DE" sz="1200" dirty="0"/>
              <a:t>Westdeutscher Rundfunk (WDR) – Nordrhein-Westfalen</a:t>
            </a:r>
          </a:p>
          <a:p>
            <a:r>
              <a:rPr lang="de-DE" sz="1600" b="1" i="1" dirty="0"/>
              <a:t>ZDF</a:t>
            </a:r>
            <a:r>
              <a:rPr lang="de-DE" sz="1600" dirty="0"/>
              <a:t> (Zweites Deutsches Fernsehen, seit 1963 mit dem Sitz in Mainz)</a:t>
            </a:r>
          </a:p>
          <a:p>
            <a:r>
              <a:rPr lang="de-DE" sz="1600" b="1" i="1" dirty="0"/>
              <a:t>3sat</a:t>
            </a:r>
            <a:r>
              <a:rPr lang="de-DE" sz="1600" dirty="0"/>
              <a:t> (seit 1984, eine Gemeinschaftsproduktion des ZDF, des ÖRF und der Schweizer Rundfunk Gesellschaft, die ARD trat 1993 bei, anspruchsvolle Kulturprogramme, „Thementage“)</a:t>
            </a:r>
          </a:p>
          <a:p>
            <a:r>
              <a:rPr lang="de-DE" sz="1600" b="1" i="1" dirty="0" err="1"/>
              <a:t>KiKA</a:t>
            </a:r>
            <a:r>
              <a:rPr lang="de-DE" sz="1600" b="1" i="1" dirty="0"/>
              <a:t> </a:t>
            </a:r>
            <a:r>
              <a:rPr lang="de-DE" sz="1600" dirty="0"/>
              <a:t>(Kinderkanal, seit 1997 Gemeinschaftsproduktion der ARD und des ZDF) </a:t>
            </a:r>
          </a:p>
          <a:p>
            <a:r>
              <a:rPr lang="de-DE" sz="1600" b="1" i="1" dirty="0"/>
              <a:t>Phoenix</a:t>
            </a:r>
            <a:r>
              <a:rPr lang="de-DE" sz="1600" dirty="0"/>
              <a:t> (Dokumentations- und Berichterstattungskanal, seit 1997 ARD und ZDF)</a:t>
            </a:r>
          </a:p>
          <a:p>
            <a:r>
              <a:rPr lang="de-DE" sz="1600" b="1" i="1" dirty="0"/>
              <a:t>arte</a:t>
            </a:r>
            <a:r>
              <a:rPr lang="de-DE" sz="1600" dirty="0"/>
              <a:t> (Kulturkanal, eine deutsch-franz. Gemeinschaftsproduktion, seit 1992 mit dem Sitz in Straßburg)</a:t>
            </a:r>
          </a:p>
          <a:p>
            <a:r>
              <a:rPr lang="de-DE" sz="1600" b="1" i="1" dirty="0"/>
              <a:t>Deutsche Welle </a:t>
            </a:r>
            <a:r>
              <a:rPr lang="de-DE" sz="1600" dirty="0"/>
              <a:t>(seit 1953, Bestandteil der ARD, Sender fürs Ausland)</a:t>
            </a:r>
            <a:endParaRPr lang="cs-CZ" sz="1600" dirty="0"/>
          </a:p>
        </p:txBody>
      </p:sp>
    </p:spTree>
    <p:extLst>
      <p:ext uri="{BB962C8B-B14F-4D97-AF65-F5344CB8AC3E}">
        <p14:creationId xmlns:p14="http://schemas.microsoft.com/office/powerpoint/2010/main" val="2832474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951D9D-D0CE-4ADD-9EAC-B3407680AA62}"/>
              </a:ext>
            </a:extLst>
          </p:cNvPr>
          <p:cNvSpPr>
            <a:spLocks noGrp="1"/>
          </p:cNvSpPr>
          <p:nvPr>
            <p:ph type="title"/>
          </p:nvPr>
        </p:nvSpPr>
        <p:spPr/>
        <p:txBody>
          <a:bodyPr>
            <a:normAutofit/>
          </a:bodyPr>
          <a:lstStyle/>
          <a:p>
            <a:pPr algn="ctr"/>
            <a:r>
              <a:rPr lang="de-DE" sz="2800" dirty="0"/>
              <a:t>DEUTSCHE PRIVATSENDER</a:t>
            </a:r>
            <a:endParaRPr lang="cs-CZ" sz="2800" dirty="0"/>
          </a:p>
        </p:txBody>
      </p:sp>
      <p:sp>
        <p:nvSpPr>
          <p:cNvPr id="3" name="Zástupný obsah 2">
            <a:extLst>
              <a:ext uri="{FF2B5EF4-FFF2-40B4-BE49-F238E27FC236}">
                <a16:creationId xmlns:a16="http://schemas.microsoft.com/office/drawing/2014/main" id="{30C4AF88-6B5E-4B54-83F7-BC7E1197BB7E}"/>
              </a:ext>
            </a:extLst>
          </p:cNvPr>
          <p:cNvSpPr>
            <a:spLocks noGrp="1"/>
          </p:cNvSpPr>
          <p:nvPr>
            <p:ph idx="1"/>
          </p:nvPr>
        </p:nvSpPr>
        <p:spPr/>
        <p:txBody>
          <a:bodyPr>
            <a:normAutofit/>
          </a:bodyPr>
          <a:lstStyle/>
          <a:p>
            <a:r>
              <a:rPr lang="de-DE" sz="1400" b="1" i="1" dirty="0"/>
              <a:t>Sat.1 </a:t>
            </a:r>
            <a:r>
              <a:rPr lang="de-DE" sz="1400" dirty="0"/>
              <a:t>– privater Fernsehsender ab 1. Januar 1984 mit Vollprogramm</a:t>
            </a:r>
          </a:p>
          <a:p>
            <a:r>
              <a:rPr lang="de-DE" sz="1400" b="1" i="1" dirty="0"/>
              <a:t>ProSieben</a:t>
            </a:r>
            <a:r>
              <a:rPr lang="de-DE" sz="1400" dirty="0"/>
              <a:t> – privater Fernsehsender ab 1. Januar 1989 mit Vollprogramm</a:t>
            </a:r>
          </a:p>
          <a:p>
            <a:pPr lvl="1"/>
            <a:r>
              <a:rPr lang="de-DE" sz="1000" b="1" i="1" dirty="0"/>
              <a:t>ProSieben Maxx </a:t>
            </a:r>
            <a:r>
              <a:rPr lang="de-DE" sz="1000" dirty="0"/>
              <a:t>ab 3. September 2013</a:t>
            </a:r>
          </a:p>
          <a:p>
            <a:r>
              <a:rPr lang="de-DE" sz="1400" b="1" i="1" dirty="0"/>
              <a:t>Kabel Eins </a:t>
            </a:r>
            <a:r>
              <a:rPr lang="de-DE" sz="1400" dirty="0"/>
              <a:t>– privater Fernsehsender ab 29. Februar 1992</a:t>
            </a:r>
          </a:p>
          <a:p>
            <a:r>
              <a:rPr lang="de-DE" sz="1400" b="1" i="1" dirty="0"/>
              <a:t>Sixx </a:t>
            </a:r>
            <a:r>
              <a:rPr lang="de-DE" sz="1400" dirty="0"/>
              <a:t>– privater Fernsehsender  ab 7. Mai 2010 mit Unterhaltungsprogramm und Programm für Frauen</a:t>
            </a:r>
          </a:p>
          <a:p>
            <a:r>
              <a:rPr lang="de-DE" sz="1400" b="1" i="1" dirty="0"/>
              <a:t>RTL-Group </a:t>
            </a:r>
          </a:p>
          <a:p>
            <a:pPr lvl="1"/>
            <a:r>
              <a:rPr lang="de-DE" sz="1000" b="1" i="1" dirty="0"/>
              <a:t>RTL Television </a:t>
            </a:r>
            <a:r>
              <a:rPr lang="de-DE" sz="1000" dirty="0"/>
              <a:t>(Radio </a:t>
            </a:r>
            <a:r>
              <a:rPr lang="de-DE" sz="1000" dirty="0" err="1"/>
              <a:t>Télévision</a:t>
            </a:r>
            <a:r>
              <a:rPr lang="de-DE" sz="1000" dirty="0"/>
              <a:t> Luxembourg) privater internationaler Fernsehsender ab 2. Januar 1984 mit Vollprogramm</a:t>
            </a:r>
          </a:p>
          <a:p>
            <a:pPr lvl="1"/>
            <a:r>
              <a:rPr lang="de-DE" sz="1000" b="1" i="1" dirty="0"/>
              <a:t>RTL II </a:t>
            </a:r>
            <a:r>
              <a:rPr lang="de-DE" sz="1000" dirty="0"/>
              <a:t>ab 6. März 1993</a:t>
            </a:r>
          </a:p>
          <a:p>
            <a:pPr lvl="1"/>
            <a:r>
              <a:rPr lang="de-DE" sz="1000" b="1" i="1" dirty="0"/>
              <a:t>Super RTL </a:t>
            </a:r>
            <a:r>
              <a:rPr lang="de-DE" sz="1000" dirty="0"/>
              <a:t>ab 28. April 1995 mit Kinder- und Jugendprogramm</a:t>
            </a:r>
          </a:p>
          <a:p>
            <a:pPr lvl="1"/>
            <a:r>
              <a:rPr lang="de-DE" sz="1000" b="1" i="1" dirty="0"/>
              <a:t>VOX</a:t>
            </a:r>
            <a:r>
              <a:rPr lang="de-DE" sz="1000" dirty="0"/>
              <a:t> deutscher Privatsender der RTL Group ab 25. Januar 1993</a:t>
            </a:r>
            <a:endParaRPr lang="cs-CZ" sz="1000" dirty="0"/>
          </a:p>
        </p:txBody>
      </p:sp>
    </p:spTree>
    <p:extLst>
      <p:ext uri="{BB962C8B-B14F-4D97-AF65-F5344CB8AC3E}">
        <p14:creationId xmlns:p14="http://schemas.microsoft.com/office/powerpoint/2010/main" val="779758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408B26-0820-43CA-AFBC-B7EAFB06A914}"/>
              </a:ext>
            </a:extLst>
          </p:cNvPr>
          <p:cNvSpPr>
            <a:spLocks noGrp="1"/>
          </p:cNvSpPr>
          <p:nvPr>
            <p:ph type="title"/>
          </p:nvPr>
        </p:nvSpPr>
        <p:spPr/>
        <p:txBody>
          <a:bodyPr>
            <a:normAutofit/>
          </a:bodyPr>
          <a:lstStyle/>
          <a:p>
            <a:pPr algn="ctr"/>
            <a:r>
              <a:rPr lang="cs-CZ" sz="2800" dirty="0"/>
              <a:t>DAS </a:t>
            </a:r>
            <a:r>
              <a:rPr lang="de-DE" sz="2800" dirty="0"/>
              <a:t>DEUTSCHE SCHULSYSTEM</a:t>
            </a:r>
            <a:endParaRPr lang="cs-CZ" sz="2800" dirty="0"/>
          </a:p>
        </p:txBody>
      </p:sp>
      <p:sp>
        <p:nvSpPr>
          <p:cNvPr id="3" name="Zástupný obsah 2">
            <a:extLst>
              <a:ext uri="{FF2B5EF4-FFF2-40B4-BE49-F238E27FC236}">
                <a16:creationId xmlns:a16="http://schemas.microsoft.com/office/drawing/2014/main" id="{BCD926FB-6412-4CB6-B35F-436616782BF6}"/>
              </a:ext>
            </a:extLst>
          </p:cNvPr>
          <p:cNvSpPr>
            <a:spLocks noGrp="1"/>
          </p:cNvSpPr>
          <p:nvPr>
            <p:ph idx="1"/>
          </p:nvPr>
        </p:nvSpPr>
        <p:spPr/>
        <p:txBody>
          <a:bodyPr>
            <a:normAutofit/>
          </a:bodyPr>
          <a:lstStyle/>
          <a:p>
            <a:pPr algn="just"/>
            <a:r>
              <a:rPr lang="de-DE" sz="1400" dirty="0"/>
              <a:t>Das deutsche Schulsystem ist gegliedert und in eigenen Schulgesetzen der Bundesländer geregelt. Da das Schulsystem auf dem föderativen Staatssystem der BRD aufgebaut ist, wurde zur Koordination der Bildungsaktivitäten einzelner Länder die gesamtdeutsche Kultusministerkonferenz errichtet. Aufgrund der Kulturhoheit der Länder fallen Schulen in die Zuständigkeit der einzelnen Bundesländer. Daher ist die konkrete Ausgestaltung des Schulwesens unterschiedlich, es werden jedoch zunehmend gemeinsame Bildungsstandards verabschiedet. Die höchste Behörde für das Schulwesen ist in jedem Bundesland das Kultusministerium, das die Schulaufsicht ausübt, die Unterrichtsinhalte und Unterrichtsziele festlegt und für Personal und inhaltliche Arbeit Verantwortung trägt. Auf der mittleren Verwaltungsebene stehen die Schulämter, unabhängige Oberschulämter und die Bezirksregierungen (Schulträger), die die Verantwortung für räumliche und sächliche Ausstattung der Schulen tragen. Die untere Verwaltungsebene bilden die Schulämter der Kommunalbehörden.</a:t>
            </a:r>
          </a:p>
          <a:p>
            <a:pPr algn="just"/>
            <a:r>
              <a:rPr lang="de-DE" sz="1400" dirty="0"/>
              <a:t>In der BRD besteht die Schulpflicht. Nach dem Abkommen zwischen den Ländern  zur Vereinheitlichung auf dem Gebiet des Schulwesens von 1964, bzw. 1971 beginnt die Schulpflicht für alle Kinder am 1. August des Jahres, in dem das sechste Lebensjahr bis zum 30. Juni vollendet wurde.</a:t>
            </a:r>
          </a:p>
          <a:p>
            <a:pPr algn="just"/>
            <a:r>
              <a:rPr lang="de-DE" sz="1400" dirty="0"/>
              <a:t>In der BRD sind zurzeit etwa 43.500 allgemeinbildende und berufliche Schulen, davon etwa 5.200 privat (12 %), die an 12 Millionen Schülerinnen und Schüler besuchen, davon 145.000 die privaten Schulen.</a:t>
            </a:r>
          </a:p>
          <a:p>
            <a:pPr algn="just"/>
            <a:r>
              <a:rPr lang="de-DE" sz="1400" dirty="0"/>
              <a:t>Das Schulsystem besteht aus zwei Bereichen (primärem und sekundärem) und aus allgemeinbildenden und berufsbildenden Schulen.</a:t>
            </a:r>
          </a:p>
          <a:p>
            <a:pPr algn="just"/>
            <a:endParaRPr lang="cs-CZ" sz="1400" dirty="0"/>
          </a:p>
        </p:txBody>
      </p:sp>
    </p:spTree>
    <p:extLst>
      <p:ext uri="{BB962C8B-B14F-4D97-AF65-F5344CB8AC3E}">
        <p14:creationId xmlns:p14="http://schemas.microsoft.com/office/powerpoint/2010/main" val="1421324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9CD7CC-D00B-4681-BE63-8141EE907950}"/>
              </a:ext>
            </a:extLst>
          </p:cNvPr>
          <p:cNvSpPr>
            <a:spLocks noGrp="1"/>
          </p:cNvSpPr>
          <p:nvPr>
            <p:ph type="title"/>
          </p:nvPr>
        </p:nvSpPr>
        <p:spPr/>
        <p:txBody>
          <a:bodyPr>
            <a:normAutofit/>
          </a:bodyPr>
          <a:lstStyle/>
          <a:p>
            <a:pPr algn="ctr"/>
            <a:r>
              <a:rPr lang="de-DE" sz="2800" dirty="0"/>
              <a:t>GLIEDERUNG DES SCHULSYSTEMS</a:t>
            </a:r>
            <a:endParaRPr lang="cs-CZ" sz="2800" dirty="0"/>
          </a:p>
        </p:txBody>
      </p:sp>
      <p:sp>
        <p:nvSpPr>
          <p:cNvPr id="3" name="Zástupný obsah 2">
            <a:extLst>
              <a:ext uri="{FF2B5EF4-FFF2-40B4-BE49-F238E27FC236}">
                <a16:creationId xmlns:a16="http://schemas.microsoft.com/office/drawing/2014/main" id="{C9611013-BE83-48B2-B43C-F3E9F2AAC976}"/>
              </a:ext>
            </a:extLst>
          </p:cNvPr>
          <p:cNvSpPr>
            <a:spLocks noGrp="1"/>
          </p:cNvSpPr>
          <p:nvPr>
            <p:ph idx="1"/>
          </p:nvPr>
        </p:nvSpPr>
        <p:spPr/>
        <p:txBody>
          <a:bodyPr>
            <a:normAutofit/>
          </a:bodyPr>
          <a:lstStyle/>
          <a:p>
            <a:r>
              <a:rPr lang="de-DE" sz="1400" dirty="0"/>
              <a:t>Primarstufe (Primarbereich, Primarschuljahre)</a:t>
            </a:r>
          </a:p>
          <a:p>
            <a:pPr marL="0" indent="0">
              <a:buNone/>
            </a:pPr>
            <a:r>
              <a:rPr lang="de-DE" sz="1400" dirty="0"/>
              <a:t>	- umfasst die </a:t>
            </a:r>
            <a:r>
              <a:rPr lang="de-DE" sz="1400" b="1" i="1" dirty="0"/>
              <a:t>Grundschule </a:t>
            </a:r>
            <a:r>
              <a:rPr lang="de-DE" sz="1400" dirty="0"/>
              <a:t>für die Kinder ab dem sechsten Lebensjahr;</a:t>
            </a:r>
          </a:p>
          <a:p>
            <a:pPr marL="0" indent="0">
              <a:buNone/>
            </a:pPr>
            <a:r>
              <a:rPr lang="de-DE" sz="1400" dirty="0"/>
              <a:t>	- dauert vier Jahre (in Berlin und Brandenburg sechs Jahre);</a:t>
            </a:r>
          </a:p>
          <a:p>
            <a:pPr marL="0" indent="0">
              <a:buNone/>
            </a:pPr>
            <a:r>
              <a:rPr lang="de-DE" sz="1400" dirty="0"/>
              <a:t>	- sie sprechen in der Regel im letzten Primarschuljahr eine Empfehlung für eine weiterführende Schulform aus;</a:t>
            </a:r>
          </a:p>
          <a:p>
            <a:pPr marL="0" indent="0">
              <a:buNone/>
            </a:pPr>
            <a:r>
              <a:rPr lang="de-DE" sz="1400" dirty="0"/>
              <a:t>	- es wird an Halbtagen unterrichtet;</a:t>
            </a:r>
          </a:p>
          <a:p>
            <a:pPr marL="0" indent="0">
              <a:buNone/>
            </a:pPr>
            <a:r>
              <a:rPr lang="de-DE" sz="1400" dirty="0"/>
              <a:t>	- Unterricht auf Deutsch und Mathematik konzentriert, ergänzt durch Sachkunde, Musik und Religion;</a:t>
            </a:r>
          </a:p>
          <a:p>
            <a:pPr marL="0" indent="0">
              <a:buNone/>
            </a:pPr>
            <a:r>
              <a:rPr lang="de-DE" sz="1400" dirty="0"/>
              <a:t>	- in der ersten und zweiten Klasse nur verbale Beurteilung.</a:t>
            </a:r>
          </a:p>
          <a:p>
            <a:pPr marL="0" indent="0">
              <a:buNone/>
            </a:pPr>
            <a:endParaRPr lang="cs-CZ" sz="1400" dirty="0"/>
          </a:p>
        </p:txBody>
      </p:sp>
    </p:spTree>
    <p:extLst>
      <p:ext uri="{BB962C8B-B14F-4D97-AF65-F5344CB8AC3E}">
        <p14:creationId xmlns:p14="http://schemas.microsoft.com/office/powerpoint/2010/main" val="94086363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2333</Words>
  <Application>Microsoft Office PowerPoint</Application>
  <PresentationFormat>Širokoúhlá obrazovka</PresentationFormat>
  <Paragraphs>117</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Calibri Light</vt:lpstr>
      <vt:lpstr>Motiv Office</vt:lpstr>
      <vt:lpstr>BUNDESREPUBLIK DEUTSCHLAND</vt:lpstr>
      <vt:lpstr>PRINTMEDIEN IN DEUTSCHLAND</vt:lpstr>
      <vt:lpstr>NACHRICHTENMAGAZINE</vt:lpstr>
      <vt:lpstr>DEUTSCHE VERLAGE</vt:lpstr>
      <vt:lpstr>THEATERLANDSCHAFT DER BRD</vt:lpstr>
      <vt:lpstr>RUNDFUNK UND FERNSEHEN DES ÖFFENTLICHEN RECHTS</vt:lpstr>
      <vt:lpstr>DEUTSCHE PRIVATSENDER</vt:lpstr>
      <vt:lpstr>DAS DEUTSCHE SCHULSYSTEM</vt:lpstr>
      <vt:lpstr>GLIEDERUNG DES SCHULSYSTEMS</vt:lpstr>
      <vt:lpstr>SEKUNDARSTUFE I</vt:lpstr>
      <vt:lpstr>SEKUNDARSTUFE II</vt:lpstr>
      <vt:lpstr>SEKUNDARSTUFE II</vt:lpstr>
      <vt:lpstr>SEKUNDARSTUFE II</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BUNDESREPUBLIK DEUTSCHLAND</dc:title>
  <dc:creator>Milan Tvrdík</dc:creator>
  <cp:lastModifiedBy>Milan Tvrdík</cp:lastModifiedBy>
  <cp:revision>27</cp:revision>
  <dcterms:created xsi:type="dcterms:W3CDTF">2020-11-12T14:39:59Z</dcterms:created>
  <dcterms:modified xsi:type="dcterms:W3CDTF">2020-11-22T17:51:33Z</dcterms:modified>
</cp:coreProperties>
</file>