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4" r:id="rId3"/>
    <p:sldId id="265" r:id="rId4"/>
    <p:sldId id="257" r:id="rId5"/>
    <p:sldId id="258" r:id="rId6"/>
    <p:sldId id="260" r:id="rId7"/>
    <p:sldId id="261" r:id="rId8"/>
    <p:sldId id="263" r:id="rId9"/>
    <p:sldId id="262" r:id="rId10"/>
    <p:sldId id="266" r:id="rId11"/>
    <p:sldId id="267" r:id="rId12"/>
    <p:sldId id="269" r:id="rId13"/>
    <p:sldId id="270" r:id="rId14"/>
    <p:sldId id="273" r:id="rId15"/>
    <p:sldId id="275" r:id="rId16"/>
    <p:sldId id="268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68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V\Google%20Drive\Projekty\ALC\ALC_responses_HONESTYroll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noFill/>
            <a:ln w="12700">
              <a:solidFill>
                <a:schemeClr val="tx1"/>
              </a:solidFill>
            </a:ln>
          </c:spPr>
          <c:dLbls>
            <c:numFmt formatCode=".0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inBase"/>
            <c:showVal val="1"/>
          </c:dLbls>
          <c:errBars>
            <c:errBarType val="both"/>
            <c:errValType val="cust"/>
            <c:plus>
              <c:numRef>
                <c:f>ALC_responses_HONESTYrolls!$V$9:$V$28</c:f>
                <c:numCache>
                  <c:formatCode>General</c:formatCode>
                  <c:ptCount val="20"/>
                  <c:pt idx="0">
                    <c:v>4.3157929446094541E-2</c:v>
                  </c:pt>
                  <c:pt idx="1">
                    <c:v>3.9652902187000794E-2</c:v>
                  </c:pt>
                  <c:pt idx="2">
                    <c:v>4.1485380557492783E-2</c:v>
                  </c:pt>
                  <c:pt idx="3">
                    <c:v>4.2835289017178174E-2</c:v>
                  </c:pt>
                  <c:pt idx="4">
                    <c:v>4.2835289017178174E-2</c:v>
                  </c:pt>
                  <c:pt idx="5">
                    <c:v>4.2835289017178174E-2</c:v>
                  </c:pt>
                  <c:pt idx="7">
                    <c:v>3.3737988260295719E-2</c:v>
                  </c:pt>
                  <c:pt idx="8">
                    <c:v>3.1399558993639172E-2</c:v>
                  </c:pt>
                  <c:pt idx="9">
                    <c:v>3.5808963955412144E-2</c:v>
                  </c:pt>
                  <c:pt idx="10">
                    <c:v>3.9312510699906995E-2</c:v>
                  </c:pt>
                  <c:pt idx="11">
                    <c:v>3.8712411184047064E-2</c:v>
                  </c:pt>
                  <c:pt idx="12">
                    <c:v>4.0974960477910424E-2</c:v>
                  </c:pt>
                  <c:pt idx="14">
                    <c:v>3.0837738954823724E-2</c:v>
                  </c:pt>
                  <c:pt idx="15">
                    <c:v>3.2475236996473235E-2</c:v>
                  </c:pt>
                  <c:pt idx="16">
                    <c:v>3.6627671435216592E-2</c:v>
                  </c:pt>
                  <c:pt idx="17">
                    <c:v>3.817753015084048E-2</c:v>
                  </c:pt>
                  <c:pt idx="18">
                    <c:v>3.817753015084048E-2</c:v>
                  </c:pt>
                  <c:pt idx="19">
                    <c:v>3.8540801733209486E-2</c:v>
                  </c:pt>
                </c:numCache>
              </c:numRef>
            </c:plus>
            <c:minus>
              <c:numRef>
                <c:f>ALC_responses_HONESTYrolls!$V$9:$V$28</c:f>
                <c:numCache>
                  <c:formatCode>General</c:formatCode>
                  <c:ptCount val="20"/>
                  <c:pt idx="0">
                    <c:v>4.3157929446094541E-2</c:v>
                  </c:pt>
                  <c:pt idx="1">
                    <c:v>3.9652902187000794E-2</c:v>
                  </c:pt>
                  <c:pt idx="2">
                    <c:v>4.1485380557492783E-2</c:v>
                  </c:pt>
                  <c:pt idx="3">
                    <c:v>4.2835289017178174E-2</c:v>
                  </c:pt>
                  <c:pt idx="4">
                    <c:v>4.2835289017178174E-2</c:v>
                  </c:pt>
                  <c:pt idx="5">
                    <c:v>4.2835289017178174E-2</c:v>
                  </c:pt>
                  <c:pt idx="7">
                    <c:v>3.3737988260295719E-2</c:v>
                  </c:pt>
                  <c:pt idx="8">
                    <c:v>3.1399558993639172E-2</c:v>
                  </c:pt>
                  <c:pt idx="9">
                    <c:v>3.5808963955412144E-2</c:v>
                  </c:pt>
                  <c:pt idx="10">
                    <c:v>3.9312510699906995E-2</c:v>
                  </c:pt>
                  <c:pt idx="11">
                    <c:v>3.8712411184047064E-2</c:v>
                  </c:pt>
                  <c:pt idx="12">
                    <c:v>4.0974960477910424E-2</c:v>
                  </c:pt>
                  <c:pt idx="14">
                    <c:v>3.0837738954823724E-2</c:v>
                  </c:pt>
                  <c:pt idx="15">
                    <c:v>3.2475236996473235E-2</c:v>
                  </c:pt>
                  <c:pt idx="16">
                    <c:v>3.6627671435216592E-2</c:v>
                  </c:pt>
                  <c:pt idx="17">
                    <c:v>3.817753015084048E-2</c:v>
                  </c:pt>
                  <c:pt idx="18">
                    <c:v>3.817753015084048E-2</c:v>
                  </c:pt>
                  <c:pt idx="19">
                    <c:v>3.8540801733209486E-2</c:v>
                  </c:pt>
                </c:numCache>
              </c:numRef>
            </c:minus>
          </c:errBars>
          <c:cat>
            <c:numRef>
              <c:f>ALC_responses_HONESTYrolls!$R$9:$R$28</c:f>
              <c:numCache>
                <c:formatCode>General</c:formatCode>
                <c:ptCount val="20"/>
                <c:pt idx="0">
                  <c:v>6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7">
                  <c:v>6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4</c:v>
                </c:pt>
                <c:pt idx="12">
                  <c:v>5</c:v>
                </c:pt>
                <c:pt idx="14">
                  <c:v>6</c:v>
                </c:pt>
                <c:pt idx="15">
                  <c:v>1</c:v>
                </c:pt>
                <c:pt idx="16">
                  <c:v>2</c:v>
                </c:pt>
                <c:pt idx="17">
                  <c:v>3</c:v>
                </c:pt>
                <c:pt idx="18">
                  <c:v>4</c:v>
                </c:pt>
                <c:pt idx="19">
                  <c:v>5</c:v>
                </c:pt>
              </c:numCache>
            </c:numRef>
          </c:cat>
          <c:val>
            <c:numRef>
              <c:f>ALC_responses_HONESTYrolls!$S$9:$S$28</c:f>
              <c:numCache>
                <c:formatCode>.000</c:formatCode>
                <c:ptCount val="20"/>
                <c:pt idx="0">
                  <c:v>0.17666666666666667</c:v>
                </c:pt>
                <c:pt idx="1">
                  <c:v>0.14333333333333334</c:v>
                </c:pt>
                <c:pt idx="2">
                  <c:v>0.16</c:v>
                </c:pt>
                <c:pt idx="3">
                  <c:v>0.17333333333333334</c:v>
                </c:pt>
                <c:pt idx="4">
                  <c:v>0.17333333333333334</c:v>
                </c:pt>
                <c:pt idx="5">
                  <c:v>0.17333333333333334</c:v>
                </c:pt>
                <c:pt idx="7">
                  <c:v>0.13333333333333333</c:v>
                </c:pt>
                <c:pt idx="8">
                  <c:v>0.11282051282051282</c:v>
                </c:pt>
                <c:pt idx="9">
                  <c:v>0.15384615384615385</c:v>
                </c:pt>
                <c:pt idx="10">
                  <c:v>0.19487179487179487</c:v>
                </c:pt>
                <c:pt idx="11">
                  <c:v>0.18717948717948718</c:v>
                </c:pt>
                <c:pt idx="12">
                  <c:v>0.21794871794871795</c:v>
                </c:pt>
                <c:pt idx="14">
                  <c:v>0.11463414634146342</c:v>
                </c:pt>
                <c:pt idx="15">
                  <c:v>0.12926829268292683</c:v>
                </c:pt>
                <c:pt idx="16">
                  <c:v>0.17317073170731706</c:v>
                </c:pt>
                <c:pt idx="17">
                  <c:v>0.1926829268292683</c:v>
                </c:pt>
                <c:pt idx="18">
                  <c:v>0.1926829268292683</c:v>
                </c:pt>
                <c:pt idx="19">
                  <c:v>0.19756097560975611</c:v>
                </c:pt>
              </c:numCache>
            </c:numRef>
          </c:val>
        </c:ser>
        <c:dLbls>
          <c:showVal val="1"/>
        </c:dLbls>
        <c:gapWidth val="20"/>
        <c:axId val="66347392"/>
        <c:axId val="66576768"/>
      </c:barChart>
      <c:catAx>
        <c:axId val="663473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>
                    <a:latin typeface="Times New Roman" pitchFamily="18" charset="0"/>
                    <a:cs typeface="Times New Roman" pitchFamily="18" charset="0"/>
                  </a:rPr>
                  <a:t>no</a:t>
                </a:r>
                <a:r>
                  <a:rPr lang="cs-CZ" baseline="0">
                    <a:latin typeface="Times New Roman" pitchFamily="18" charset="0"/>
                    <a:cs typeface="Times New Roman" pitchFamily="18" charset="0"/>
                  </a:rPr>
                  <a:t> alcohol			placebo		                    alcohol</a:t>
                </a:r>
                <a:r>
                  <a:rPr lang="cs-CZ">
                    <a:latin typeface="Times New Roman" pitchFamily="18" charset="0"/>
                    <a:cs typeface="Times New Roman" pitchFamily="18" charset="0"/>
                  </a:rPr>
                  <a:t>   </a:t>
                </a: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13391074317676033"/>
              <c:y val="0.91492828102369561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6576768"/>
        <c:crosses val="autoZero"/>
        <c:auto val="1"/>
        <c:lblAlgn val="ctr"/>
        <c:lblOffset val="100"/>
      </c:catAx>
      <c:valAx>
        <c:axId val="66576768"/>
        <c:scaling>
          <c:orientation val="minMax"/>
          <c:max val="0.30000000000000027"/>
          <c:min val="0"/>
        </c:scaling>
        <c:axPos val="l"/>
        <c:majorGridlines/>
        <c:numFmt formatCode=".000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6347392"/>
        <c:crosses val="autoZero"/>
        <c:crossBetween val="between"/>
        <c:majorUnit val="0.16700000000000004"/>
        <c:minorUnit val="1.0000000000000007E-2"/>
      </c:valAx>
    </c:plotArea>
    <c:plotVisOnly val="1"/>
  </c:chart>
  <c:spPr>
    <a:ln>
      <a:noFill/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11F90-B775-4517-9DE4-1109406D5D87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42DF0-0C9C-4D15-8F0C-7592AF05A78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http://stattrek.com/online-calculator/t-distribution.aspx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42DF0-0C9C-4D15-8F0C-7592AF05A785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http://rpsychologist.com/d3/CI/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42DF0-0C9C-4D15-8F0C-7592AF05A785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</a:t>
            </a:r>
            <a:r>
              <a:rPr lang="en-US" dirty="0" smtClean="0"/>
              <a:t>Cumming, G. &amp; Finch, S. (2005). Inference by Eye: Confidence Intervals and How to Read Pictures of Data. </a:t>
            </a:r>
            <a:r>
              <a:rPr lang="en-US" i="1" dirty="0" smtClean="0"/>
              <a:t>American Psychologist, 60(2), 170.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97334-1350-4ED4-9C98-CC2412B5CD0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see</a:t>
            </a:r>
            <a:r>
              <a:rPr lang="cs-CZ" dirty="0" smtClean="0"/>
              <a:t> R </a:t>
            </a:r>
            <a:r>
              <a:rPr lang="cs-CZ" dirty="0" err="1" smtClean="0"/>
              <a:t>scripts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Lakens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42DF0-0C9C-4D15-8F0C-7592AF05A785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http://datacolada.org/20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42DF0-0C9C-4D15-8F0C-7592AF05A785}" type="slidenum">
              <a:rPr lang="cs-CZ" smtClean="0"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http://datacolada.org/20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42DF0-0C9C-4D15-8F0C-7592AF05A785}" type="slidenum">
              <a:rPr lang="cs-CZ" smtClean="0"/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0C24E-82BB-46FC-B9F4-22B49C060ADD}" type="datetimeFigureOut">
              <a:rPr lang="en-US" smtClean="0"/>
              <a:t>15/11/2016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6BF5E-3E9B-447B-9912-401D30D76DA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Confidence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credibility</a:t>
            </a:r>
            <a:r>
              <a:rPr lang="cs-CZ" dirty="0" smtClean="0"/>
              <a:t> </a:t>
            </a:r>
            <a:r>
              <a:rPr lang="cs-CZ" dirty="0" err="1" smtClean="0"/>
              <a:t>intervals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Rules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interpretation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Rule of Eye 1: Identify what the means and error bars represent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95%CI, 99%CI, ..., SE (= ½ 95%CI), SD (not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common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identify</a:t>
            </a:r>
            <a:r>
              <a:rPr lang="cs-CZ" dirty="0" smtClean="0"/>
              <a:t> </a:t>
            </a:r>
            <a:r>
              <a:rPr lang="cs-CZ" dirty="0" err="1" smtClean="0"/>
              <a:t>dependent</a:t>
            </a:r>
            <a:r>
              <a:rPr lang="cs-CZ" dirty="0" smtClean="0"/>
              <a:t> </a:t>
            </a:r>
            <a:r>
              <a:rPr lang="cs-CZ" dirty="0" err="1" smtClean="0"/>
              <a:t>variable</a:t>
            </a:r>
            <a:r>
              <a:rPr lang="cs-CZ" dirty="0" smtClean="0"/>
              <a:t>, design,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outcome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endParaRPr lang="cs-CZ" dirty="0" smtClean="0"/>
          </a:p>
          <a:p>
            <a:r>
              <a:rPr lang="en-US" dirty="0" smtClean="0"/>
              <a:t>Rule of Eye 2: Make a substantive interpretation of the means.</a:t>
            </a:r>
            <a:endParaRPr lang="cs-CZ" dirty="0" smtClean="0"/>
          </a:p>
          <a:p>
            <a:pPr lvl="1"/>
            <a:r>
              <a:rPr lang="cs-CZ" dirty="0" smtClean="0"/>
              <a:t>i.</a:t>
            </a:r>
            <a:r>
              <a:rPr lang="cs-CZ" dirty="0" err="1" smtClean="0"/>
              <a:t>e</a:t>
            </a:r>
            <a:r>
              <a:rPr lang="cs-CZ" dirty="0" smtClean="0"/>
              <a:t>.,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interesting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meaningfully</a:t>
            </a:r>
            <a:r>
              <a:rPr lang="cs-CZ" dirty="0" smtClean="0"/>
              <a:t> </a:t>
            </a:r>
            <a:r>
              <a:rPr lang="cs-CZ" dirty="0" err="1" smtClean="0"/>
              <a:t>large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Alcohol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dishonesty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3"/>
          <p:cNvGraphicFramePr/>
          <p:nvPr/>
        </p:nvGraphicFramePr>
        <p:xfrm>
          <a:off x="533400" y="1752600"/>
          <a:ext cx="8067675" cy="3910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Rules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interpretation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Rule of Eye 3: Make a substantive interpretation of the CI</a:t>
            </a:r>
            <a:endParaRPr lang="cs-CZ" dirty="0" smtClean="0"/>
          </a:p>
          <a:p>
            <a:pPr lvl="1"/>
            <a:r>
              <a:rPr lang="cs-CZ" dirty="0" err="1" smtClean="0"/>
              <a:t>our</a:t>
            </a:r>
            <a:r>
              <a:rPr lang="cs-CZ" dirty="0" smtClean="0"/>
              <a:t> CI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many </a:t>
            </a:r>
            <a:r>
              <a:rPr lang="cs-CZ" dirty="0" err="1" smtClean="0"/>
              <a:t>many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CIs</a:t>
            </a:r>
            <a:endParaRPr lang="cs-CZ" dirty="0" smtClean="0"/>
          </a:p>
          <a:p>
            <a:pPr lvl="1"/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length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probably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importatn</a:t>
            </a:r>
            <a:r>
              <a:rPr lang="cs-CZ" dirty="0" smtClean="0"/>
              <a:t> feature</a:t>
            </a:r>
          </a:p>
          <a:p>
            <a:pPr lvl="1"/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interpret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interval,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?</a:t>
            </a:r>
          </a:p>
          <a:p>
            <a:pPr lvl="2"/>
            <a:r>
              <a:rPr lang="cs-CZ" dirty="0" smtClean="0"/>
              <a:t>„</a:t>
            </a:r>
            <a:r>
              <a:rPr lang="en-US" dirty="0" smtClean="0"/>
              <a:t>Our CI is a range of plausible</a:t>
            </a:r>
            <a:r>
              <a:rPr lang="cs-CZ" dirty="0" smtClean="0"/>
              <a:t> </a:t>
            </a:r>
            <a:r>
              <a:rPr lang="en-US" dirty="0" smtClean="0"/>
              <a:t>values for. Values outside the CI are relatively</a:t>
            </a:r>
            <a:r>
              <a:rPr lang="cs-CZ" dirty="0" smtClean="0"/>
              <a:t> </a:t>
            </a:r>
            <a:r>
              <a:rPr lang="en-US" dirty="0" smtClean="0"/>
              <a:t>implausible.</a:t>
            </a:r>
            <a:r>
              <a:rPr lang="cs-CZ" dirty="0" smtClean="0"/>
              <a:t>“ </a:t>
            </a:r>
          </a:p>
          <a:p>
            <a:pPr lvl="2"/>
            <a:r>
              <a:rPr lang="cs-CZ" dirty="0" smtClean="0"/>
              <a:t>„</a:t>
            </a:r>
            <a:r>
              <a:rPr lang="en-US" dirty="0" smtClean="0"/>
              <a:t>Our data are compatible with any value of</a:t>
            </a:r>
            <a:r>
              <a:rPr lang="cs-CZ" dirty="0" smtClean="0"/>
              <a:t> </a:t>
            </a:r>
            <a:r>
              <a:rPr lang="cs-CZ" i="1" dirty="0" smtClean="0"/>
              <a:t>μ </a:t>
            </a:r>
            <a:r>
              <a:rPr lang="en-US" dirty="0" smtClean="0"/>
              <a:t>within</a:t>
            </a:r>
            <a:r>
              <a:rPr lang="cs-CZ" dirty="0" smtClean="0"/>
              <a:t> </a:t>
            </a:r>
            <a:r>
              <a:rPr lang="en-US" dirty="0" smtClean="0"/>
              <a:t>the CI but relatively incompatible with any value</a:t>
            </a:r>
            <a:r>
              <a:rPr lang="cs-CZ" dirty="0" smtClean="0"/>
              <a:t> </a:t>
            </a:r>
            <a:r>
              <a:rPr lang="en-US" dirty="0" smtClean="0"/>
              <a:t>outside it.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Credible</a:t>
            </a:r>
            <a:r>
              <a:rPr lang="cs-CZ" dirty="0" smtClean="0"/>
              <a:t> </a:t>
            </a:r>
            <a:r>
              <a:rPr lang="cs-CZ" dirty="0" err="1" smtClean="0"/>
              <a:t>intervals</a:t>
            </a:r>
            <a:r>
              <a:rPr lang="cs-CZ" dirty="0" smtClean="0"/>
              <a:t> (</a:t>
            </a:r>
            <a:r>
              <a:rPr lang="cs-CZ" dirty="0" err="1" smtClean="0"/>
              <a:t>Bayes</a:t>
            </a:r>
            <a:r>
              <a:rPr lang="cs-CZ" dirty="0" smtClean="0"/>
              <a:t> </a:t>
            </a:r>
            <a:r>
              <a:rPr lang="cs-CZ" dirty="0" err="1" smtClean="0"/>
              <a:t>version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CI)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combine prior beliefs with data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560411"/>
            <a:ext cx="7143750" cy="429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CIs</a:t>
            </a:r>
            <a:r>
              <a:rPr lang="cs-CZ" dirty="0" smtClean="0"/>
              <a:t> in </a:t>
            </a:r>
            <a:r>
              <a:rPr lang="cs-CZ" dirty="0" err="1" smtClean="0"/>
              <a:t>within</a:t>
            </a:r>
            <a:r>
              <a:rPr lang="cs-CZ" dirty="0" smtClean="0"/>
              <a:t>-</a:t>
            </a:r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designs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81200"/>
            <a:ext cx="3781425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905000"/>
            <a:ext cx="3781425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Independent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paired</a:t>
            </a:r>
            <a:r>
              <a:rPr lang="cs-CZ" dirty="0" smtClean="0"/>
              <a:t> data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720699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datacolada.org/wp-content/uploads/2014/10/F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8068801" cy="4657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Precision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estimates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22" name="Picture 2" descr="http://datacolada.org/wp-content/uploads/2014/05/f1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676400"/>
            <a:ext cx="7153275" cy="4914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Precision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estimates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3794" name="Picture 2" descr="http://datacolada.org/wp-content/uploads/2014/09/f2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371600"/>
            <a:ext cx="7391400" cy="5746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http://datacolada.org/18</a:t>
            </a:r>
            <a:endParaRPr lang="cs-CZ" dirty="0"/>
          </a:p>
        </p:txBody>
      </p:sp>
      <p:pic>
        <p:nvPicPr>
          <p:cNvPr id="36866" name="Picture 2" descr="http://datacolada.org/wp-content/uploads/2014/04/wpid-MTurkSi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672465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missing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a </a:t>
            </a:r>
            <a:r>
              <a:rPr lang="cs-CZ" dirty="0" err="1" smtClean="0"/>
              <a:t>problem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59541"/>
            <a:ext cx="6362205" cy="5198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19200"/>
            <a:ext cx="4124325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219200"/>
            <a:ext cx="4124325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971800" y="1752600"/>
            <a:ext cx="381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2971800" y="2743200"/>
            <a:ext cx="381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828800" y="2743200"/>
            <a:ext cx="381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1828800" y="3733800"/>
            <a:ext cx="381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Confidence</a:t>
            </a:r>
            <a:r>
              <a:rPr lang="cs-CZ" dirty="0" smtClean="0"/>
              <a:t> interval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= interval &lt;L </a:t>
            </a:r>
            <a:r>
              <a:rPr lang="cs-CZ" dirty="0" smtClean="0"/>
              <a:t>; </a:t>
            </a:r>
            <a:r>
              <a:rPr lang="cs-CZ" dirty="0" smtClean="0"/>
              <a:t>U&gt; </a:t>
            </a:r>
            <a:r>
              <a:rPr lang="cs-CZ" dirty="0" err="1" smtClean="0"/>
              <a:t>which</a:t>
            </a:r>
            <a:r>
              <a:rPr lang="cs-CZ" dirty="0" smtClean="0"/>
              <a:t> in a </a:t>
            </a:r>
            <a:r>
              <a:rPr lang="cs-CZ" dirty="0" err="1" smtClean="0"/>
              <a:t>long</a:t>
            </a:r>
            <a:r>
              <a:rPr lang="cs-CZ" dirty="0" smtClean="0"/>
              <a:t> run </a:t>
            </a:r>
            <a:r>
              <a:rPr lang="cs-CZ" dirty="0" err="1" smtClean="0"/>
              <a:t>contains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parameter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 </a:t>
            </a:r>
            <a:r>
              <a:rPr lang="cs-CZ" dirty="0" err="1" smtClean="0"/>
              <a:t>given</a:t>
            </a:r>
            <a:r>
              <a:rPr lang="cs-CZ" dirty="0" smtClean="0"/>
              <a:t> probability (</a:t>
            </a:r>
            <a:r>
              <a:rPr lang="cs-CZ" dirty="0" err="1" smtClean="0"/>
              <a:t>usually</a:t>
            </a:r>
            <a:r>
              <a:rPr lang="cs-CZ" dirty="0" smtClean="0"/>
              <a:t> 0.95 -&gt; 95%CI).</a:t>
            </a:r>
            <a:endParaRPr lang="cs-CZ" dirty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„</a:t>
            </a:r>
            <a:r>
              <a:rPr lang="en-US" i="1" dirty="0" smtClean="0"/>
              <a:t>Confidence </a:t>
            </a:r>
            <a:r>
              <a:rPr lang="en-US" i="1" dirty="0"/>
              <a:t>intervals are a statement about the percentage of confidence intervals that </a:t>
            </a:r>
            <a:r>
              <a:rPr lang="en-US" i="1" dirty="0" smtClean="0"/>
              <a:t>contain </a:t>
            </a:r>
            <a:r>
              <a:rPr lang="en-US" i="1" dirty="0"/>
              <a:t>the true parameter value</a:t>
            </a:r>
            <a:r>
              <a:rPr lang="en-US" dirty="0" smtClean="0"/>
              <a:t>.</a:t>
            </a:r>
            <a:r>
              <a:rPr lang="cs-CZ" dirty="0" smtClean="0"/>
              <a:t>“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Lakens</a:t>
            </a:r>
            <a:r>
              <a:rPr lang="cs-CZ" dirty="0" smtClean="0"/>
              <a:t>)</a:t>
            </a:r>
          </a:p>
          <a:p>
            <a:pPr lvl="2"/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true</a:t>
            </a:r>
            <a:r>
              <a:rPr lang="cs-CZ" dirty="0" smtClean="0"/>
              <a:t>?</a:t>
            </a:r>
            <a:endParaRPr lang="en-US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95% </a:t>
            </a:r>
            <a:r>
              <a:rPr lang="cs-CZ" dirty="0" err="1" smtClean="0"/>
              <a:t>confidence</a:t>
            </a:r>
            <a:r>
              <a:rPr lang="cs-CZ" dirty="0" smtClean="0"/>
              <a:t> interval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for</a:t>
            </a:r>
            <a:r>
              <a:rPr lang="cs-CZ" dirty="0" smtClean="0"/>
              <a:t> simplicity, Z </a:t>
            </a:r>
            <a:r>
              <a:rPr lang="cs-CZ" dirty="0" err="1" smtClean="0"/>
              <a:t>values</a:t>
            </a:r>
            <a:r>
              <a:rPr lang="cs-CZ" dirty="0" smtClean="0"/>
              <a:t> are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below</a:t>
            </a:r>
            <a:r>
              <a:rPr lang="cs-CZ" dirty="0" smtClean="0"/>
              <a:t>, </a:t>
            </a:r>
            <a:r>
              <a:rPr lang="cs-CZ" dirty="0" err="1" smtClean="0"/>
              <a:t>although</a:t>
            </a:r>
            <a:r>
              <a:rPr lang="cs-CZ" dirty="0" smtClean="0"/>
              <a:t> 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t-</a:t>
            </a:r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more </a:t>
            </a:r>
            <a:r>
              <a:rPr lang="cs-CZ" dirty="0" err="1" smtClean="0"/>
              <a:t>apropriate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obvious</a:t>
            </a:r>
            <a:r>
              <a:rPr lang="cs-CZ" dirty="0" smtClean="0"/>
              <a:t> </a:t>
            </a:r>
            <a:r>
              <a:rPr lang="cs-CZ" dirty="0" err="1" smtClean="0"/>
              <a:t>reasons</a:t>
            </a:r>
            <a:r>
              <a:rPr lang="cs-CZ" dirty="0" smtClean="0"/>
              <a:t> (</a:t>
            </a:r>
            <a:r>
              <a:rPr lang="cs-CZ" dirty="0" err="1" smtClean="0"/>
              <a:t>why</a:t>
            </a:r>
            <a:r>
              <a:rPr lang="cs-CZ" dirty="0" smtClean="0"/>
              <a:t>?)</a:t>
            </a:r>
          </a:p>
          <a:p>
            <a:r>
              <a:rPr lang="cs-CZ" dirty="0" err="1" smtClean="0"/>
              <a:t>however</a:t>
            </a:r>
            <a:r>
              <a:rPr lang="cs-CZ" dirty="0" smtClean="0"/>
              <a:t>,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i="1" dirty="0" smtClean="0"/>
              <a:t>n,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disapears</a:t>
            </a:r>
            <a:endParaRPr lang="cs-CZ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48481" name="Object 1"/>
          <p:cNvGraphicFramePr>
            <a:graphicFrameLocks noChangeAspect="1"/>
          </p:cNvGraphicFramePr>
          <p:nvPr/>
        </p:nvGraphicFramePr>
        <p:xfrm>
          <a:off x="777401" y="4252913"/>
          <a:ext cx="7375999" cy="1385887"/>
        </p:xfrm>
        <a:graphic>
          <a:graphicData uri="http://schemas.openxmlformats.org/presentationml/2006/ole">
            <p:oleObj spid="_x0000_s1026" name="Equation" r:id="rId4" imgW="2145369" imgH="406224" progId="Equation.3">
              <p:embed/>
            </p:oleObj>
          </a:graphicData>
        </a:graphic>
      </p:graphicFrame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48483" name="Object 3"/>
          <p:cNvGraphicFramePr>
            <a:graphicFrameLocks noChangeAspect="1"/>
          </p:cNvGraphicFramePr>
          <p:nvPr/>
        </p:nvGraphicFramePr>
        <p:xfrm>
          <a:off x="776288" y="5437187"/>
          <a:ext cx="7733228" cy="1268413"/>
        </p:xfrm>
        <a:graphic>
          <a:graphicData uri="http://schemas.openxmlformats.org/presentationml/2006/ole">
            <p:oleObj spid="_x0000_s1027" name="Equation" r:id="rId5" imgW="2540000" imgH="419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Confidence</a:t>
            </a:r>
            <a:r>
              <a:rPr lang="cs-CZ" dirty="0" smtClean="0"/>
              <a:t> interval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smtClean="0"/>
              <a:t>95% </a:t>
            </a:r>
            <a:r>
              <a:rPr lang="cs-CZ" dirty="0" smtClean="0"/>
              <a:t>CI:</a:t>
            </a:r>
            <a:endParaRPr lang="cs-CZ" dirty="0" smtClean="0"/>
          </a:p>
          <a:p>
            <a:r>
              <a:rPr lang="cs-CZ" dirty="0" smtClean="0"/>
              <a:t>L </a:t>
            </a:r>
            <a:r>
              <a:rPr lang="cs-CZ" dirty="0" smtClean="0"/>
              <a:t>= </a:t>
            </a:r>
            <a:r>
              <a:rPr lang="cs-CZ" dirty="0" err="1" smtClean="0"/>
              <a:t>mean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smtClean="0"/>
              <a:t>1.96 </a:t>
            </a:r>
            <a:r>
              <a:rPr lang="cs-CZ" dirty="0" smtClean="0"/>
              <a:t>* SE</a:t>
            </a:r>
          </a:p>
          <a:p>
            <a:r>
              <a:rPr lang="cs-CZ" dirty="0"/>
              <a:t>U</a:t>
            </a:r>
            <a:r>
              <a:rPr lang="cs-CZ" dirty="0" smtClean="0"/>
              <a:t> </a:t>
            </a:r>
            <a:r>
              <a:rPr lang="cs-CZ" dirty="0" smtClean="0"/>
              <a:t>= </a:t>
            </a:r>
            <a:r>
              <a:rPr lang="cs-CZ" dirty="0" err="1" smtClean="0"/>
              <a:t>mean</a:t>
            </a:r>
            <a:r>
              <a:rPr lang="cs-CZ" dirty="0" smtClean="0"/>
              <a:t> </a:t>
            </a:r>
            <a:r>
              <a:rPr lang="cs-CZ" dirty="0" smtClean="0"/>
              <a:t>+ </a:t>
            </a:r>
            <a:r>
              <a:rPr lang="cs-CZ" dirty="0" smtClean="0"/>
              <a:t>1.96 </a:t>
            </a:r>
            <a:r>
              <a:rPr lang="cs-CZ" dirty="0" smtClean="0"/>
              <a:t>* SE</a:t>
            </a:r>
          </a:p>
          <a:p>
            <a:pPr lvl="1"/>
            <a:r>
              <a:rPr lang="cs-CZ" dirty="0" smtClean="0"/>
              <a:t>SE = standard </a:t>
            </a:r>
            <a:r>
              <a:rPr lang="cs-CZ" dirty="0" err="1" smtClean="0"/>
              <a:t>error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estimate</a:t>
            </a:r>
            <a:r>
              <a:rPr lang="cs-CZ" dirty="0" smtClean="0"/>
              <a:t> = SD/</a:t>
            </a:r>
            <a:r>
              <a:rPr lang="cs-CZ" dirty="0" err="1" smtClean="0"/>
              <a:t>sqrt</a:t>
            </a:r>
            <a:r>
              <a:rPr lang="cs-CZ" dirty="0" smtClean="0"/>
              <a:t>(n)</a:t>
            </a:r>
          </a:p>
          <a:p>
            <a:endParaRPr lang="cs-CZ" dirty="0"/>
          </a:p>
          <a:p>
            <a:r>
              <a:rPr lang="cs-CZ" dirty="0" smtClean="0"/>
              <a:t>1.96 </a:t>
            </a:r>
            <a:r>
              <a:rPr lang="cs-CZ" dirty="0" smtClean="0"/>
              <a:t>* SE = w</a:t>
            </a:r>
          </a:p>
          <a:p>
            <a:r>
              <a:rPr lang="cs-CZ" dirty="0" smtClean="0"/>
              <a:t>2 * w </a:t>
            </a:r>
            <a:r>
              <a:rPr lang="cs-CZ" dirty="0" smtClean="0"/>
              <a:t>= </a:t>
            </a:r>
            <a:r>
              <a:rPr lang="cs-CZ" dirty="0" err="1" smtClean="0"/>
              <a:t>width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CI (</a:t>
            </a:r>
            <a:r>
              <a:rPr lang="cs-CZ" dirty="0" err="1" smtClean="0"/>
              <a:t>from</a:t>
            </a:r>
            <a:r>
              <a:rPr lang="cs-CZ" dirty="0" smtClean="0"/>
              <a:t> L to U)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confidence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r>
              <a:rPr lang="cs-CZ" dirty="0" smtClean="0"/>
              <a:t>,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instead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1.96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., </a:t>
            </a:r>
            <a:r>
              <a:rPr lang="cs-CZ" dirty="0" smtClean="0"/>
              <a:t>2.58 </a:t>
            </a:r>
            <a:r>
              <a:rPr lang="cs-CZ" dirty="0" err="1" smtClean="0"/>
              <a:t>for</a:t>
            </a:r>
            <a:r>
              <a:rPr lang="cs-CZ" dirty="0" smtClean="0"/>
              <a:t> 99%CI)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Interpreting Confidence Intervals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54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1760885" y="372716"/>
            <a:ext cx="5603182" cy="7296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Cumming</a:t>
            </a:r>
            <a:r>
              <a:rPr lang="cs-CZ" dirty="0" smtClean="0"/>
              <a:t> 2005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Hays (1973) described a CI as “</a:t>
            </a:r>
            <a:r>
              <a:rPr lang="en-US" i="1" dirty="0" smtClean="0"/>
              <a:t>an estimated range of values with a given high probability of covering the true population value</a:t>
            </a:r>
            <a:r>
              <a:rPr lang="en-US" dirty="0" smtClean="0"/>
              <a:t>” (p. 375). </a:t>
            </a:r>
            <a:endParaRPr lang="cs-CZ" dirty="0" smtClean="0"/>
          </a:p>
          <a:p>
            <a:r>
              <a:rPr lang="en-US" dirty="0" smtClean="0"/>
              <a:t>It is essential, however, to be extremely careful whenever probability is mentioned in connection with a CI. It is correct to state that the probability that (M – w</a:t>
            </a:r>
            <a:r>
              <a:rPr lang="cs-CZ" dirty="0" smtClean="0"/>
              <a:t> &lt;</a:t>
            </a:r>
            <a:r>
              <a:rPr lang="en-US" dirty="0" smtClean="0"/>
              <a:t> </a:t>
            </a:r>
            <a:r>
              <a:rPr lang="cs-CZ" i="1" dirty="0" smtClean="0"/>
              <a:t>μ &lt; </a:t>
            </a:r>
            <a:r>
              <a:rPr lang="en-US" dirty="0" smtClean="0"/>
              <a:t>M </a:t>
            </a:r>
            <a:r>
              <a:rPr lang="cs-CZ" dirty="0" smtClean="0"/>
              <a:t>+</a:t>
            </a:r>
            <a:r>
              <a:rPr lang="en-US" dirty="0" smtClean="0"/>
              <a:t> w) </a:t>
            </a:r>
            <a:r>
              <a:rPr lang="cs-CZ" dirty="0" smtClean="0"/>
              <a:t>=</a:t>
            </a:r>
            <a:r>
              <a:rPr lang="en-US" dirty="0" smtClean="0"/>
              <a:t> .95, but this is a probability statement about the lower and upper limits, which vary from sample to sample. </a:t>
            </a:r>
            <a:endParaRPr lang="cs-CZ" dirty="0" smtClean="0"/>
          </a:p>
          <a:p>
            <a:r>
              <a:rPr lang="en-US" dirty="0" smtClean="0"/>
              <a:t>It would be </a:t>
            </a:r>
            <a:r>
              <a:rPr lang="en-US" b="1" dirty="0" smtClean="0"/>
              <a:t>incorrect </a:t>
            </a:r>
            <a:r>
              <a:rPr lang="en-US" dirty="0" smtClean="0"/>
              <a:t>to state that our interval (51.85, 72.15) has probability .95 of including </a:t>
            </a:r>
            <a:r>
              <a:rPr lang="cs-CZ" i="1" dirty="0" smtClean="0"/>
              <a:t>μ</a:t>
            </a:r>
            <a:r>
              <a:rPr lang="en-US" dirty="0" smtClean="0"/>
              <a:t>, </a:t>
            </a:r>
            <a:r>
              <a:rPr lang="en-US" b="1" dirty="0" smtClean="0"/>
              <a:t>because that suggests that </a:t>
            </a:r>
            <a:r>
              <a:rPr lang="cs-CZ" b="1" i="1" dirty="0" smtClean="0"/>
              <a:t>μ</a:t>
            </a:r>
            <a:r>
              <a:rPr lang="en-US" b="1" dirty="0" smtClean="0"/>
              <a:t> varies, whereas </a:t>
            </a:r>
            <a:r>
              <a:rPr lang="cs-CZ" b="1" i="1" dirty="0" smtClean="0"/>
              <a:t>μ</a:t>
            </a:r>
            <a:r>
              <a:rPr lang="en-US" b="1" dirty="0" smtClean="0"/>
              <a:t> is fixed</a:t>
            </a:r>
            <a:r>
              <a:rPr lang="en-US" dirty="0" smtClean="0"/>
              <a:t>, although unknown.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Errors</a:t>
            </a:r>
            <a:r>
              <a:rPr lang="cs-CZ" dirty="0" smtClean="0"/>
              <a:t> in </a:t>
            </a:r>
            <a:r>
              <a:rPr lang="cs-CZ" dirty="0" err="1" smtClean="0"/>
              <a:t>interpretation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95%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95%CI</a:t>
            </a:r>
          </a:p>
          <a:p>
            <a:pPr lvl="1"/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prediction</a:t>
            </a:r>
            <a:r>
              <a:rPr lang="cs-CZ" dirty="0" smtClean="0"/>
              <a:t> interval, </a:t>
            </a:r>
            <a:r>
              <a:rPr lang="cs-CZ" dirty="0" err="1" smtClean="0"/>
              <a:t>with</a:t>
            </a:r>
            <a:r>
              <a:rPr lang="cs-CZ" dirty="0" smtClean="0"/>
              <a:t> SE = SD*</a:t>
            </a:r>
            <a:r>
              <a:rPr lang="cs-CZ" dirty="0" err="1" smtClean="0"/>
              <a:t>sqrt</a:t>
            </a:r>
            <a:r>
              <a:rPr lang="cs-CZ" dirty="0" smtClean="0"/>
              <a:t>(1+1/n)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95</a:t>
            </a:r>
            <a:r>
              <a:rPr lang="cs-CZ" dirty="0" smtClean="0"/>
              <a:t>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smtClean="0"/>
              <a:t>sample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fall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95%CI</a:t>
            </a:r>
          </a:p>
          <a:p>
            <a:pPr lvl="1"/>
            <a:r>
              <a:rPr lang="cs-CZ" dirty="0" err="1" smtClean="0"/>
              <a:t>capture</a:t>
            </a:r>
            <a:r>
              <a:rPr lang="cs-CZ" dirty="0" smtClean="0"/>
              <a:t> </a:t>
            </a:r>
            <a:r>
              <a:rPr lang="cs-CZ" dirty="0" err="1" smtClean="0"/>
              <a:t>percentage</a:t>
            </a:r>
            <a:r>
              <a:rPr lang="cs-CZ" dirty="0" smtClean="0"/>
              <a:t> </a:t>
            </a:r>
            <a:r>
              <a:rPr lang="cs-CZ" dirty="0" err="1" smtClean="0"/>
              <a:t>tells</a:t>
            </a:r>
            <a:r>
              <a:rPr lang="cs-CZ" dirty="0" smtClean="0"/>
              <a:t> </a:t>
            </a:r>
            <a:r>
              <a:rPr lang="cs-CZ" dirty="0" err="1" smtClean="0"/>
              <a:t>us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many </a:t>
            </a:r>
            <a:r>
              <a:rPr lang="cs-CZ" dirty="0" err="1" smtClean="0"/>
              <a:t>will</a:t>
            </a:r>
            <a:r>
              <a:rPr lang="cs-CZ" dirty="0" smtClean="0"/>
              <a:t> do (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95%, </a:t>
            </a:r>
            <a:r>
              <a:rPr lang="cs-CZ" dirty="0" err="1" smtClean="0"/>
              <a:t>namely</a:t>
            </a:r>
            <a:r>
              <a:rPr lang="cs-CZ" dirty="0" smtClean="0"/>
              <a:t> 83,4%)</a:t>
            </a:r>
          </a:p>
          <a:p>
            <a:pPr lvl="2"/>
            <a:r>
              <a:rPr lang="en-US" dirty="0"/>
              <a:t>(Cumming &amp; </a:t>
            </a:r>
            <a:r>
              <a:rPr lang="en-US" dirty="0" err="1" smtClean="0"/>
              <a:t>Maillardet</a:t>
            </a:r>
            <a:r>
              <a:rPr lang="en-US" dirty="0"/>
              <a:t>, 2006)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632</Words>
  <Application>Microsoft Office PowerPoint</Application>
  <PresentationFormat>On-screen Show (4:3)</PresentationFormat>
  <Paragraphs>72</Paragraphs>
  <Slides>19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Confidence and credibility intervals</vt:lpstr>
      <vt:lpstr>What is missing and why is it a problem?</vt:lpstr>
      <vt:lpstr>Slide 3</vt:lpstr>
      <vt:lpstr>Confidence interval</vt:lpstr>
      <vt:lpstr>95% confidence interval</vt:lpstr>
      <vt:lpstr>Confidence interval</vt:lpstr>
      <vt:lpstr>Interpreting Confidence Intervals</vt:lpstr>
      <vt:lpstr>from Cumming 2005</vt:lpstr>
      <vt:lpstr>Errors in interpretation</vt:lpstr>
      <vt:lpstr>Rules for interpretation</vt:lpstr>
      <vt:lpstr>Alcohol and dishonesty</vt:lpstr>
      <vt:lpstr>Rules for interpretation</vt:lpstr>
      <vt:lpstr>Credible intervals (Bayes version of CI)</vt:lpstr>
      <vt:lpstr>CIs in within-subject designs</vt:lpstr>
      <vt:lpstr>Independent vs paired data</vt:lpstr>
      <vt:lpstr>Slide 16</vt:lpstr>
      <vt:lpstr>Precision of estimates</vt:lpstr>
      <vt:lpstr>Precision of estimates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Confidence and credibility intervals</dc:title>
  <dc:creator>Marek Vranka</dc:creator>
  <cp:lastModifiedBy>Marek Vranka</cp:lastModifiedBy>
  <cp:revision>26</cp:revision>
  <dcterms:created xsi:type="dcterms:W3CDTF">2016-11-15T08:55:42Z</dcterms:created>
  <dcterms:modified xsi:type="dcterms:W3CDTF">2016-11-15T15:41:05Z</dcterms:modified>
</cp:coreProperties>
</file>