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257" r:id="rId2"/>
    <p:sldId id="262" r:id="rId3"/>
    <p:sldId id="267" r:id="rId4"/>
    <p:sldId id="263" r:id="rId5"/>
    <p:sldId id="264" r:id="rId6"/>
    <p:sldId id="265"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3" autoAdjust="0"/>
  </p:normalViewPr>
  <p:slideViewPr>
    <p:cSldViewPr snapToGrid="0">
      <p:cViewPr varScale="1">
        <p:scale>
          <a:sx n="83" d="100"/>
          <a:sy n="83" d="100"/>
        </p:scale>
        <p:origin x="614" y="67"/>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11F6E82-E4FE-4DF5-90BE-341CFE4019A3}" type="datetime1">
              <a:rPr lang="cs-CZ" smtClean="0"/>
              <a:t>26.10.2021</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AF60672-C8C4-4DCF-B877-02C0D340BCEB}" type="datetime1">
              <a:rPr lang="cs-CZ" smtClean="0"/>
              <a:t>26.10.2021</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cs-CZ"/>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rtl="0"/>
            <a:fld id="{B757A148-3510-4E72-9938-6FB6C73F01AC}" type="datetime1">
              <a:rPr lang="cs-CZ" smtClean="0"/>
              <a:t>26.10.2021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rtl="0"/>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rtl="0"/>
            <a:fld id="{34B7E4EF-A1BD-40F4-AB7B-04F084DD991D}"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092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17E6C2A9-410E-448A-954E-0040863DDA94}" type="datetime1">
              <a:rPr lang="cs-CZ" smtClean="0"/>
              <a:t>26.10.2021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94892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F6186496-C224-4F0F-BC29-D327824892BA}" type="datetime1">
              <a:rPr lang="cs-CZ" smtClean="0"/>
              <a:t>26.10.2021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87761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rtl="0"/>
            <a:fld id="{8016DE02-4111-4D63-947B-220D0222A625}" type="datetime1">
              <a:rPr lang="cs-CZ" smtClean="0"/>
              <a:t>26.10.2021</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727292552"/>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rtl="0"/>
            <a:fld id="{271FC348-A95B-4D9B-BC81-C3F6E322B261}" type="datetime1">
              <a:rPr lang="cs-CZ" smtClean="0"/>
              <a:t>26.10.2021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rtl="0"/>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rtl="0"/>
            <a:fld id="{34B7E4EF-A1BD-40F4-AB7B-04F084DD991D}"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278342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rtl="0"/>
            <a:fld id="{8016DE02-4111-4D63-947B-220D0222A625}" type="datetime1">
              <a:rPr lang="cs-CZ" smtClean="0"/>
              <a:t>26.10.2021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359374672"/>
      </p:ext>
    </p:extLst>
  </p:cSld>
  <p:clrMapOvr>
    <a:masterClrMapping/>
  </p:clrMapOvr>
  <p:hf sldNum="0" hdr="0" ft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57300"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633864"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rtl="0"/>
            <a:fld id="{F12BF9D8-50CB-422B-BC87-9B56A47F9A28}" type="datetime1">
              <a:rPr lang="cs-CZ" smtClean="0"/>
              <a:t>26.10.2021</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651254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rtl="0"/>
            <a:fld id="{964B211D-397E-49F0-987A-37031B73686F}" type="datetime1">
              <a:rPr lang="cs-CZ" smtClean="0"/>
              <a:t>26.10.2021</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43279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8016DE02-4111-4D63-947B-220D0222A625}" type="datetime1">
              <a:rPr lang="cs-CZ" smtClean="0"/>
              <a:t>26.10.2021</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13104923"/>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051" y="6375679"/>
            <a:ext cx="1233355" cy="348462"/>
          </a:xfrm>
        </p:spPr>
        <p:txBody>
          <a:bodyPr/>
          <a:lstStyle/>
          <a:p>
            <a:pPr rtl="0"/>
            <a:fld id="{99B5957E-EBD5-4B87-9533-1B323153FD8F}" type="datetime1">
              <a:rPr lang="cs-CZ" smtClean="0"/>
              <a:t>26.10.2021</a:t>
            </a:fld>
            <a:endParaRPr lang="en-US"/>
          </a:p>
        </p:txBody>
      </p:sp>
      <p:sp>
        <p:nvSpPr>
          <p:cNvPr id="6" name="Footer Placeholder 5"/>
          <p:cNvSpPr>
            <a:spLocks noGrp="1"/>
          </p:cNvSpPr>
          <p:nvPr>
            <p:ph type="ftr" sz="quarter" idx="11"/>
          </p:nvPr>
        </p:nvSpPr>
        <p:spPr>
          <a:xfrm>
            <a:off x="2103620" y="6375679"/>
            <a:ext cx="3482179" cy="345796"/>
          </a:xfrm>
        </p:spPr>
        <p:txBody>
          <a:bodyPr/>
          <a:lstStyle/>
          <a:p>
            <a:pPr rtl="0"/>
            <a:endParaRPr lang="en-US"/>
          </a:p>
        </p:txBody>
      </p:sp>
      <p:sp>
        <p:nvSpPr>
          <p:cNvPr id="7" name="Slide Number Placeholder 6"/>
          <p:cNvSpPr>
            <a:spLocks noGrp="1"/>
          </p:cNvSpPr>
          <p:nvPr>
            <p:ph type="sldNum" sz="quarter" idx="12"/>
          </p:nvPr>
        </p:nvSpPr>
        <p:spPr>
          <a:xfrm>
            <a:off x="5691014" y="6375679"/>
            <a:ext cx="1232456" cy="345796"/>
          </a:xfrm>
        </p:spPr>
        <p:txBody>
          <a:bodyPr/>
          <a:lstStyle/>
          <a:p>
            <a:pPr rtl="0"/>
            <a:fld id="{34B7E4EF-A1BD-40F4-AB7B-04F084DD991D}"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964361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950" y="6375679"/>
            <a:ext cx="1232456" cy="348462"/>
          </a:xfrm>
        </p:spPr>
        <p:txBody>
          <a:bodyPr/>
          <a:lstStyle/>
          <a:p>
            <a:pPr rtl="0"/>
            <a:fld id="{4F885618-289D-4BD4-B88D-CDA7C867FA3E}" type="datetime1">
              <a:rPr lang="cs-CZ" smtClean="0"/>
              <a:t>26.10.2021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pPr algn="l" rtl="0"/>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02312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8016DE02-4111-4D63-947B-220D0222A625}" type="datetime1">
              <a:rPr lang="cs-CZ" smtClean="0"/>
              <a:t>26.10.2021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34B7E4EF-A1BD-40F4-AB7B-04F084DD991D}"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34741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3B467-088C-4F3D-A9A7-105C4E1E20CD}"/>
              </a:ext>
            </a:extLst>
          </p:cNvPr>
          <p:cNvSpPr>
            <a:spLocks noGrp="1"/>
          </p:cNvSpPr>
          <p:nvPr>
            <p:ph type="ctrTitle"/>
          </p:nvPr>
        </p:nvSpPr>
        <p:spPr>
          <a:xfrm>
            <a:off x="3708462" y="2613547"/>
            <a:ext cx="4775075" cy="1630906"/>
          </a:xfrm>
        </p:spPr>
        <p:txBody>
          <a:bodyPr rtlCol="0">
            <a:normAutofit/>
          </a:bodyPr>
          <a:lstStyle/>
          <a:p>
            <a:pPr rtl="0"/>
            <a:r>
              <a:rPr lang="cs" sz="4400" dirty="0">
                <a:solidFill>
                  <a:schemeClr val="tx1"/>
                </a:solidFill>
              </a:rPr>
              <a:t>úpoly</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F489B2-7158-4126-99FF-28885E16C35C}"/>
              </a:ext>
            </a:extLst>
          </p:cNvPr>
          <p:cNvSpPr>
            <a:spLocks noGrp="1"/>
          </p:cNvSpPr>
          <p:nvPr>
            <p:ph type="title"/>
          </p:nvPr>
        </p:nvSpPr>
        <p:spPr/>
        <p:txBody>
          <a:bodyPr/>
          <a:lstStyle/>
          <a:p>
            <a:r>
              <a:rPr lang="cs-CZ" dirty="0"/>
              <a:t>Definice úpolů</a:t>
            </a:r>
          </a:p>
        </p:txBody>
      </p:sp>
      <p:sp>
        <p:nvSpPr>
          <p:cNvPr id="3" name="Zástupný obsah 2">
            <a:extLst>
              <a:ext uri="{FF2B5EF4-FFF2-40B4-BE49-F238E27FC236}">
                <a16:creationId xmlns:a16="http://schemas.microsoft.com/office/drawing/2014/main" id="{4D6A1504-B6CE-423F-8B00-B973CBF9CFF3}"/>
              </a:ext>
            </a:extLst>
          </p:cNvPr>
          <p:cNvSpPr>
            <a:spLocks noGrp="1"/>
          </p:cNvSpPr>
          <p:nvPr>
            <p:ph idx="1"/>
          </p:nvPr>
        </p:nvSpPr>
        <p:spPr/>
        <p:txBody>
          <a:bodyPr/>
          <a:lstStyle/>
          <a:p>
            <a:r>
              <a:rPr lang="cs-CZ" dirty="0"/>
              <a:t>Z fylogenetického hlediska se dá na úpoly hledět jako na transformaci válečných bojových aktivit do současné podoby překonání partnera v rámci daných pravidel. V historii se totiž z původních „umění“ zabít nepřítele staly aktivity připomínající tuto činnost v rámci různých rituálů a her, a později napodobování „skolení“ nepřítele v rámci aktivit podrobených danými pravidly. Velice zjednodušeně se dá říct, že drsná realita přežití jedince se proměnila v poměrně bezpečnou zábavu. Úpoly si však s sebou nesou to, co bylo součástí válčení, a to vliv na harmonický rozvoj jedince jak v oblasti kondiční, tak </a:t>
            </a:r>
            <a:r>
              <a:rPr lang="cs-CZ" dirty="0" err="1"/>
              <a:t>psycho-sociální</a:t>
            </a:r>
            <a:r>
              <a:rPr lang="cs-CZ" dirty="0"/>
              <a:t>.</a:t>
            </a:r>
          </a:p>
          <a:p>
            <a:r>
              <a:rPr lang="cs-CZ" dirty="0"/>
              <a:t>K pochopení vzniku úpolů je třeba pochopit rozdělení na Bojové sporty a Bojová umění.</a:t>
            </a:r>
          </a:p>
          <a:p>
            <a:endParaRPr lang="cs-CZ" dirty="0"/>
          </a:p>
        </p:txBody>
      </p:sp>
    </p:spTree>
    <p:extLst>
      <p:ext uri="{BB962C8B-B14F-4D97-AF65-F5344CB8AC3E}">
        <p14:creationId xmlns:p14="http://schemas.microsoft.com/office/powerpoint/2010/main" val="218168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B295E66C-FA7D-4967-902E-E8A1A820984D}"/>
              </a:ext>
            </a:extLst>
          </p:cNvPr>
          <p:cNvPicPr>
            <a:picLocks noGrp="1" noChangeAspect="1"/>
          </p:cNvPicPr>
          <p:nvPr>
            <p:ph idx="1"/>
          </p:nvPr>
        </p:nvPicPr>
        <p:blipFill>
          <a:blip r:embed="rId2"/>
          <a:stretch>
            <a:fillRect/>
          </a:stretch>
        </p:blipFill>
        <p:spPr>
          <a:xfrm>
            <a:off x="1122414" y="1918559"/>
            <a:ext cx="9947172" cy="3020882"/>
          </a:xfrm>
          <a:prstGeom prst="rect">
            <a:avLst/>
          </a:prstGeom>
        </p:spPr>
      </p:pic>
    </p:spTree>
    <p:extLst>
      <p:ext uri="{BB962C8B-B14F-4D97-AF65-F5344CB8AC3E}">
        <p14:creationId xmlns:p14="http://schemas.microsoft.com/office/powerpoint/2010/main" val="106100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FF92E4-8EC7-4E90-8CD5-B0215424448F}"/>
              </a:ext>
            </a:extLst>
          </p:cNvPr>
          <p:cNvSpPr>
            <a:spLocks noGrp="1"/>
          </p:cNvSpPr>
          <p:nvPr>
            <p:ph type="title"/>
          </p:nvPr>
        </p:nvSpPr>
        <p:spPr/>
        <p:txBody>
          <a:bodyPr/>
          <a:lstStyle/>
          <a:p>
            <a:r>
              <a:rPr lang="cs-CZ" dirty="0"/>
              <a:t>Úpoly</a:t>
            </a:r>
          </a:p>
        </p:txBody>
      </p:sp>
      <p:sp>
        <p:nvSpPr>
          <p:cNvPr id="3" name="Zástupný obsah 2">
            <a:extLst>
              <a:ext uri="{FF2B5EF4-FFF2-40B4-BE49-F238E27FC236}">
                <a16:creationId xmlns:a16="http://schemas.microsoft.com/office/drawing/2014/main" id="{64E14882-DDEE-4546-8DBA-559F137CD43C}"/>
              </a:ext>
            </a:extLst>
          </p:cNvPr>
          <p:cNvSpPr>
            <a:spLocks noGrp="1"/>
          </p:cNvSpPr>
          <p:nvPr>
            <p:ph idx="1"/>
          </p:nvPr>
        </p:nvSpPr>
        <p:spPr/>
        <p:txBody>
          <a:bodyPr>
            <a:normAutofit/>
          </a:bodyPr>
          <a:lstStyle/>
          <a:p>
            <a:r>
              <a:rPr lang="cs-CZ" sz="2000" dirty="0"/>
              <a:t>Slovo úpoly jako první popsal Miroslav Tyrš, kdy zavedl tento pojem do soustavy tělesné výchovy, jelikož si uvědomoval jejich vliv na rozvoj jedince. Definice se od dob Tyrše měnila, aby co nejlépe vystihla poslání úpolů a reflektovala jak bojové umění, tak i bojové sporty.</a:t>
            </a:r>
          </a:p>
          <a:p>
            <a:r>
              <a:rPr lang="cs-CZ" sz="2000" dirty="0"/>
              <a:t>Pohybové aktivity zacílené na kontaktní fyzické překonání partnera. Do úpolů zařazujeme i specifická cvičení, která jsou přímo průpravou na kontaktní překonání partnera (Reguli a kol, 2007).</a:t>
            </a:r>
          </a:p>
          <a:p>
            <a:endParaRPr lang="cs-CZ" sz="2000" dirty="0"/>
          </a:p>
        </p:txBody>
      </p:sp>
      <p:pic>
        <p:nvPicPr>
          <p:cNvPr id="4" name="Obrázek 3">
            <a:extLst>
              <a:ext uri="{FF2B5EF4-FFF2-40B4-BE49-F238E27FC236}">
                <a16:creationId xmlns:a16="http://schemas.microsoft.com/office/drawing/2014/main" id="{3F47E320-46A1-4818-A8A4-A086A003713D}"/>
              </a:ext>
            </a:extLst>
          </p:cNvPr>
          <p:cNvPicPr>
            <a:picLocks noChangeAspect="1"/>
          </p:cNvPicPr>
          <p:nvPr/>
        </p:nvPicPr>
        <p:blipFill>
          <a:blip r:embed="rId2"/>
          <a:stretch>
            <a:fillRect/>
          </a:stretch>
        </p:blipFill>
        <p:spPr>
          <a:xfrm>
            <a:off x="8197673" y="4257963"/>
            <a:ext cx="3523582" cy="2443017"/>
          </a:xfrm>
          <a:prstGeom prst="rect">
            <a:avLst/>
          </a:prstGeom>
        </p:spPr>
      </p:pic>
    </p:spTree>
    <p:extLst>
      <p:ext uri="{BB962C8B-B14F-4D97-AF65-F5344CB8AC3E}">
        <p14:creationId xmlns:p14="http://schemas.microsoft.com/office/powerpoint/2010/main" val="90975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9D7833-3635-4552-A27A-CBF6F9303D8F}"/>
              </a:ext>
            </a:extLst>
          </p:cNvPr>
          <p:cNvSpPr>
            <a:spLocks noGrp="1"/>
          </p:cNvSpPr>
          <p:nvPr>
            <p:ph type="title"/>
          </p:nvPr>
        </p:nvSpPr>
        <p:spPr/>
        <p:txBody>
          <a:bodyPr/>
          <a:lstStyle/>
          <a:p>
            <a:r>
              <a:rPr lang="cs-CZ" dirty="0"/>
              <a:t>Benefity</a:t>
            </a:r>
          </a:p>
        </p:txBody>
      </p:sp>
      <p:sp>
        <p:nvSpPr>
          <p:cNvPr id="3" name="Zástupný obsah 2">
            <a:extLst>
              <a:ext uri="{FF2B5EF4-FFF2-40B4-BE49-F238E27FC236}">
                <a16:creationId xmlns:a16="http://schemas.microsoft.com/office/drawing/2014/main" id="{9E471887-BECE-479A-BE08-A402FDC96DC8}"/>
              </a:ext>
            </a:extLst>
          </p:cNvPr>
          <p:cNvSpPr>
            <a:spLocks noGrp="1"/>
          </p:cNvSpPr>
          <p:nvPr>
            <p:ph idx="1"/>
          </p:nvPr>
        </p:nvSpPr>
        <p:spPr/>
        <p:txBody>
          <a:bodyPr>
            <a:normAutofit fontScale="92500" lnSpcReduction="20000"/>
          </a:bodyPr>
          <a:lstStyle/>
          <a:p>
            <a:r>
              <a:rPr lang="cs-CZ" sz="1400" dirty="0"/>
              <a:t>Zpravidla individuální sporty</a:t>
            </a:r>
          </a:p>
          <a:p>
            <a:r>
              <a:rPr lang="cs-CZ" sz="1400" dirty="0"/>
              <a:t>Dochází k rozmanitému kontaktu (od žádného až po plný kontakt)</a:t>
            </a:r>
          </a:p>
          <a:p>
            <a:r>
              <a:rPr lang="cs-CZ" sz="1400" dirty="0"/>
              <a:t>V některých se cvičí v technických sestavách (podobné gymnastice na prostných)</a:t>
            </a:r>
          </a:p>
          <a:p>
            <a:r>
              <a:rPr lang="cs-CZ" sz="1400" dirty="0"/>
              <a:t>Soutěží se v rozdílných kategoriích definovaných věkem, pohlavím, technickým stupněm</a:t>
            </a:r>
          </a:p>
          <a:p>
            <a:r>
              <a:rPr lang="cs-CZ" sz="1400" dirty="0"/>
              <a:t>Soutěží se v rozdílných váhových kategoriích (až na pár výjimek)</a:t>
            </a:r>
          </a:p>
          <a:p>
            <a:r>
              <a:rPr lang="cs-CZ" sz="1400" dirty="0"/>
              <a:t>Rozdílná doba trvání zápasu v závislosti na pravidlech (může být od 1min a do 25min a více)</a:t>
            </a:r>
          </a:p>
          <a:p>
            <a:r>
              <a:rPr lang="cs-CZ" sz="1400" dirty="0"/>
              <a:t>Jednokolové zápasy vs. </a:t>
            </a:r>
            <a:r>
              <a:rPr lang="cs-CZ" sz="1400" dirty="0" err="1"/>
              <a:t>vícekolové</a:t>
            </a:r>
            <a:r>
              <a:rPr lang="cs-CZ" sz="1400" dirty="0"/>
              <a:t> zápasy</a:t>
            </a:r>
          </a:p>
          <a:p>
            <a:r>
              <a:rPr lang="cs-CZ" sz="1400" dirty="0"/>
              <a:t>Specifická vytrvalost v acyklických pohybech (někdy velký objem izometrické svalové kontrakce)</a:t>
            </a:r>
          </a:p>
          <a:p>
            <a:r>
              <a:rPr lang="cs-CZ" sz="1400" dirty="0"/>
              <a:t>Velice důležitá souhra pohybů a dechu</a:t>
            </a:r>
          </a:p>
          <a:p>
            <a:r>
              <a:rPr lang="cs-CZ" sz="1400" dirty="0"/>
              <a:t>Vysoké nároky na explozivní sílu, rychlostní vytrvalost, akční a reakční rychlost</a:t>
            </a:r>
          </a:p>
          <a:p>
            <a:r>
              <a:rPr lang="cs-CZ" sz="1400" dirty="0"/>
              <a:t>Koordinace HK vs. DK</a:t>
            </a:r>
          </a:p>
          <a:p>
            <a:r>
              <a:rPr lang="cs-CZ" sz="1400" dirty="0"/>
              <a:t>Vysoké požadavky na koordinační schopnost</a:t>
            </a:r>
          </a:p>
          <a:p>
            <a:r>
              <a:rPr lang="cs-CZ" sz="1400" dirty="0"/>
              <a:t>Anticipace pohybů soupeře</a:t>
            </a:r>
          </a:p>
        </p:txBody>
      </p:sp>
      <p:pic>
        <p:nvPicPr>
          <p:cNvPr id="4" name="Obrázek 3">
            <a:extLst>
              <a:ext uri="{FF2B5EF4-FFF2-40B4-BE49-F238E27FC236}">
                <a16:creationId xmlns:a16="http://schemas.microsoft.com/office/drawing/2014/main" id="{4764ACF5-3F93-4219-B7FD-2A95CE9134DA}"/>
              </a:ext>
            </a:extLst>
          </p:cNvPr>
          <p:cNvPicPr>
            <a:picLocks noChangeAspect="1"/>
          </p:cNvPicPr>
          <p:nvPr/>
        </p:nvPicPr>
        <p:blipFill>
          <a:blip r:embed="rId2"/>
          <a:stretch>
            <a:fillRect/>
          </a:stretch>
        </p:blipFill>
        <p:spPr>
          <a:xfrm>
            <a:off x="7112000" y="452582"/>
            <a:ext cx="2732322" cy="1981200"/>
          </a:xfrm>
          <a:prstGeom prst="rect">
            <a:avLst/>
          </a:prstGeom>
        </p:spPr>
      </p:pic>
      <p:pic>
        <p:nvPicPr>
          <p:cNvPr id="5" name="Obrázek 4">
            <a:extLst>
              <a:ext uri="{FF2B5EF4-FFF2-40B4-BE49-F238E27FC236}">
                <a16:creationId xmlns:a16="http://schemas.microsoft.com/office/drawing/2014/main" id="{83240908-AD86-4268-A9BB-D5B3A706A647}"/>
              </a:ext>
            </a:extLst>
          </p:cNvPr>
          <p:cNvPicPr>
            <a:picLocks noChangeAspect="1"/>
          </p:cNvPicPr>
          <p:nvPr/>
        </p:nvPicPr>
        <p:blipFill>
          <a:blip r:embed="rId3"/>
          <a:stretch>
            <a:fillRect/>
          </a:stretch>
        </p:blipFill>
        <p:spPr>
          <a:xfrm>
            <a:off x="7514556" y="4451928"/>
            <a:ext cx="3899798" cy="2193636"/>
          </a:xfrm>
          <a:prstGeom prst="rect">
            <a:avLst/>
          </a:prstGeom>
        </p:spPr>
      </p:pic>
    </p:spTree>
    <p:extLst>
      <p:ext uri="{BB962C8B-B14F-4D97-AF65-F5344CB8AC3E}">
        <p14:creationId xmlns:p14="http://schemas.microsoft.com/office/powerpoint/2010/main" val="248741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AE3EE54-D545-4FBD-9147-054FE484A780}"/>
              </a:ext>
            </a:extLst>
          </p:cNvPr>
          <p:cNvPicPr>
            <a:picLocks noChangeAspect="1"/>
          </p:cNvPicPr>
          <p:nvPr/>
        </p:nvPicPr>
        <p:blipFill>
          <a:blip r:embed="rId2"/>
          <a:stretch>
            <a:fillRect/>
          </a:stretch>
        </p:blipFill>
        <p:spPr>
          <a:xfrm>
            <a:off x="9429776" y="4747489"/>
            <a:ext cx="1478068" cy="2110511"/>
          </a:xfrm>
          <a:prstGeom prst="rect">
            <a:avLst/>
          </a:prstGeom>
        </p:spPr>
      </p:pic>
      <p:sp>
        <p:nvSpPr>
          <p:cNvPr id="2" name="Nadpis 1">
            <a:extLst>
              <a:ext uri="{FF2B5EF4-FFF2-40B4-BE49-F238E27FC236}">
                <a16:creationId xmlns:a16="http://schemas.microsoft.com/office/drawing/2014/main" id="{1B286E9B-85C0-43FA-8D69-7633A39657CC}"/>
              </a:ext>
            </a:extLst>
          </p:cNvPr>
          <p:cNvSpPr>
            <a:spLocks noGrp="1"/>
          </p:cNvSpPr>
          <p:nvPr>
            <p:ph type="title"/>
          </p:nvPr>
        </p:nvSpPr>
        <p:spPr/>
        <p:txBody>
          <a:bodyPr/>
          <a:lstStyle/>
          <a:p>
            <a:r>
              <a:rPr lang="cs-CZ" dirty="0"/>
              <a:t>Kontakt</a:t>
            </a:r>
          </a:p>
        </p:txBody>
      </p:sp>
      <p:sp>
        <p:nvSpPr>
          <p:cNvPr id="3" name="Zástupný obsah 2">
            <a:extLst>
              <a:ext uri="{FF2B5EF4-FFF2-40B4-BE49-F238E27FC236}">
                <a16:creationId xmlns:a16="http://schemas.microsoft.com/office/drawing/2014/main" id="{BF77FFCC-B240-43B2-A3D5-438E1061DA9D}"/>
              </a:ext>
            </a:extLst>
          </p:cNvPr>
          <p:cNvSpPr>
            <a:spLocks noGrp="1"/>
          </p:cNvSpPr>
          <p:nvPr>
            <p:ph idx="1"/>
          </p:nvPr>
        </p:nvSpPr>
        <p:spPr/>
        <p:txBody>
          <a:bodyPr>
            <a:normAutofit/>
          </a:bodyPr>
          <a:lstStyle/>
          <a:p>
            <a:r>
              <a:rPr lang="cs-CZ" sz="2000" dirty="0"/>
              <a:t>Kontakt v úpolech je zprostředkován DOTEKEM. Dotek je první komunikační prostředek člověka, v dnešní době poněkud podceňována jeho důležitost. Moderní doba a společnost znehodnocuje komunikační funkci doteku. Cvičení úpolů umožňuje znovuobjevení této funkce.</a:t>
            </a:r>
          </a:p>
          <a:p>
            <a:r>
              <a:rPr lang="cs-CZ" sz="2000" dirty="0"/>
              <a:t>Aby se cvičenci nestyděli a zvykli si na kontakt, je třeba postupovat systematicky. Při výběru úpolových her je možno dle </a:t>
            </a:r>
            <a:r>
              <a:rPr lang="cs-CZ" sz="2000" dirty="0" err="1"/>
              <a:t>Reguliho</a:t>
            </a:r>
            <a:r>
              <a:rPr lang="cs-CZ" sz="2000" dirty="0"/>
              <a:t>  a kol. (2007) využít následujících činitelů kontaktu a lze tak vytvořit rozmanitou škálu úpolových her a cvičení. S jednotlivými determinanty se dá manipulovat jako např. s ekvalizérem (pozice vlevo je nízká úroveň, pozice vpravo vysoká).</a:t>
            </a:r>
          </a:p>
        </p:txBody>
      </p:sp>
      <p:pic>
        <p:nvPicPr>
          <p:cNvPr id="5" name="Obrázek 4">
            <a:extLst>
              <a:ext uri="{FF2B5EF4-FFF2-40B4-BE49-F238E27FC236}">
                <a16:creationId xmlns:a16="http://schemas.microsoft.com/office/drawing/2014/main" id="{30AAA752-C321-4BCF-A21C-20FC46179E78}"/>
              </a:ext>
            </a:extLst>
          </p:cNvPr>
          <p:cNvPicPr>
            <a:picLocks noChangeAspect="1"/>
          </p:cNvPicPr>
          <p:nvPr/>
        </p:nvPicPr>
        <p:blipFill>
          <a:blip r:embed="rId3"/>
          <a:stretch>
            <a:fillRect/>
          </a:stretch>
        </p:blipFill>
        <p:spPr>
          <a:xfrm>
            <a:off x="5451764" y="359494"/>
            <a:ext cx="3371019" cy="1896198"/>
          </a:xfrm>
          <a:prstGeom prst="rect">
            <a:avLst/>
          </a:prstGeom>
        </p:spPr>
      </p:pic>
    </p:spTree>
    <p:extLst>
      <p:ext uri="{BB962C8B-B14F-4D97-AF65-F5344CB8AC3E}">
        <p14:creationId xmlns:p14="http://schemas.microsoft.com/office/powerpoint/2010/main" val="161254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CB4298-52C8-408F-998B-B672D29C738D}"/>
              </a:ext>
            </a:extLst>
          </p:cNvPr>
          <p:cNvSpPr>
            <a:spLocks noGrp="1"/>
          </p:cNvSpPr>
          <p:nvPr>
            <p:ph type="title"/>
          </p:nvPr>
        </p:nvSpPr>
        <p:spPr/>
        <p:txBody>
          <a:bodyPr/>
          <a:lstStyle/>
          <a:p>
            <a:r>
              <a:rPr lang="cs-CZ" dirty="0"/>
              <a:t>Nácvik úpolů</a:t>
            </a:r>
          </a:p>
        </p:txBody>
      </p:sp>
      <p:sp>
        <p:nvSpPr>
          <p:cNvPr id="3" name="Zástupný obsah 2">
            <a:extLst>
              <a:ext uri="{FF2B5EF4-FFF2-40B4-BE49-F238E27FC236}">
                <a16:creationId xmlns:a16="http://schemas.microsoft.com/office/drawing/2014/main" id="{A4D5517F-7662-4CC9-8EC9-3CAA1428C251}"/>
              </a:ext>
            </a:extLst>
          </p:cNvPr>
          <p:cNvSpPr>
            <a:spLocks noGrp="1"/>
          </p:cNvSpPr>
          <p:nvPr>
            <p:ph idx="1"/>
          </p:nvPr>
        </p:nvSpPr>
        <p:spPr/>
        <p:txBody>
          <a:bodyPr>
            <a:normAutofit fontScale="85000" lnSpcReduction="10000"/>
          </a:bodyPr>
          <a:lstStyle/>
          <a:p>
            <a:pPr marL="342900" indent="-342900">
              <a:buFont typeface="+mj-lt"/>
              <a:buAutoNum type="arabicPeriod"/>
            </a:pPr>
            <a:r>
              <a:rPr lang="cs-CZ" sz="1600" dirty="0"/>
              <a:t>V první fázi (generalizace – iradiace) se </a:t>
            </a:r>
            <a:r>
              <a:rPr lang="cs-CZ" sz="1600" dirty="0" err="1"/>
              <a:t>úpolista</a:t>
            </a:r>
            <a:r>
              <a:rPr lang="cs-CZ" sz="1600" dirty="0"/>
              <a:t> obeznamuje s novými pohyby. Po vysvětlení a ukázce se vytváří zatím málo jasné představy o jejich provedení – pohyb po podložce, kontakt, bolest, apod. První pohyby jsou křečovité a nemají plynulou návaznost. Rychlá únava nervového systému </a:t>
            </a:r>
            <a:r>
              <a:rPr lang="cs-CZ" sz="1600" dirty="0" err="1"/>
              <a:t>úpolisty</a:t>
            </a:r>
            <a:r>
              <a:rPr lang="cs-CZ" sz="1600" dirty="0"/>
              <a:t> si vyžaduje pomalý sled a malý počet opakování. Nácvik základů techniky je třeba zkoncentrovat do vícero po sobě následujících hodin výuky.</a:t>
            </a:r>
          </a:p>
          <a:p>
            <a:pPr marL="342900" indent="-342900">
              <a:buFont typeface="+mj-lt"/>
              <a:buAutoNum type="arabicPeriod"/>
            </a:pPr>
            <a:r>
              <a:rPr lang="cs-CZ" sz="1600" dirty="0"/>
              <a:t>V druhé fázi (koncentrace-diferenciace) </a:t>
            </a:r>
            <a:r>
              <a:rPr lang="cs-CZ" sz="1600" dirty="0" err="1"/>
              <a:t>úpolista</a:t>
            </a:r>
            <a:r>
              <a:rPr lang="cs-CZ" sz="1600" dirty="0"/>
              <a:t> prakticky opakuje činnosti ve stabilních podmínkách. Při ustavičném opakování pohybů vzniká pohybová šablona na neuronové úrovni. Vyskytuje se velmi mnoho pohybových chyb. </a:t>
            </a:r>
            <a:r>
              <a:rPr lang="cs-CZ" sz="1600" dirty="0" err="1"/>
              <a:t>Úpolista</a:t>
            </a:r>
            <a:r>
              <a:rPr lang="cs-CZ" sz="1600" dirty="0"/>
              <a:t> dostává po drahách přímé a zpětné vazby další slovní, zrakové, taktilní informace, které zpracovává a spojuje s vlastními zkušenostmi. Promyšleně je zvyšován počet opakování, zdokonaluje se technika a odstraňují se chyby. Vzniká konkrétní představa </a:t>
            </a:r>
            <a:r>
              <a:rPr lang="cs-CZ" sz="1600" dirty="0" err="1"/>
              <a:t>úpolisty</a:t>
            </a:r>
            <a:r>
              <a:rPr lang="cs-CZ" sz="1600" dirty="0"/>
              <a:t> o vykonávání úpolové činnosti ve standardních podmínkách. Pohyb v technice provádí mimovolně. Pohybový vzor se musí ustavičně obnovovat.</a:t>
            </a:r>
          </a:p>
          <a:p>
            <a:pPr marL="342900" indent="-342900">
              <a:buFont typeface="+mj-lt"/>
              <a:buAutoNum type="arabicPeriod"/>
            </a:pPr>
            <a:r>
              <a:rPr lang="cs-CZ" sz="1600" dirty="0"/>
              <a:t>Ve třetí fázi (stabilizace – automatizace) se uskutečňuje dokončování </a:t>
            </a:r>
            <a:r>
              <a:rPr lang="cs-CZ" sz="1600" dirty="0" err="1"/>
              <a:t>technicko-taktické</a:t>
            </a:r>
            <a:r>
              <a:rPr lang="cs-CZ" sz="1600" dirty="0"/>
              <a:t> přípravy. Výsledkem jsou pohybové návyky, </a:t>
            </a:r>
            <a:r>
              <a:rPr lang="cs-CZ" sz="1600" dirty="0" err="1"/>
              <a:t>úpolista</a:t>
            </a:r>
            <a:r>
              <a:rPr lang="cs-CZ" sz="1600" dirty="0"/>
              <a:t> je schopný vykonávat techniku správně, úsporně, v relativně stálých podmínkách, automatizovaně a se sníženou potřebou vědomé kontroly. Pohyb je už natolik stabilní a i variabilní, že už nedochází k jejímu podstatnému zhoršování ani pod vlivem vnějších a vnitřních deformačních faktorů.</a:t>
            </a:r>
          </a:p>
          <a:p>
            <a:pPr marL="342900" indent="-342900">
              <a:buFont typeface="+mj-lt"/>
              <a:buAutoNum type="arabicPeriod"/>
            </a:pPr>
            <a:r>
              <a:rPr lang="cs-CZ" sz="1600" dirty="0"/>
              <a:t>Ve čtvrté fázi (tvořivá asociace – tvořivá koordinace) je proces osvojování ukončen. </a:t>
            </a:r>
            <a:r>
              <a:rPr lang="cs-CZ" sz="1600" dirty="0" err="1"/>
              <a:t>Úpolista</a:t>
            </a:r>
            <a:r>
              <a:rPr lang="cs-CZ" sz="1600" dirty="0"/>
              <a:t> je už schopen mistrovského využití techniky – umí vnímat, myšlenkově programovat a anticipovat měnící se situace a správně na ně reagovat.</a:t>
            </a:r>
          </a:p>
        </p:txBody>
      </p:sp>
      <p:pic>
        <p:nvPicPr>
          <p:cNvPr id="4" name="Obrázek 3">
            <a:extLst>
              <a:ext uri="{FF2B5EF4-FFF2-40B4-BE49-F238E27FC236}">
                <a16:creationId xmlns:a16="http://schemas.microsoft.com/office/drawing/2014/main" id="{4836E1DD-E75F-4B0B-97C9-CA8876F9A262}"/>
              </a:ext>
            </a:extLst>
          </p:cNvPr>
          <p:cNvPicPr>
            <a:picLocks noChangeAspect="1"/>
          </p:cNvPicPr>
          <p:nvPr/>
        </p:nvPicPr>
        <p:blipFill>
          <a:blip r:embed="rId2"/>
          <a:stretch>
            <a:fillRect/>
          </a:stretch>
        </p:blipFill>
        <p:spPr>
          <a:xfrm>
            <a:off x="6672696" y="73171"/>
            <a:ext cx="3098975" cy="2212830"/>
          </a:xfrm>
          <a:prstGeom prst="rect">
            <a:avLst/>
          </a:prstGeom>
        </p:spPr>
      </p:pic>
    </p:spTree>
    <p:extLst>
      <p:ext uri="{BB962C8B-B14F-4D97-AF65-F5344CB8AC3E}">
        <p14:creationId xmlns:p14="http://schemas.microsoft.com/office/powerpoint/2010/main" val="971323383"/>
      </p:ext>
    </p:extLst>
  </p:cSld>
  <p:clrMapOvr>
    <a:masterClrMapping/>
  </p:clrMapOvr>
</p:sld>
</file>

<file path=ppt/theme/theme1.xml><?xml version="1.0" encoding="utf-8"?>
<a:theme xmlns:a="http://schemas.openxmlformats.org/drawingml/2006/main" name="Odznáček">
  <a:themeElements>
    <a:clrScheme name="Odznáček">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dznáček">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dznáček">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Odznáček</Template>
  <TotalTime>106</TotalTime>
  <Words>713</Words>
  <Application>Microsoft Office PowerPoint</Application>
  <PresentationFormat>Širokoúhlá obrazovka</PresentationFormat>
  <Paragraphs>29</Paragraphs>
  <Slides>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vt:i4>
      </vt:variant>
    </vt:vector>
  </HeadingPairs>
  <TitlesOfParts>
    <vt:vector size="12" baseType="lpstr">
      <vt:lpstr>Arial</vt:lpstr>
      <vt:lpstr>Calibri</vt:lpstr>
      <vt:lpstr>Gill Sans MT</vt:lpstr>
      <vt:lpstr>Impact</vt:lpstr>
      <vt:lpstr>Odznáček</vt:lpstr>
      <vt:lpstr>úpoly</vt:lpstr>
      <vt:lpstr>Definice úpolů</vt:lpstr>
      <vt:lpstr>Prezentace aplikace PowerPoint</vt:lpstr>
      <vt:lpstr>Úpoly</vt:lpstr>
      <vt:lpstr>Benefity</vt:lpstr>
      <vt:lpstr>Kontakt</vt:lpstr>
      <vt:lpstr>Nácvik úpolů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úpoly</dc:title>
  <dc:creator>Veronika Holá</dc:creator>
  <cp:lastModifiedBy>Veronika Holá</cp:lastModifiedBy>
  <cp:revision>5</cp:revision>
  <dcterms:created xsi:type="dcterms:W3CDTF">2021-10-25T16:59:59Z</dcterms:created>
  <dcterms:modified xsi:type="dcterms:W3CDTF">2021-10-26T08:04:34Z</dcterms:modified>
</cp:coreProperties>
</file>