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25"/>
  </p:handoutMasterIdLst>
  <p:sldIdLst>
    <p:sldId id="265" r:id="rId2"/>
    <p:sldId id="289" r:id="rId3"/>
    <p:sldId id="366" r:id="rId4"/>
    <p:sldId id="416" r:id="rId5"/>
    <p:sldId id="387" r:id="rId6"/>
    <p:sldId id="405" r:id="rId7"/>
    <p:sldId id="412" r:id="rId8"/>
    <p:sldId id="408" r:id="rId9"/>
    <p:sldId id="407" r:id="rId10"/>
    <p:sldId id="409" r:id="rId11"/>
    <p:sldId id="397" r:id="rId12"/>
    <p:sldId id="410" r:id="rId13"/>
    <p:sldId id="411" r:id="rId14"/>
    <p:sldId id="417" r:id="rId15"/>
    <p:sldId id="413" r:id="rId16"/>
    <p:sldId id="414" r:id="rId17"/>
    <p:sldId id="415" r:id="rId18"/>
    <p:sldId id="418" r:id="rId19"/>
    <p:sldId id="419" r:id="rId20"/>
    <p:sldId id="420" r:id="rId21"/>
    <p:sldId id="421" r:id="rId22"/>
    <p:sldId id="319" r:id="rId23"/>
    <p:sldId id="384" r:id="rId24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2" autoAdjust="0"/>
    <p:restoredTop sz="94109" autoAdjust="0"/>
  </p:normalViewPr>
  <p:slideViewPr>
    <p:cSldViewPr snapToGrid="0">
      <p:cViewPr varScale="1">
        <p:scale>
          <a:sx n="62" d="100"/>
          <a:sy n="62" d="100"/>
        </p:scale>
        <p:origin x="64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E46CD-0660-4C6D-BB4B-6AA4304C6A39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23F4-85D7-4994-A459-EC4CE7A57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6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err="1"/>
              <a:t>ČJ_děti</a:t>
            </a:r>
            <a:r>
              <a:rPr lang="cs-CZ" sz="4800" dirty="0"/>
              <a:t> s mentálním postižením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607" y="2175448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známka </a:t>
            </a:r>
            <a:r>
              <a:rPr lang="cs-CZ" sz="3600" dirty="0"/>
              <a:t>od 1 (nejnižší) do 10 (nejvyšší</a:t>
            </a:r>
            <a:r>
              <a:rPr lang="cs-CZ" sz="3600" dirty="0" smtClean="0"/>
              <a:t>)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do jaké míry projev </a:t>
            </a:r>
            <a:r>
              <a:rPr lang="cs-CZ" sz="3600" dirty="0" smtClean="0"/>
              <a:t>představoval </a:t>
            </a:r>
            <a:r>
              <a:rPr lang="cs-CZ" sz="3600" dirty="0"/>
              <a:t>výzvu jak pro řečníka, tak pro tlumočníky </a:t>
            </a:r>
            <a:r>
              <a:rPr lang="cs-CZ" sz="3600" dirty="0" smtClean="0"/>
              <a:t> </a:t>
            </a:r>
            <a:endParaRPr lang="cs-CZ" sz="36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67216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620" y="553582"/>
            <a:ext cx="9720072" cy="1499616"/>
          </a:xfrm>
        </p:spPr>
        <p:txBody>
          <a:bodyPr/>
          <a:lstStyle/>
          <a:p>
            <a:r>
              <a:rPr lang="cs-CZ" dirty="0" err="1" smtClean="0"/>
              <a:t>AJ_eating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19" y="2118442"/>
            <a:ext cx="787868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keywords</a:t>
            </a:r>
            <a:r>
              <a:rPr lang="cs-CZ" sz="3600" dirty="0" smtClean="0"/>
              <a:t>?</a:t>
            </a:r>
            <a:br>
              <a:rPr lang="cs-CZ" sz="3600" dirty="0" smtClean="0"/>
            </a:b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40067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AJ_eating</a:t>
            </a:r>
            <a:r>
              <a:rPr lang="cs-CZ" dirty="0"/>
              <a:t> </a:t>
            </a:r>
            <a:r>
              <a:rPr lang="cs-CZ" dirty="0" err="1"/>
              <a:t>disorders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3108974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tlumočníci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dělají si zápis v kabině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tlumočí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72332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AJ_eating</a:t>
            </a:r>
            <a:r>
              <a:rPr lang="cs-CZ" dirty="0"/>
              <a:t> </a:t>
            </a:r>
            <a:r>
              <a:rPr lang="cs-CZ" dirty="0" err="1"/>
              <a:t>disorders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063948" y="2069015"/>
            <a:ext cx="3640431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trénink analýzy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identifikujte: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záměr řečnice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hlavní „stavební prvky“ projevu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hlavní myšlenky</a:t>
            </a:r>
            <a:endParaRPr lang="en-GB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925376" y="2076924"/>
            <a:ext cx="346755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trénink zápisu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stanovte si cíl = co chcete na svém zápisu zlepšit / co si chcete vyzkoušet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trénujte</a:t>
            </a:r>
          </a:p>
        </p:txBody>
      </p:sp>
    </p:spTree>
    <p:extLst>
      <p:ext uri="{BB962C8B-B14F-4D97-AF65-F5344CB8AC3E}">
        <p14:creationId xmlns:p14="http://schemas.microsoft.com/office/powerpoint/2010/main" val="3958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AJ_eating</a:t>
            </a:r>
            <a:r>
              <a:rPr lang="cs-CZ" sz="5400" dirty="0"/>
              <a:t> </a:t>
            </a:r>
            <a:r>
              <a:rPr lang="cs-CZ" sz="5400" dirty="0" err="1"/>
              <a:t>disorders</a:t>
            </a:r>
            <a:endParaRPr lang="cs-CZ" sz="5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92570" y="2084832"/>
            <a:ext cx="6085463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obsah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0319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AJ_eating</a:t>
            </a:r>
            <a:r>
              <a:rPr lang="cs-CZ" dirty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Jaký byl záměr řečnice?</a:t>
            </a: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byly hlavní </a:t>
            </a:r>
            <a:r>
              <a:rPr lang="cs-CZ" sz="3600" dirty="0"/>
              <a:t>„stavební prvky“ </a:t>
            </a:r>
            <a:r>
              <a:rPr lang="cs-CZ" sz="3600" dirty="0" smtClean="0"/>
              <a:t>projevu?</a:t>
            </a: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byly hlavní myšlenky?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Nějaké poznámky k zápisu?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nejtěžší?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63167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AJ_eating</a:t>
            </a:r>
            <a:r>
              <a:rPr lang="cs-CZ" dirty="0"/>
              <a:t> </a:t>
            </a:r>
            <a:r>
              <a:rPr lang="cs-CZ" dirty="0" err="1"/>
              <a:t>disorders</a:t>
            </a:r>
            <a:r>
              <a:rPr lang="cs-CZ" dirty="0"/>
              <a:t> – </a:t>
            </a:r>
            <a:r>
              <a:rPr lang="cs-CZ" dirty="0" err="1" smtClean="0"/>
              <a:t>FB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607" y="2175448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40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>
                <a:sym typeface="Wingdings 3" panose="05040102010807070707" pitchFamily="18" charset="2"/>
              </a:rPr>
              <a:t>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obsah</a:t>
            </a:r>
            <a:endParaRPr lang="cs-CZ" sz="4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+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>
                <a:sym typeface="Wingdings 3" panose="05040102010807070707" pitchFamily="18" charset="2"/>
              </a:rPr>
              <a:t></a:t>
            </a: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34866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AJ_eating</a:t>
            </a:r>
            <a:r>
              <a:rPr lang="cs-CZ" dirty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 – hlasování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607" y="2175448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známka </a:t>
            </a:r>
            <a:r>
              <a:rPr lang="cs-CZ" sz="3600" dirty="0"/>
              <a:t>od 1 (nejnižší) do 10 (nejvyšší</a:t>
            </a:r>
            <a:r>
              <a:rPr lang="cs-CZ" sz="3600" dirty="0" smtClean="0"/>
              <a:t>)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do jaké míry projev </a:t>
            </a:r>
            <a:r>
              <a:rPr lang="cs-CZ" sz="3600" dirty="0" smtClean="0"/>
              <a:t>představoval </a:t>
            </a:r>
            <a:r>
              <a:rPr lang="cs-CZ" sz="3600" dirty="0"/>
              <a:t>výzvu jak pro řečníka, tak pro tlumočníky </a:t>
            </a:r>
            <a:r>
              <a:rPr lang="cs-CZ" sz="3600" dirty="0" smtClean="0"/>
              <a:t> </a:t>
            </a:r>
            <a:endParaRPr lang="cs-CZ" sz="36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2317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AJ_burnout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607" y="2175448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err="1" smtClean="0"/>
              <a:t>keywords</a:t>
            </a:r>
            <a:r>
              <a:rPr lang="cs-CZ" sz="3600" dirty="0" smtClean="0"/>
              <a:t>?</a:t>
            </a:r>
            <a:endParaRPr lang="cs-CZ" sz="36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91462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AJ_burnout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812585" y="2084832"/>
            <a:ext cx="4543274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tlumočníci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dělají si zápis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1 tlumočí projev</a:t>
            </a:r>
          </a:p>
          <a:p>
            <a:pPr marL="358775" lvl="2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ostatní dávají feedback</a:t>
            </a:r>
          </a:p>
          <a:p>
            <a:pPr marL="329184" lvl="3" indent="0">
              <a:buFont typeface="Arial" panose="020B0604020202020204" pitchFamily="34" charset="0"/>
              <a:buChar char="•"/>
            </a:pPr>
            <a:r>
              <a:rPr lang="cs-CZ" sz="2800" dirty="0" smtClean="0"/>
              <a:t>prezentace</a:t>
            </a:r>
          </a:p>
          <a:p>
            <a:pPr marL="329184" lvl="3" indent="0">
              <a:buFont typeface="Arial" panose="020B0604020202020204" pitchFamily="34" charset="0"/>
              <a:buChar char="•"/>
            </a:pPr>
            <a:r>
              <a:rPr lang="cs-CZ" sz="2800" dirty="0" smtClean="0"/>
              <a:t>obsah</a:t>
            </a:r>
            <a:endParaRPr lang="cs-CZ" sz="28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61383" y="2196043"/>
            <a:ext cx="5022781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err="1" smtClean="0"/>
              <a:t>paměťáři</a:t>
            </a:r>
            <a:endParaRPr lang="cs-CZ" sz="3600" dirty="0" smtClean="0"/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v kabinách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ve dvojicích</a:t>
            </a:r>
          </a:p>
          <a:p>
            <a:pPr marL="329184" lvl="3" indent="0">
              <a:buFont typeface="Arial" panose="020B0604020202020204" pitchFamily="34" charset="0"/>
              <a:buChar char="•"/>
            </a:pPr>
            <a:r>
              <a:rPr lang="cs-CZ" sz="2800" dirty="0" smtClean="0"/>
              <a:t>1 tlumočí</a:t>
            </a:r>
          </a:p>
          <a:p>
            <a:pPr marL="542925" lvl="3" indent="-184150">
              <a:buFont typeface="Arial" panose="020B0604020202020204" pitchFamily="34" charset="0"/>
              <a:buChar char="•"/>
            </a:pPr>
            <a:r>
              <a:rPr lang="cs-CZ" sz="2800" dirty="0" smtClean="0"/>
              <a:t>2. kontroluje obsah </a:t>
            </a:r>
            <a:endParaRPr lang="cs-CZ" sz="28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59261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DÚ_undergroundová</a:t>
            </a:r>
            <a:r>
              <a:rPr lang="cs-CZ" dirty="0" smtClean="0"/>
              <a:t> univerzita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3978" y="1951348"/>
            <a:ext cx="9720071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záměr řečnice a typ projevu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odpovídající "stavební prvky projevu", které je v tlumočení třeba zachovat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aspekty projevu, které jsou tlumočnicky těžké, a při tlumočení druhé části si na ně budete muset dát pozor</a:t>
            </a:r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AJ_burnout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O jaký typ projevu se jednalo?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Šlo </a:t>
            </a:r>
            <a:r>
              <a:rPr lang="cs-CZ" sz="3600" dirty="0" err="1"/>
              <a:t>odtlumočit</a:t>
            </a:r>
            <a:r>
              <a:rPr lang="cs-CZ" sz="3600" dirty="0"/>
              <a:t> i bez zápisu</a:t>
            </a:r>
            <a:r>
              <a:rPr lang="cs-CZ" sz="3600" dirty="0" smtClean="0"/>
              <a:t>?</a:t>
            </a:r>
          </a:p>
          <a:p>
            <a:pPr marL="0" lvl="1" indent="0">
              <a:buNone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</a:t>
            </a:r>
            <a:r>
              <a:rPr lang="cs-CZ" sz="3600" dirty="0"/>
              <a:t>bylo tlumočnicky nejtěžší?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Co bylo tlumočnicky příjemné?</a:t>
            </a:r>
            <a:endParaRPr lang="en-GB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1972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AJ_burnout</a:t>
            </a:r>
            <a:r>
              <a:rPr lang="cs-CZ" dirty="0" smtClean="0"/>
              <a:t> – </a:t>
            </a:r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err="1" smtClean="0"/>
              <a:t>paměťáři</a:t>
            </a:r>
            <a:r>
              <a:rPr lang="cs-CZ" sz="3600" dirty="0" smtClean="0"/>
              <a:t> mezi sebou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>
                <a:sym typeface="Wingdings 3" panose="05040102010807070707" pitchFamily="18" charset="2"/>
              </a:rPr>
              <a:t>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obsah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>
                <a:sym typeface="Wingdings 3" panose="05040102010807070707" pitchFamily="18" charset="2"/>
              </a:rPr>
              <a:t></a:t>
            </a:r>
            <a:endParaRPr lang="cs-CZ" sz="32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36929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speakerstars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téma na příští týden: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346200" lvl="1" indent="-271463">
              <a:buNone/>
            </a:pPr>
            <a:r>
              <a:rPr lang="cs-CZ" sz="3600" dirty="0" smtClean="0"/>
              <a:t>	</a:t>
            </a:r>
            <a:r>
              <a:rPr lang="cs-CZ" sz="3600" b="1" dirty="0" smtClean="0"/>
              <a:t>panelová diskuse </a:t>
            </a:r>
            <a:r>
              <a:rPr lang="cs-CZ" sz="3600" b="1" dirty="0" smtClean="0"/>
              <a:t>– Mají stávky za klima smysl? </a:t>
            </a:r>
            <a:endParaRPr lang="cs-CZ" sz="3600" b="1" dirty="0" smtClean="0"/>
          </a:p>
          <a:p>
            <a:pPr marL="1346200" lvl="1" indent="-271463">
              <a:buNone/>
            </a:pP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3</a:t>
            </a:r>
            <a:r>
              <a:rPr lang="cs-CZ" sz="3600" dirty="0" smtClean="0"/>
              <a:t> dobrovolníci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0774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duševní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600" dirty="0" err="1"/>
              <a:t>Děti</a:t>
            </a:r>
            <a:r>
              <a:rPr lang="en-GB" sz="3600" dirty="0"/>
              <a:t> s </a:t>
            </a:r>
            <a:r>
              <a:rPr lang="en-GB" sz="3600" dirty="0" err="1"/>
              <a:t>mentálním</a:t>
            </a:r>
            <a:r>
              <a:rPr lang="en-GB" sz="3600" dirty="0"/>
              <a:t> </a:t>
            </a:r>
            <a:r>
              <a:rPr lang="en-GB" sz="3600" dirty="0" err="1" smtClean="0"/>
              <a:t>postižením</a:t>
            </a:r>
            <a:r>
              <a:rPr lang="cs-CZ" sz="3600" dirty="0" smtClean="0"/>
              <a:t> – </a:t>
            </a:r>
            <a:r>
              <a:rPr lang="cs-CZ" sz="3600" dirty="0"/>
              <a:t>P</a:t>
            </a:r>
            <a:r>
              <a:rPr lang="cs-CZ" sz="3600" dirty="0" smtClean="0"/>
              <a:t>etr Třešňák</a:t>
            </a:r>
            <a:endParaRPr lang="en-GB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/>
              <a:t>Eating disorders </a:t>
            </a:r>
            <a:r>
              <a:rPr lang="cs-CZ" sz="3600" dirty="0" smtClean="0"/>
              <a:t>– </a:t>
            </a:r>
            <a:r>
              <a:rPr lang="cs-CZ" sz="3600" dirty="0" err="1" smtClean="0"/>
              <a:t>Josie</a:t>
            </a:r>
            <a:r>
              <a:rPr lang="cs-CZ" sz="3600" dirty="0" smtClean="0"/>
              <a:t> </a:t>
            </a:r>
            <a:r>
              <a:rPr lang="cs-CZ" sz="3600" dirty="0" err="1" smtClean="0"/>
              <a:t>Williams</a:t>
            </a:r>
            <a:endParaRPr lang="en-GB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 smtClean="0"/>
              <a:t>Occupational burnout</a:t>
            </a:r>
            <a:r>
              <a:rPr lang="cs-CZ" sz="3600" dirty="0" smtClean="0"/>
              <a:t> – </a:t>
            </a:r>
            <a:r>
              <a:rPr lang="cs-CZ" sz="3600" dirty="0" err="1" smtClean="0"/>
              <a:t>Geraldine</a:t>
            </a:r>
            <a:r>
              <a:rPr lang="cs-CZ" sz="3600" dirty="0" smtClean="0"/>
              <a:t> </a:t>
            </a:r>
            <a:r>
              <a:rPr lang="cs-CZ" sz="3600" dirty="0" err="1" smtClean="0"/>
              <a:t>Howard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096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</a:t>
            </a:r>
            <a:r>
              <a:rPr lang="cs-CZ" sz="4800" dirty="0" err="1" smtClean="0"/>
              <a:t>děti</a:t>
            </a:r>
            <a:r>
              <a:rPr lang="cs-CZ" sz="4800" dirty="0" smtClean="0"/>
              <a:t>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keywords</a:t>
            </a:r>
            <a:r>
              <a:rPr lang="cs-CZ" sz="3600" dirty="0" smtClean="0"/>
              <a:t>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256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</a:t>
            </a:r>
            <a:r>
              <a:rPr lang="cs-CZ" sz="5400" dirty="0" err="1"/>
              <a:t>děti</a:t>
            </a:r>
            <a:r>
              <a:rPr lang="cs-CZ" sz="5400" dirty="0"/>
              <a:t>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8" y="2069015"/>
            <a:ext cx="5716250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tlumočníci = kdo minule v kabině </a:t>
            </a:r>
            <a:r>
              <a:rPr lang="cs-CZ" sz="4000" dirty="0" err="1" smtClean="0"/>
              <a:t>NEtlumočil</a:t>
            </a:r>
            <a:r>
              <a:rPr lang="cs-CZ" sz="4000" dirty="0" smtClean="0"/>
              <a:t> do angličtiny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dělají si zápis v kabině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tlumočí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65618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</a:t>
            </a:r>
            <a:r>
              <a:rPr lang="cs-CZ" sz="5400" dirty="0" err="1"/>
              <a:t>děti</a:t>
            </a:r>
            <a:r>
              <a:rPr lang="cs-CZ" sz="5400" dirty="0"/>
              <a:t> s mentálním postižením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063948" y="2069015"/>
            <a:ext cx="3640431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trénink analýzy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identifikujte: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záměr řečníka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hlavní „stavební prvky“ projevu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hlavní myšlenky</a:t>
            </a:r>
            <a:endParaRPr lang="en-GB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925376" y="2076924"/>
            <a:ext cx="346755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trénink zápisu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stanovte si cíl = co chcete na svém zápisu zlepšit / co si chcete vyzkoušet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trénujte</a:t>
            </a:r>
          </a:p>
        </p:txBody>
      </p:sp>
    </p:spTree>
    <p:extLst>
      <p:ext uri="{BB962C8B-B14F-4D97-AF65-F5344CB8AC3E}">
        <p14:creationId xmlns:p14="http://schemas.microsoft.com/office/powerpoint/2010/main" val="22248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ČJ_děti</a:t>
            </a:r>
            <a:r>
              <a:rPr lang="cs-CZ" sz="5400" dirty="0"/>
              <a:t> s mentálním postižením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92570" y="2084832"/>
            <a:ext cx="6085463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linky, koheze/koherence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17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</a:t>
            </a:r>
            <a:r>
              <a:rPr lang="cs-CZ" sz="4800" dirty="0" err="1" smtClean="0"/>
              <a:t>mentální</a:t>
            </a:r>
            <a:r>
              <a:rPr lang="cs-CZ" sz="4800" dirty="0" smtClean="0"/>
              <a:t> postižení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Jaký byl záměr řečníka?</a:t>
            </a: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byly hlavní </a:t>
            </a:r>
            <a:r>
              <a:rPr lang="cs-CZ" sz="3600" dirty="0"/>
              <a:t>„stavební prvky“ </a:t>
            </a:r>
            <a:r>
              <a:rPr lang="cs-CZ" sz="3600" dirty="0" smtClean="0"/>
              <a:t>projevu?</a:t>
            </a: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byly hlavní myšlenky?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Nějaké poznámky k zápisu?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nejtěžší?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42091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</a:t>
            </a:r>
            <a:r>
              <a:rPr lang="cs-CZ" sz="5400" dirty="0" err="1"/>
              <a:t>mentální</a:t>
            </a:r>
            <a:r>
              <a:rPr lang="cs-CZ" sz="5400" dirty="0"/>
              <a:t> postižení</a:t>
            </a:r>
            <a:r>
              <a:rPr lang="cs-CZ" dirty="0"/>
              <a:t>  </a:t>
            </a:r>
            <a:r>
              <a:rPr lang="cs-CZ" dirty="0" smtClean="0"/>
              <a:t>– </a:t>
            </a:r>
            <a:r>
              <a:rPr lang="cs-CZ" dirty="0" err="1" smtClean="0"/>
              <a:t>FB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607" y="2175448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>
                <a:sym typeface="Wingdings 3" panose="05040102010807070707" pitchFamily="18" charset="2"/>
              </a:rPr>
              <a:t>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linky, koheze/koherence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>
                <a:sym typeface="Wingdings 3" panose="05040102010807070707" pitchFamily="18" charset="2"/>
              </a:rPr>
              <a:t></a:t>
            </a: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0687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2837</TotalTime>
  <Words>412</Words>
  <Application>Microsoft Office PowerPoint</Application>
  <PresentationFormat>Širokoúhlá obrazovka</PresentationFormat>
  <Paragraphs>132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Tw Cen MT</vt:lpstr>
      <vt:lpstr>Tw Cen MT Condensed</vt:lpstr>
      <vt:lpstr>Wingdings 3</vt:lpstr>
      <vt:lpstr>Integrál</vt:lpstr>
      <vt:lpstr>KTI</vt:lpstr>
      <vt:lpstr>DÚ_undergroundová univerzita</vt:lpstr>
      <vt:lpstr>duševní zdraví</vt:lpstr>
      <vt:lpstr>ČJ_děti s mentálním postižením</vt:lpstr>
      <vt:lpstr>ČJ_děti s mentálním postižením</vt:lpstr>
      <vt:lpstr>ČJ_děti s mentálním postižením</vt:lpstr>
      <vt:lpstr>ČJ_děti s mentálním postižením</vt:lpstr>
      <vt:lpstr>ČJ_mentální postižení – debriefing</vt:lpstr>
      <vt:lpstr>ČJ_mentální postižení  – FB</vt:lpstr>
      <vt:lpstr>ČJ_děti s mentálním postižením</vt:lpstr>
      <vt:lpstr>AJ_eating disorders</vt:lpstr>
      <vt:lpstr>AJ_eating disorders</vt:lpstr>
      <vt:lpstr>AJ_eating disorders</vt:lpstr>
      <vt:lpstr>AJ_eating disorders</vt:lpstr>
      <vt:lpstr>AJ_eating disorders – debriefing</vt:lpstr>
      <vt:lpstr>AJ_eating disorders – FB</vt:lpstr>
      <vt:lpstr>AJ_eating disorders – hlasování</vt:lpstr>
      <vt:lpstr>AJ_burnout</vt:lpstr>
      <vt:lpstr>AJ_burnout</vt:lpstr>
      <vt:lpstr>AJ_burnout – debriefing</vt:lpstr>
      <vt:lpstr>AJ_burnout – feedback</vt:lpstr>
      <vt:lpstr>wrap-up</vt:lpstr>
      <vt:lpstr>speakerstars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225</cp:revision>
  <cp:lastPrinted>2019-11-14T17:13:18Z</cp:lastPrinted>
  <dcterms:created xsi:type="dcterms:W3CDTF">2019-03-09T16:29:07Z</dcterms:created>
  <dcterms:modified xsi:type="dcterms:W3CDTF">2019-12-12T08:54:26Z</dcterms:modified>
</cp:coreProperties>
</file>