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6" r:id="rId4"/>
    <p:sldId id="259" r:id="rId5"/>
    <p:sldId id="257" r:id="rId6"/>
    <p:sldId id="258" r:id="rId7"/>
    <p:sldId id="267" r:id="rId8"/>
    <p:sldId id="273" r:id="rId9"/>
    <p:sldId id="274" r:id="rId10"/>
    <p:sldId id="268" r:id="rId11"/>
    <p:sldId id="269" r:id="rId12"/>
    <p:sldId id="270" r:id="rId13"/>
    <p:sldId id="271" r:id="rId14"/>
    <p:sldId id="272" r:id="rId15"/>
    <p:sldId id="275"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8" d="100"/>
          <a:sy n="58" d="100"/>
        </p:scale>
        <p:origin x="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7882355-B2FD-4F6B-B1DB-0581B7EB44B8}"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423436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882355-B2FD-4F6B-B1DB-0581B7EB44B8}"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371098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882355-B2FD-4F6B-B1DB-0581B7EB44B8}"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247210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882355-B2FD-4F6B-B1DB-0581B7EB44B8}"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331649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7882355-B2FD-4F6B-B1DB-0581B7EB44B8}"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129520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7882355-B2FD-4F6B-B1DB-0581B7EB44B8}" type="datetimeFigureOut">
              <a:rPr lang="cs-CZ" smtClean="0"/>
              <a:t>03.04.2017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207720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7882355-B2FD-4F6B-B1DB-0581B7EB44B8}" type="datetimeFigureOut">
              <a:rPr lang="cs-CZ" smtClean="0"/>
              <a:t>03.04.2017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182206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7882355-B2FD-4F6B-B1DB-0581B7EB44B8}" type="datetimeFigureOut">
              <a:rPr lang="cs-CZ" smtClean="0"/>
              <a:t>03.04.2017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341025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7882355-B2FD-4F6B-B1DB-0581B7EB44B8}" type="datetimeFigureOut">
              <a:rPr lang="cs-CZ" smtClean="0"/>
              <a:t>03.04.2017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238260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7882355-B2FD-4F6B-B1DB-0581B7EB44B8}" type="datetimeFigureOut">
              <a:rPr lang="cs-CZ" smtClean="0"/>
              <a:t>03.04.2017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219317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7882355-B2FD-4F6B-B1DB-0581B7EB44B8}" type="datetimeFigureOut">
              <a:rPr lang="cs-CZ" smtClean="0"/>
              <a:t>03.04.2017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A5E3E39-F09B-442C-B06D-C3BE3A73F8DD}" type="slidenum">
              <a:rPr lang="cs-CZ" smtClean="0"/>
              <a:t>‹#›</a:t>
            </a:fld>
            <a:endParaRPr lang="cs-CZ"/>
          </a:p>
        </p:txBody>
      </p:sp>
    </p:spTree>
    <p:extLst>
      <p:ext uri="{BB962C8B-B14F-4D97-AF65-F5344CB8AC3E}">
        <p14:creationId xmlns:p14="http://schemas.microsoft.com/office/powerpoint/2010/main" val="58929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5">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82355-B2FD-4F6B-B1DB-0581B7EB44B8}" type="datetimeFigureOut">
              <a:rPr lang="cs-CZ" smtClean="0"/>
              <a:t>03.04.2017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E3E39-F09B-442C-B06D-C3BE3A73F8DD}" type="slidenum">
              <a:rPr lang="cs-CZ" smtClean="0"/>
              <a:t>‹#›</a:t>
            </a:fld>
            <a:endParaRPr lang="cs-CZ"/>
          </a:p>
        </p:txBody>
      </p:sp>
    </p:spTree>
    <p:extLst>
      <p:ext uri="{BB962C8B-B14F-4D97-AF65-F5344CB8AC3E}">
        <p14:creationId xmlns:p14="http://schemas.microsoft.com/office/powerpoint/2010/main" val="2269629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z/url?sa=i&amp;rct=j&amp;q=&amp;esrc=s&amp;frm=1&amp;source=images&amp;cd=&amp;cad=rja&amp;uact=8&amp;ved=0CAcQjRw&amp;url=http://www.hkbu.edu.hk/~ppp/tp4/top06.html&amp;ei=U04uVfaLBoXKPfrMgPAM&amp;bvm=bv.90790515,d.ZWU&amp;psig=AFQjCNEsn2snbJ-s9Glp2XA6pYEvty7cbg&amp;ust=142918446365679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rot="10800000" flipV="1">
            <a:off x="1524000" y="4528852"/>
            <a:ext cx="9144000" cy="2657360"/>
          </a:xfrm>
        </p:spPr>
        <p:txBody>
          <a:bodyPr>
            <a:normAutofit fontScale="90000"/>
          </a:bodyPr>
          <a:lstStyle/>
          <a:p>
            <a:r>
              <a:rPr lang="cs-CZ" sz="4400" b="1" dirty="0" smtClean="0"/>
              <a:t/>
            </a:r>
            <a:br>
              <a:rPr lang="cs-CZ" sz="4400" b="1" dirty="0" smtClean="0"/>
            </a:br>
            <a:r>
              <a:rPr lang="cs-CZ" sz="4400" b="1" dirty="0" smtClean="0"/>
              <a:t>Hans-Georg </a:t>
            </a:r>
            <a:r>
              <a:rPr lang="cs-CZ" sz="4400" b="1" dirty="0" err="1" smtClean="0"/>
              <a:t>Gadamer</a:t>
            </a:r>
            <a:r>
              <a:rPr lang="cs-CZ" sz="4400" b="1" dirty="0" smtClean="0"/>
              <a:t> </a:t>
            </a:r>
            <a:br>
              <a:rPr lang="cs-CZ" sz="4400" b="1" dirty="0" smtClean="0"/>
            </a:br>
            <a:r>
              <a:rPr lang="cs-CZ" sz="4400" b="1" dirty="0" smtClean="0"/>
              <a:t>(1900 – 2001)</a:t>
            </a:r>
            <a:r>
              <a:rPr lang="cs-CZ" dirty="0" smtClean="0"/>
              <a:t/>
            </a:r>
            <a:br>
              <a:rPr lang="cs-CZ" dirty="0" smtClean="0"/>
            </a:br>
            <a:endParaRPr lang="cs-CZ" dirty="0"/>
          </a:p>
        </p:txBody>
      </p:sp>
      <p:sp>
        <p:nvSpPr>
          <p:cNvPr id="3" name="Podnadpis 2"/>
          <p:cNvSpPr>
            <a:spLocks noGrp="1"/>
          </p:cNvSpPr>
          <p:nvPr>
            <p:ph type="subTitle" idx="1"/>
          </p:nvPr>
        </p:nvSpPr>
        <p:spPr/>
        <p:txBody>
          <a:bodyPr>
            <a:normAutofit/>
          </a:bodyPr>
          <a:lstStyle/>
          <a:p>
            <a:endParaRPr lang="cs-CZ" dirty="0" smtClean="0"/>
          </a:p>
          <a:p>
            <a:endParaRPr lang="cs-CZ" dirty="0" smtClean="0"/>
          </a:p>
          <a:p>
            <a:endParaRPr lang="cs-CZ" dirty="0"/>
          </a:p>
          <a:p>
            <a:endParaRPr lang="cs-CZ" sz="4000" dirty="0" smtClean="0"/>
          </a:p>
          <a:p>
            <a:endParaRPr lang="cs-CZ" sz="40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407" y="325800"/>
            <a:ext cx="6649186" cy="4932000"/>
          </a:xfrm>
          <a:prstGeom prst="rect">
            <a:avLst/>
          </a:prstGeom>
        </p:spPr>
      </p:pic>
    </p:spTree>
    <p:extLst>
      <p:ext uri="{BB962C8B-B14F-4D97-AF65-F5344CB8AC3E}">
        <p14:creationId xmlns:p14="http://schemas.microsoft.com/office/powerpoint/2010/main" val="1172550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
            </a:r>
            <a:br>
              <a:rPr lang="cs-CZ" b="1" u="sng" dirty="0" smtClean="0"/>
            </a:br>
            <a:r>
              <a:rPr lang="cs-CZ" b="1" dirty="0" smtClean="0"/>
              <a:t>Hans-Georg </a:t>
            </a:r>
            <a:r>
              <a:rPr lang="cs-CZ" b="1" dirty="0"/>
              <a:t>GADAMER: </a:t>
            </a:r>
            <a:r>
              <a:rPr lang="cs-CZ" b="1" dirty="0" smtClean="0"/>
              <a:t/>
            </a:r>
            <a:br>
              <a:rPr lang="cs-CZ" b="1" dirty="0" smtClean="0"/>
            </a:br>
            <a:r>
              <a:rPr lang="cs-CZ" b="1" dirty="0" smtClean="0"/>
              <a:t>Člověk </a:t>
            </a:r>
            <a:r>
              <a:rPr lang="cs-CZ" b="1" dirty="0"/>
              <a:t>a řeč (Praha: </a:t>
            </a:r>
            <a:r>
              <a:rPr lang="cs-CZ" b="1" dirty="0" err="1"/>
              <a:t>Oikúmené</a:t>
            </a:r>
            <a:r>
              <a:rPr lang="cs-CZ" b="1" dirty="0"/>
              <a:t>, 1999)</a:t>
            </a:r>
            <a:br>
              <a:rPr lang="cs-CZ" b="1" dirty="0"/>
            </a:br>
            <a:r>
              <a:rPr lang="cs-CZ" sz="3100" dirty="0"/>
              <a:t>Ed. Jan Sokol, přel. Jan Sokol a Jakub Čapek</a:t>
            </a:r>
            <a:br>
              <a:rPr lang="cs-CZ" sz="3100" dirty="0"/>
            </a:br>
            <a:endParaRPr lang="cs-CZ" sz="3100" dirty="0"/>
          </a:p>
        </p:txBody>
      </p:sp>
      <p:pic>
        <p:nvPicPr>
          <p:cNvPr id="5" name="Zástupný symbol pro obsah 4"/>
          <p:cNvPicPr>
            <a:picLocks noGrp="1" noChangeAspect="1"/>
          </p:cNvPicPr>
          <p:nvPr>
            <p:ph idx="1"/>
          </p:nvPr>
        </p:nvPicPr>
        <p:blipFill>
          <a:blip r:embed="rId2"/>
          <a:stretch>
            <a:fillRect/>
          </a:stretch>
        </p:blipFill>
        <p:spPr>
          <a:xfrm>
            <a:off x="986370" y="1948336"/>
            <a:ext cx="3136500" cy="4428000"/>
          </a:xfrm>
          <a:prstGeom prst="rect">
            <a:avLst/>
          </a:prstGeom>
        </p:spPr>
      </p:pic>
      <p:pic>
        <p:nvPicPr>
          <p:cNvPr id="6" name="Obrázek 5"/>
          <p:cNvPicPr>
            <a:picLocks noChangeAspect="1"/>
          </p:cNvPicPr>
          <p:nvPr/>
        </p:nvPicPr>
        <p:blipFill>
          <a:blip r:embed="rId3"/>
          <a:stretch>
            <a:fillRect/>
          </a:stretch>
        </p:blipFill>
        <p:spPr>
          <a:xfrm>
            <a:off x="9768907" y="365125"/>
            <a:ext cx="2280000" cy="3420000"/>
          </a:xfrm>
          <a:prstGeom prst="rect">
            <a:avLst/>
          </a:prstGeom>
        </p:spPr>
      </p:pic>
      <p:pic>
        <p:nvPicPr>
          <p:cNvPr id="7" name="Obrázek 6"/>
          <p:cNvPicPr>
            <a:picLocks noChangeAspect="1"/>
          </p:cNvPicPr>
          <p:nvPr/>
        </p:nvPicPr>
        <p:blipFill>
          <a:blip r:embed="rId4"/>
          <a:stretch>
            <a:fillRect/>
          </a:stretch>
        </p:blipFill>
        <p:spPr>
          <a:xfrm>
            <a:off x="9768907" y="2656243"/>
            <a:ext cx="2399111" cy="3420000"/>
          </a:xfrm>
          <a:prstGeom prst="rect">
            <a:avLst/>
          </a:prstGeom>
        </p:spPr>
      </p:pic>
      <p:pic>
        <p:nvPicPr>
          <p:cNvPr id="9" name="Obrázek 8"/>
          <p:cNvPicPr>
            <a:picLocks noChangeAspect="1"/>
          </p:cNvPicPr>
          <p:nvPr/>
        </p:nvPicPr>
        <p:blipFill>
          <a:blip r:embed="rId5"/>
          <a:stretch>
            <a:fillRect/>
          </a:stretch>
        </p:blipFill>
        <p:spPr>
          <a:xfrm>
            <a:off x="7185199" y="1534336"/>
            <a:ext cx="2464597" cy="3204000"/>
          </a:xfrm>
          <a:prstGeom prst="rect">
            <a:avLst/>
          </a:prstGeom>
        </p:spPr>
      </p:pic>
      <p:pic>
        <p:nvPicPr>
          <p:cNvPr id="10" name="Obrázek 9"/>
          <p:cNvPicPr>
            <a:picLocks noChangeAspect="1"/>
          </p:cNvPicPr>
          <p:nvPr/>
        </p:nvPicPr>
        <p:blipFill>
          <a:blip r:embed="rId6"/>
          <a:stretch>
            <a:fillRect/>
          </a:stretch>
        </p:blipFill>
        <p:spPr>
          <a:xfrm>
            <a:off x="5087225" y="3100336"/>
            <a:ext cx="1885445" cy="3276000"/>
          </a:xfrm>
          <a:prstGeom prst="rect">
            <a:avLst/>
          </a:prstGeom>
        </p:spPr>
      </p:pic>
      <p:pic>
        <p:nvPicPr>
          <p:cNvPr id="11" name="Obrázek 10"/>
          <p:cNvPicPr>
            <a:picLocks noChangeAspect="1"/>
          </p:cNvPicPr>
          <p:nvPr/>
        </p:nvPicPr>
        <p:blipFill>
          <a:blip r:embed="rId7"/>
          <a:stretch>
            <a:fillRect/>
          </a:stretch>
        </p:blipFill>
        <p:spPr>
          <a:xfrm>
            <a:off x="7937025" y="3785125"/>
            <a:ext cx="1828959" cy="2877561"/>
          </a:xfrm>
          <a:prstGeom prst="rect">
            <a:avLst/>
          </a:prstGeom>
        </p:spPr>
      </p:pic>
    </p:spTree>
    <p:extLst>
      <p:ext uri="{BB962C8B-B14F-4D97-AF65-F5344CB8AC3E}">
        <p14:creationId xmlns:p14="http://schemas.microsoft.com/office/powerpoint/2010/main" val="4412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
            </a:r>
            <a:br>
              <a:rPr lang="cs-CZ" b="1" dirty="0"/>
            </a:br>
            <a:r>
              <a:rPr lang="cs-CZ" sz="4000" b="1" dirty="0" smtClean="0">
                <a:latin typeface="Times New Roman" panose="02020603050405020304" pitchFamily="18" charset="0"/>
                <a:cs typeface="Times New Roman" panose="02020603050405020304" pitchFamily="18" charset="0"/>
              </a:rPr>
              <a:t>H.-G. </a:t>
            </a:r>
            <a:r>
              <a:rPr lang="cs-CZ" sz="4000" b="1" dirty="0" err="1" smtClean="0">
                <a:latin typeface="Times New Roman" panose="02020603050405020304" pitchFamily="18" charset="0"/>
                <a:cs typeface="Times New Roman" panose="02020603050405020304" pitchFamily="18" charset="0"/>
              </a:rPr>
              <a:t>Gadamer</a:t>
            </a:r>
            <a:r>
              <a:rPr lang="cs-CZ" sz="4000" b="1" dirty="0" smtClean="0">
                <a:latin typeface="Times New Roman" panose="02020603050405020304" pitchFamily="18" charset="0"/>
                <a:cs typeface="Times New Roman" panose="02020603050405020304" pitchFamily="18" charset="0"/>
              </a:rPr>
              <a:t>: Člověk </a:t>
            </a:r>
            <a:r>
              <a:rPr lang="cs-CZ" sz="4000" b="1" dirty="0">
                <a:latin typeface="Times New Roman" panose="02020603050405020304" pitchFamily="18" charset="0"/>
                <a:cs typeface="Times New Roman" panose="02020603050405020304" pitchFamily="18" charset="0"/>
              </a:rPr>
              <a:t>a řeč </a:t>
            </a:r>
            <a:r>
              <a:rPr lang="cs-CZ" sz="4000" dirty="0">
                <a:latin typeface="Times New Roman" panose="02020603050405020304" pitchFamily="18" charset="0"/>
                <a:cs typeface="Times New Roman" panose="02020603050405020304" pitchFamily="18" charset="0"/>
              </a:rPr>
              <a:t>(1966), s. 22 – 29.</a:t>
            </a:r>
            <a:br>
              <a:rPr lang="cs-CZ" sz="4000" dirty="0">
                <a:latin typeface="Times New Roman" panose="02020603050405020304" pitchFamily="18" charset="0"/>
                <a:cs typeface="Times New Roman" panose="02020603050405020304" pitchFamily="18" charset="0"/>
              </a:rPr>
            </a:br>
            <a:endParaRPr lang="cs-CZ" sz="4000" dirty="0">
              <a:latin typeface="Times New Roman" panose="02020603050405020304" pitchFamily="18" charset="0"/>
              <a:cs typeface="Times New Roman" panose="02020603050405020304" pitchFamily="18" charset="0"/>
            </a:endParaRPr>
          </a:p>
        </p:txBody>
      </p:sp>
      <p:sp>
        <p:nvSpPr>
          <p:cNvPr id="5" name="Zástupný symbol pro obsah 4"/>
          <p:cNvSpPr>
            <a:spLocks noGrp="1"/>
          </p:cNvSpPr>
          <p:nvPr>
            <p:ph idx="1"/>
          </p:nvPr>
        </p:nvSpPr>
        <p:spPr>
          <a:xfrm>
            <a:off x="838199" y="1690687"/>
            <a:ext cx="11115101" cy="4486275"/>
          </a:xfrm>
        </p:spPr>
        <p:txBody>
          <a:bodyPr/>
          <a:lstStyle/>
          <a:p>
            <a:pPr marL="0" indent="0">
              <a:buNone/>
            </a:pPr>
            <a:endParaRPr lang="cs-CZ" dirty="0" smtClean="0"/>
          </a:p>
          <a:p>
            <a:pPr marL="0" indent="0">
              <a:buNone/>
            </a:pPr>
            <a:r>
              <a:rPr lang="cs-CZ" dirty="0" smtClean="0"/>
              <a:t>…</a:t>
            </a:r>
            <a:r>
              <a:rPr lang="cs-CZ" dirty="0"/>
              <a:t>Jsou to výjimečné situace, kdy si člověk uvědomí řeč, jíž mluví. Například když člověk chce něco říci a přijde mu na jazyk slovo, o které zakopne, které mu přijde podivné nebo komické, takže se sám sebe ptá: „Dá se to tak vůbec říci?“ Tu si na okamžik uvědomujeme řeč, jíž mluvíme, protože nedělá to, co má. A co tedy má dělat? </a:t>
            </a:r>
            <a:endParaRPr lang="cs-CZ" dirty="0" smtClean="0"/>
          </a:p>
          <a:p>
            <a:pPr marL="0" indent="0">
              <a:buNone/>
            </a:pPr>
            <a:endParaRPr lang="cs-CZ" dirty="0"/>
          </a:p>
          <a:p>
            <a:pPr marL="0" indent="0">
              <a:buNone/>
            </a:pPr>
            <a:r>
              <a:rPr lang="cs-CZ" dirty="0" smtClean="0"/>
              <a:t>Myslím</a:t>
            </a:r>
            <a:r>
              <a:rPr lang="cs-CZ" dirty="0"/>
              <a:t>, že tu můžeme rozlišovat tři věci. </a:t>
            </a:r>
            <a:endParaRPr lang="cs-CZ" dirty="0" smtClean="0"/>
          </a:p>
          <a:p>
            <a:pPr marL="0" indent="0">
              <a:buNone/>
            </a:pPr>
            <a:r>
              <a:rPr lang="cs-CZ" dirty="0" smtClean="0"/>
              <a:t>(</a:t>
            </a:r>
            <a:r>
              <a:rPr lang="cs-CZ" dirty="0"/>
              <a:t>s. 26)</a:t>
            </a:r>
          </a:p>
          <a:p>
            <a:pPr marL="0" indent="0">
              <a:buNone/>
            </a:pPr>
            <a:endParaRPr lang="cs-CZ" dirty="0"/>
          </a:p>
        </p:txBody>
      </p:sp>
    </p:spTree>
    <p:extLst>
      <p:ext uri="{BB962C8B-B14F-4D97-AF65-F5344CB8AC3E}">
        <p14:creationId xmlns:p14="http://schemas.microsoft.com/office/powerpoint/2010/main" val="348729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3388" y="220337"/>
            <a:ext cx="11688896" cy="6433851"/>
          </a:xfrm>
        </p:spPr>
        <p:txBody>
          <a:bodyPr>
            <a:normAutofit/>
          </a:bodyPr>
          <a:lstStyle/>
          <a:p>
            <a:pPr marL="0" indent="0">
              <a:buNone/>
            </a:pPr>
            <a:r>
              <a:rPr lang="cs-CZ" sz="3600" dirty="0" smtClean="0"/>
              <a:t>1.</a:t>
            </a:r>
          </a:p>
          <a:p>
            <a:pPr marL="0" indent="0">
              <a:buNone/>
            </a:pPr>
            <a:endParaRPr lang="cs-CZ" dirty="0" smtClean="0"/>
          </a:p>
          <a:p>
            <a:pPr marL="0" indent="0">
              <a:buNone/>
            </a:pPr>
            <a:r>
              <a:rPr lang="cs-CZ" dirty="0" smtClean="0"/>
              <a:t>■ </a:t>
            </a:r>
            <a:r>
              <a:rPr lang="cs-CZ" dirty="0"/>
              <a:t>První je </a:t>
            </a:r>
            <a:r>
              <a:rPr lang="cs-CZ" b="1" u="sng" dirty="0"/>
              <a:t>bytostné sebezapomnění</a:t>
            </a:r>
            <a:r>
              <a:rPr lang="cs-CZ" b="1" dirty="0"/>
              <a:t>, které mluvení přísluší</a:t>
            </a:r>
            <a:r>
              <a:rPr lang="cs-CZ" dirty="0"/>
              <a:t>. Vlastní strukturu, gramatiku, syntaxi řeči atd., tedy všechno to, co tematizuje jazykověda, si živé mluvení vůbec neuvědomuje. (…) Od každého, kdo si má výslovně uvědomit gramatiku řeči, kterou ovládá jako svoji mateřskou, se vyžaduje věru obrovský výkon abstrakce. Skutečný výkon řeči </a:t>
            </a:r>
            <a:r>
              <a:rPr lang="cs-CZ" b="1" dirty="0"/>
              <a:t>dává jí samé úplně zmizet za tím, co jí právě říkáme.</a:t>
            </a:r>
            <a:r>
              <a:rPr lang="cs-CZ" dirty="0"/>
              <a:t> (…) </a:t>
            </a:r>
            <a:endParaRPr lang="cs-CZ" dirty="0" smtClean="0"/>
          </a:p>
          <a:p>
            <a:pPr marL="0" indent="0">
              <a:buNone/>
            </a:pPr>
            <a:endParaRPr lang="cs-CZ" dirty="0" smtClean="0"/>
          </a:p>
          <a:p>
            <a:pPr marL="0" indent="0">
              <a:buNone/>
            </a:pPr>
            <a:r>
              <a:rPr lang="cs-CZ" dirty="0" smtClean="0"/>
              <a:t>Čím </a:t>
            </a:r>
            <a:r>
              <a:rPr lang="cs-CZ" dirty="0"/>
              <a:t>více je řeč živým výkonem, tím méně si ji uvědomujeme.  Tak tedy ze sebezapomnění řeči plyne, že </a:t>
            </a:r>
            <a:r>
              <a:rPr lang="cs-CZ" b="1" dirty="0"/>
              <a:t>její vlastní bytí spočívá v tom, co je v ní řečeno, ve společném světě, v němž žijeme a k němuž patří i celý dlouhý řetěz tradice, která k nám zaznívá z literatury v mrtvých i živých jazycích.</a:t>
            </a:r>
            <a:r>
              <a:rPr lang="cs-CZ" dirty="0"/>
              <a:t> Vlastním bytím řeči je to, do čeho vcházíme, když ji slyšíme, totiž </a:t>
            </a:r>
            <a:r>
              <a:rPr lang="cs-CZ" b="1" dirty="0"/>
              <a:t>to řečené</a:t>
            </a:r>
            <a:r>
              <a:rPr lang="cs-CZ" dirty="0"/>
              <a:t>.</a:t>
            </a:r>
          </a:p>
          <a:p>
            <a:pPr marL="0" indent="0">
              <a:buNone/>
            </a:pPr>
            <a:endParaRPr lang="cs-CZ" dirty="0"/>
          </a:p>
        </p:txBody>
      </p:sp>
    </p:spTree>
    <p:extLst>
      <p:ext uri="{BB962C8B-B14F-4D97-AF65-F5344CB8AC3E}">
        <p14:creationId xmlns:p14="http://schemas.microsoft.com/office/powerpoint/2010/main" val="664295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6607" y="308472"/>
            <a:ext cx="11479575" cy="6191480"/>
          </a:xfrm>
        </p:spPr>
        <p:txBody>
          <a:bodyPr/>
          <a:lstStyle/>
          <a:p>
            <a:pPr marL="0" indent="0">
              <a:buNone/>
            </a:pPr>
            <a:r>
              <a:rPr lang="cs-CZ" sz="3600" dirty="0" smtClean="0"/>
              <a:t>2.</a:t>
            </a:r>
          </a:p>
          <a:p>
            <a:pPr marL="0" indent="0">
              <a:buNone/>
            </a:pPr>
            <a:endParaRPr lang="cs-CZ" dirty="0" smtClean="0"/>
          </a:p>
          <a:p>
            <a:pPr marL="0" indent="0">
              <a:buNone/>
            </a:pPr>
            <a:r>
              <a:rPr lang="cs-CZ" dirty="0" smtClean="0"/>
              <a:t>■ </a:t>
            </a:r>
            <a:r>
              <a:rPr lang="cs-CZ" dirty="0"/>
              <a:t>Druhým bytostným rysem bytí řeči se mi zdá být její </a:t>
            </a:r>
            <a:r>
              <a:rPr lang="cs-CZ" b="1" u="sng" dirty="0"/>
              <a:t>nepřipoutanost k já.</a:t>
            </a:r>
            <a:r>
              <a:rPr lang="cs-CZ" b="1" dirty="0"/>
              <a:t> </a:t>
            </a:r>
            <a:endParaRPr lang="cs-CZ" b="1" dirty="0" smtClean="0"/>
          </a:p>
          <a:p>
            <a:pPr marL="0" indent="0">
              <a:buNone/>
            </a:pPr>
            <a:endParaRPr lang="cs-CZ" b="1" dirty="0"/>
          </a:p>
          <a:p>
            <a:pPr marL="0" indent="0">
              <a:buNone/>
            </a:pPr>
            <a:r>
              <a:rPr lang="cs-CZ" dirty="0" smtClean="0"/>
              <a:t>(…) </a:t>
            </a:r>
            <a:r>
              <a:rPr lang="cs-CZ" dirty="0"/>
              <a:t>Mluvit znamená mluvit k někomu. (…) mluvení nepatří do sféry já, nýbrž do sféry my. (…) </a:t>
            </a:r>
            <a:r>
              <a:rPr lang="cs-CZ" b="1" dirty="0"/>
              <a:t>Skutečnost mluvení spočívá (…) v rozhovoru</a:t>
            </a:r>
            <a:r>
              <a:rPr lang="cs-CZ" dirty="0"/>
              <a:t>. (…) Forma, v níž probíhá každý rozhovor, se dá (…) popsat </a:t>
            </a:r>
            <a:r>
              <a:rPr lang="cs-CZ" u="sng" dirty="0"/>
              <a:t>na základě pojmu hry</a:t>
            </a:r>
            <a:r>
              <a:rPr lang="cs-CZ" dirty="0"/>
              <a:t>. (…) </a:t>
            </a:r>
            <a:r>
              <a:rPr lang="cs-CZ" u="sng" dirty="0"/>
              <a:t>Hra je ve skutečnosti pohybový děj, který hráče obklopuje a zahrnuje. </a:t>
            </a:r>
            <a:r>
              <a:rPr lang="cs-CZ" dirty="0"/>
              <a:t>(…) </a:t>
            </a:r>
            <a:r>
              <a:rPr lang="cs-CZ" u="sng" dirty="0"/>
              <a:t>Jak navzájem vstupujeme do hovoru a jsme jím pak už přímo neseni, o tom už nerozhoduje vůle jednotlivce</a:t>
            </a:r>
            <a:r>
              <a:rPr lang="cs-CZ" dirty="0"/>
              <a:t>, který se jednou drží zpátky a jindy se mu otvírá, </a:t>
            </a:r>
            <a:r>
              <a:rPr lang="cs-CZ" b="1" dirty="0"/>
              <a:t>nýbrž zákon věci, o niž v rozhovoru jde, který z nás vylákává jednotlivé repliky a nakonec je sehrává dohromady. </a:t>
            </a:r>
            <a:r>
              <a:rPr lang="cs-CZ" dirty="0"/>
              <a:t>(…) Hra řeči a </a:t>
            </a:r>
            <a:r>
              <a:rPr lang="cs-CZ" dirty="0" err="1"/>
              <a:t>protiřeči</a:t>
            </a:r>
            <a:r>
              <a:rPr lang="cs-CZ" dirty="0"/>
              <a:t> pokračuje dál ve vnitřním rozhovoru duše se sebou samou, jak Platón krásně nazývá myšlení. </a:t>
            </a:r>
          </a:p>
          <a:p>
            <a:pPr marL="0" indent="0">
              <a:buNone/>
            </a:pPr>
            <a:endParaRPr lang="cs-CZ" dirty="0"/>
          </a:p>
        </p:txBody>
      </p:sp>
    </p:spTree>
    <p:extLst>
      <p:ext uri="{BB962C8B-B14F-4D97-AF65-F5344CB8AC3E}">
        <p14:creationId xmlns:p14="http://schemas.microsoft.com/office/powerpoint/2010/main" val="593500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30506" y="209320"/>
            <a:ext cx="11281272" cy="6312666"/>
          </a:xfrm>
        </p:spPr>
        <p:txBody>
          <a:bodyPr>
            <a:normAutofit lnSpcReduction="10000"/>
          </a:bodyPr>
          <a:lstStyle/>
          <a:p>
            <a:pPr marL="0" indent="0">
              <a:buNone/>
            </a:pPr>
            <a:r>
              <a:rPr lang="cs-CZ" sz="3600" dirty="0" smtClean="0"/>
              <a:t>3.</a:t>
            </a:r>
          </a:p>
          <a:p>
            <a:pPr marL="0" indent="0">
              <a:buNone/>
            </a:pPr>
            <a:endParaRPr lang="cs-CZ" dirty="0" smtClean="0"/>
          </a:p>
          <a:p>
            <a:pPr marL="0" indent="0">
              <a:buNone/>
            </a:pPr>
            <a:r>
              <a:rPr lang="cs-CZ" dirty="0" smtClean="0"/>
              <a:t>■ </a:t>
            </a:r>
            <a:r>
              <a:rPr lang="cs-CZ" dirty="0"/>
              <a:t>(…) třetí věc (…) </a:t>
            </a:r>
            <a:r>
              <a:rPr lang="cs-CZ" b="1" u="sng" dirty="0"/>
              <a:t>universálnost řeči</a:t>
            </a:r>
            <a:r>
              <a:rPr lang="cs-CZ" b="1" dirty="0"/>
              <a:t>. </a:t>
            </a:r>
            <a:endParaRPr lang="cs-CZ" b="1" dirty="0" smtClean="0"/>
          </a:p>
          <a:p>
            <a:pPr marL="0" indent="0">
              <a:buNone/>
            </a:pPr>
            <a:endParaRPr lang="cs-CZ" b="1" dirty="0" smtClean="0"/>
          </a:p>
          <a:p>
            <a:pPr marL="0" indent="0">
              <a:buNone/>
            </a:pPr>
            <a:r>
              <a:rPr lang="cs-CZ" dirty="0" smtClean="0"/>
              <a:t>Řeč </a:t>
            </a:r>
            <a:r>
              <a:rPr lang="cs-CZ" dirty="0"/>
              <a:t>není žádná uzavřená oblast vyslovitelného, kolem níž by byly jiné oblasti nevýslovného, nýbrž ona zahrnuje všecko. </a:t>
            </a:r>
            <a:r>
              <a:rPr lang="cs-CZ" u="sng" dirty="0"/>
              <a:t>Není nic, co by se zásadně vymykalo možnosti vyslovení, jakmile jen moje mínění něco míní.</a:t>
            </a:r>
            <a:r>
              <a:rPr lang="cs-CZ" dirty="0"/>
              <a:t> Je to universálnost rozumu, s níž možnost vyslovení neúnavně drží krok. Tak má také každý rozhovor svou </a:t>
            </a:r>
            <a:r>
              <a:rPr lang="cs-CZ" u="sng" dirty="0"/>
              <a:t>vnitřní nekonečnost a žádný konec.</a:t>
            </a:r>
            <a:r>
              <a:rPr lang="cs-CZ" dirty="0"/>
              <a:t> (…) </a:t>
            </a:r>
            <a:endParaRPr lang="cs-CZ" dirty="0" smtClean="0"/>
          </a:p>
          <a:p>
            <a:pPr marL="0" indent="0">
              <a:buNone/>
            </a:pPr>
            <a:endParaRPr lang="cs-CZ" dirty="0"/>
          </a:p>
          <a:p>
            <a:pPr marL="0" indent="0">
              <a:buNone/>
            </a:pPr>
            <a:r>
              <a:rPr lang="cs-CZ" dirty="0" smtClean="0"/>
              <a:t>Vyslovené </a:t>
            </a:r>
            <a:r>
              <a:rPr lang="cs-CZ" dirty="0"/>
              <a:t>nemá nikdy svoji pravdu v sobě samém, nýbrž odkazuje dozadu i dopředu na nevyslovené. Každá výpověď je motivovaná, to znamená, že na všechno, co se říká, se můžeme smysluplně zeptat: „Proč to říkáš?“ A teprve když jsme s řečeným spolu porozuměli tomuto neřečenému, je výpověď srozumitelná. </a:t>
            </a:r>
          </a:p>
          <a:p>
            <a:pPr marL="0" indent="0">
              <a:buNone/>
            </a:pPr>
            <a:endParaRPr lang="cs-CZ" dirty="0"/>
          </a:p>
        </p:txBody>
      </p:sp>
    </p:spTree>
    <p:extLst>
      <p:ext uri="{BB962C8B-B14F-4D97-AF65-F5344CB8AC3E}">
        <p14:creationId xmlns:p14="http://schemas.microsoft.com/office/powerpoint/2010/main" val="416636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Další stati</a:t>
            </a:r>
            <a:endParaRPr lang="cs-CZ" b="1" dirty="0"/>
          </a:p>
        </p:txBody>
      </p:sp>
      <p:sp>
        <p:nvSpPr>
          <p:cNvPr id="3" name="Zástupný symbol pro obsah 2"/>
          <p:cNvSpPr>
            <a:spLocks noGrp="1"/>
          </p:cNvSpPr>
          <p:nvPr>
            <p:ph idx="1"/>
          </p:nvPr>
        </p:nvSpPr>
        <p:spPr>
          <a:xfrm>
            <a:off x="838200" y="1410159"/>
            <a:ext cx="10515600" cy="4990641"/>
          </a:xfrm>
        </p:spPr>
        <p:txBody>
          <a:bodyPr>
            <a:normAutofit fontScale="92500" lnSpcReduction="20000"/>
          </a:bodyPr>
          <a:lstStyle/>
          <a:p>
            <a:pPr marL="0" indent="0">
              <a:buNone/>
            </a:pPr>
            <a:endParaRPr lang="cs-CZ" b="1" dirty="0" smtClean="0"/>
          </a:p>
          <a:p>
            <a:pPr marL="0" indent="0">
              <a:buNone/>
            </a:pPr>
            <a:r>
              <a:rPr lang="cs-CZ" b="1" dirty="0" smtClean="0"/>
              <a:t>Řeč a rozumění </a:t>
            </a:r>
            <a:r>
              <a:rPr lang="cs-CZ" dirty="0" smtClean="0"/>
              <a:t>(1970): s. 30 – 44.</a:t>
            </a:r>
          </a:p>
          <a:p>
            <a:pPr marL="0" indent="0">
              <a:buNone/>
            </a:pPr>
            <a:r>
              <a:rPr lang="cs-CZ" i="1" dirty="0" smtClean="0"/>
              <a:t>- Všechno porozumění je řečové…</a:t>
            </a:r>
          </a:p>
          <a:p>
            <a:pPr marL="0" indent="0">
              <a:buNone/>
            </a:pPr>
            <a:r>
              <a:rPr lang="cs-CZ" i="1" dirty="0" smtClean="0"/>
              <a:t>- Každé úsilí porozumět …. </a:t>
            </a:r>
            <a:r>
              <a:rPr lang="cs-CZ" i="1" dirty="0"/>
              <a:t>z</a:t>
            </a:r>
            <a:r>
              <a:rPr lang="cs-CZ" i="1" dirty="0" smtClean="0"/>
              <a:t>ačíná tím, že  něco, s čím se setkáváme, nám připadá podivné, provokující, dezorientující. </a:t>
            </a:r>
          </a:p>
          <a:p>
            <a:pPr marL="0" indent="0">
              <a:buNone/>
            </a:pPr>
            <a:r>
              <a:rPr lang="cs-CZ" dirty="0" smtClean="0"/>
              <a:t>… </a:t>
            </a:r>
            <a:r>
              <a:rPr lang="cs-CZ" dirty="0" err="1" smtClean="0"/>
              <a:t>atopon</a:t>
            </a:r>
            <a:r>
              <a:rPr lang="cs-CZ" dirty="0" smtClean="0"/>
              <a:t>…</a:t>
            </a:r>
          </a:p>
          <a:p>
            <a:pPr marL="0" indent="0">
              <a:buNone/>
            </a:pPr>
            <a:endParaRPr lang="cs-CZ" b="1" dirty="0" smtClean="0"/>
          </a:p>
          <a:p>
            <a:pPr marL="0" indent="0">
              <a:buNone/>
            </a:pPr>
            <a:r>
              <a:rPr lang="cs-CZ" b="1" dirty="0" smtClean="0"/>
              <a:t>Estetika a hermeneutika </a:t>
            </a:r>
            <a:r>
              <a:rPr lang="cs-CZ" dirty="0" smtClean="0"/>
              <a:t>(1964): s. 45 – 52.</a:t>
            </a:r>
          </a:p>
          <a:p>
            <a:pPr marL="0" indent="0">
              <a:buNone/>
            </a:pPr>
            <a:endParaRPr lang="cs-CZ" b="1" dirty="0" smtClean="0"/>
          </a:p>
          <a:p>
            <a:pPr marL="0" indent="0">
              <a:buNone/>
            </a:pPr>
            <a:r>
              <a:rPr lang="cs-CZ" b="1" dirty="0" smtClean="0"/>
              <a:t>Řecká filosofie a moderní myšlení </a:t>
            </a:r>
            <a:r>
              <a:rPr lang="cs-CZ" dirty="0" smtClean="0"/>
              <a:t>(1978): s. 109 – 114.</a:t>
            </a:r>
          </a:p>
          <a:p>
            <a:pPr marL="0" indent="0">
              <a:buNone/>
            </a:pPr>
            <a:r>
              <a:rPr lang="cs-CZ" dirty="0" smtClean="0"/>
              <a:t>Rozdíl?</a:t>
            </a:r>
          </a:p>
          <a:p>
            <a:pPr marL="0" indent="0">
              <a:buNone/>
            </a:pPr>
            <a:r>
              <a:rPr lang="cs-CZ" dirty="0" smtClean="0"/>
              <a:t>Tělesnost – předmětnost – řeč</a:t>
            </a:r>
          </a:p>
          <a:p>
            <a:pPr marL="0" indent="0">
              <a:buNone/>
            </a:pPr>
            <a:endParaRPr lang="cs-CZ" dirty="0" smtClean="0"/>
          </a:p>
          <a:p>
            <a:pPr marL="0" indent="0">
              <a:buNone/>
            </a:pPr>
            <a:endParaRPr lang="cs-CZ" dirty="0" smtClean="0"/>
          </a:p>
          <a:p>
            <a:pPr marL="0" indent="0">
              <a:buNone/>
            </a:pPr>
            <a:endParaRPr lang="cs-CZ" i="1" dirty="0" smtClean="0"/>
          </a:p>
          <a:p>
            <a:pPr marL="0" indent="0">
              <a:buNone/>
            </a:pPr>
            <a:endParaRPr lang="cs-CZ" dirty="0"/>
          </a:p>
        </p:txBody>
      </p:sp>
    </p:spTree>
    <p:extLst>
      <p:ext uri="{BB962C8B-B14F-4D97-AF65-F5344CB8AC3E}">
        <p14:creationId xmlns:p14="http://schemas.microsoft.com/office/powerpoint/2010/main" val="1779810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75">
          <a:fgClr>
            <a:schemeClr val="accent4"/>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110169"/>
            <a:ext cx="10515600" cy="804231"/>
          </a:xfrm>
        </p:spPr>
        <p:txBody>
          <a:bodyPr/>
          <a:lstStyle/>
          <a:p>
            <a:pPr algn="ctr"/>
            <a:r>
              <a:rPr lang="cs-CZ" b="1" dirty="0"/>
              <a:t>Hans-Georg </a:t>
            </a:r>
            <a:r>
              <a:rPr lang="cs-CZ" b="1" dirty="0" err="1"/>
              <a:t>Gadamer</a:t>
            </a:r>
            <a:r>
              <a:rPr lang="cs-CZ" b="1" dirty="0"/>
              <a:t> </a:t>
            </a:r>
            <a:r>
              <a:rPr lang="cs-CZ" b="1" dirty="0" smtClean="0"/>
              <a:t>(</a:t>
            </a:r>
            <a:r>
              <a:rPr lang="cs-CZ" b="1" dirty="0"/>
              <a:t>1900 – 2001)</a:t>
            </a:r>
            <a:endParaRPr lang="cs-CZ" dirty="0"/>
          </a:p>
        </p:txBody>
      </p:sp>
      <p:sp>
        <p:nvSpPr>
          <p:cNvPr id="3" name="Zástupný symbol pro obsah 2"/>
          <p:cNvSpPr>
            <a:spLocks noGrp="1"/>
          </p:cNvSpPr>
          <p:nvPr>
            <p:ph idx="1"/>
          </p:nvPr>
        </p:nvSpPr>
        <p:spPr>
          <a:xfrm>
            <a:off x="77118" y="914400"/>
            <a:ext cx="12019401" cy="6202495"/>
          </a:xfrm>
          <a:noFill/>
        </p:spPr>
        <p:txBody>
          <a:bodyPr>
            <a:normAutofit fontScale="25000" lnSpcReduction="20000"/>
          </a:bodyPr>
          <a:lstStyle/>
          <a:p>
            <a:pPr marL="0" indent="0">
              <a:lnSpc>
                <a:spcPct val="120000"/>
              </a:lnSpc>
              <a:buNone/>
            </a:pPr>
            <a:r>
              <a:rPr lang="cs-CZ" sz="9600" dirty="0"/>
              <a:t>Německý filosof 20. století, fenomenolog a žák M. </a:t>
            </a:r>
            <a:r>
              <a:rPr lang="cs-CZ" sz="9600" dirty="0" err="1"/>
              <a:t>Heideggera</a:t>
            </a:r>
            <a:r>
              <a:rPr lang="cs-CZ" sz="9600" dirty="0"/>
              <a:t>. </a:t>
            </a:r>
            <a:r>
              <a:rPr lang="cs-CZ" sz="9600" dirty="0" smtClean="0"/>
              <a:t>Proslavil </a:t>
            </a:r>
            <a:r>
              <a:rPr lang="cs-CZ" sz="9600" dirty="0"/>
              <a:t>se bádáním o antické filosofii, o jazyce a estetice a zejména o filosofické hermeneutice. </a:t>
            </a:r>
            <a:endParaRPr lang="cs-CZ" sz="9600" dirty="0" smtClean="0"/>
          </a:p>
          <a:p>
            <a:pPr marL="0" indent="0">
              <a:lnSpc>
                <a:spcPct val="120000"/>
              </a:lnSpc>
              <a:buNone/>
            </a:pPr>
            <a:r>
              <a:rPr lang="cs-CZ" sz="9600" dirty="0" smtClean="0"/>
              <a:t>Narodil </a:t>
            </a:r>
            <a:r>
              <a:rPr lang="cs-CZ" sz="9600" dirty="0"/>
              <a:t>se v </a:t>
            </a:r>
            <a:r>
              <a:rPr lang="cs-CZ" sz="9600" dirty="0" err="1"/>
              <a:t>Marburgu</a:t>
            </a:r>
            <a:r>
              <a:rPr lang="cs-CZ" sz="9600" dirty="0"/>
              <a:t> v Hesensku. Jeho otec, profesor chemie a později rektor tamní univerzity, vedl syna k přírodním vědám, </a:t>
            </a:r>
            <a:r>
              <a:rPr lang="cs-CZ" sz="9600" dirty="0" err="1"/>
              <a:t>Gadamer</a:t>
            </a:r>
            <a:r>
              <a:rPr lang="cs-CZ" sz="9600" dirty="0"/>
              <a:t> však odešel do </a:t>
            </a:r>
            <a:r>
              <a:rPr lang="cs-CZ" sz="9600" dirty="0" err="1"/>
              <a:t>Wroclawi</a:t>
            </a:r>
            <a:r>
              <a:rPr lang="cs-CZ" sz="9600" dirty="0"/>
              <a:t>, tehdejší </a:t>
            </a:r>
            <a:r>
              <a:rPr lang="cs-CZ" sz="9600" dirty="0" err="1"/>
              <a:t>Breslau</a:t>
            </a:r>
            <a:r>
              <a:rPr lang="cs-CZ" sz="9600" dirty="0"/>
              <a:t>, kde studoval filosofii. Po návratu do </a:t>
            </a:r>
            <a:r>
              <a:rPr lang="cs-CZ" sz="9600" dirty="0" err="1"/>
              <a:t>Marburgu</a:t>
            </a:r>
            <a:r>
              <a:rPr lang="cs-CZ" sz="9600" dirty="0"/>
              <a:t> studoval u novokantovců P. </a:t>
            </a:r>
            <a:r>
              <a:rPr lang="cs-CZ" sz="9600" dirty="0" err="1"/>
              <a:t>Natorpa</a:t>
            </a:r>
            <a:r>
              <a:rPr lang="cs-CZ" sz="9600" dirty="0"/>
              <a:t> a </a:t>
            </a:r>
            <a:r>
              <a:rPr lang="cs-CZ" sz="9600" dirty="0" err="1"/>
              <a:t>Nicolai</a:t>
            </a:r>
            <a:r>
              <a:rPr lang="cs-CZ" sz="9600" dirty="0"/>
              <a:t> Hartmanna a roku 1922 promoval prací o Platónovi. </a:t>
            </a:r>
            <a:endParaRPr lang="cs-CZ" sz="9600" dirty="0" smtClean="0"/>
          </a:p>
          <a:p>
            <a:pPr marL="0" indent="0">
              <a:lnSpc>
                <a:spcPct val="120000"/>
              </a:lnSpc>
              <a:buNone/>
            </a:pPr>
            <a:r>
              <a:rPr lang="cs-CZ" sz="9600" dirty="0" smtClean="0"/>
              <a:t>Potom </a:t>
            </a:r>
            <a:r>
              <a:rPr lang="cs-CZ" sz="9600" dirty="0"/>
              <a:t>odešel do </a:t>
            </a:r>
            <a:r>
              <a:rPr lang="cs-CZ" sz="9600" dirty="0" err="1"/>
              <a:t>Freiburgu</a:t>
            </a:r>
            <a:r>
              <a:rPr lang="cs-CZ" sz="9600" dirty="0"/>
              <a:t> k mladému M. </a:t>
            </a:r>
            <a:r>
              <a:rPr lang="cs-CZ" sz="9600" dirty="0" err="1"/>
              <a:t>Heideggerovi</a:t>
            </a:r>
            <a:r>
              <a:rPr lang="cs-CZ" sz="9600" dirty="0"/>
              <a:t>, kde jeho spolužáky byli Leo </a:t>
            </a:r>
            <a:r>
              <a:rPr lang="cs-CZ" sz="9600" dirty="0" err="1"/>
              <a:t>Strauss</a:t>
            </a:r>
            <a:r>
              <a:rPr lang="cs-CZ" sz="9600" dirty="0"/>
              <a:t>, Karl </a:t>
            </a:r>
            <a:r>
              <a:rPr lang="cs-CZ" sz="9600" dirty="0" err="1"/>
              <a:t>Löwith</a:t>
            </a:r>
            <a:r>
              <a:rPr lang="cs-CZ" sz="9600" dirty="0"/>
              <a:t> a </a:t>
            </a:r>
            <a:r>
              <a:rPr lang="cs-CZ" sz="9600" dirty="0" err="1"/>
              <a:t>Hannah</a:t>
            </a:r>
            <a:r>
              <a:rPr lang="cs-CZ" sz="9600" dirty="0"/>
              <a:t> Arendtová. S </a:t>
            </a:r>
            <a:r>
              <a:rPr lang="cs-CZ" sz="9600" dirty="0" err="1"/>
              <a:t>Heideggerem</a:t>
            </a:r>
            <a:r>
              <a:rPr lang="cs-CZ" sz="9600" dirty="0"/>
              <a:t> odešel do </a:t>
            </a:r>
            <a:r>
              <a:rPr lang="cs-CZ" sz="9600" dirty="0" err="1"/>
              <a:t>Marburgu</a:t>
            </a:r>
            <a:r>
              <a:rPr lang="cs-CZ" sz="9600" dirty="0"/>
              <a:t>, kde se roku 1929 habilitoval prací Platónova dialektická etika a kde přednášel</a:t>
            </a:r>
            <a:r>
              <a:rPr lang="cs-CZ" sz="9600" dirty="0" smtClean="0"/>
              <a:t>.</a:t>
            </a:r>
          </a:p>
          <a:p>
            <a:pPr marL="0" indent="0">
              <a:lnSpc>
                <a:spcPct val="120000"/>
              </a:lnSpc>
              <a:buNone/>
            </a:pPr>
            <a:r>
              <a:rPr lang="cs-CZ" sz="9600" dirty="0"/>
              <a:t>Na rozdíl od </a:t>
            </a:r>
            <a:r>
              <a:rPr lang="cs-CZ" sz="9600" dirty="0" err="1"/>
              <a:t>Heideggera</a:t>
            </a:r>
            <a:r>
              <a:rPr lang="cs-CZ" sz="9600" dirty="0"/>
              <a:t> nacismus odmítal a téměř do konce války neměl pevné univerzitní postavení. V roce 1945 se stal rektorem v Lipsku a byl v této funkci potvrzen i v roce 1946. Vzhledem k politickému vývoji v tehdejší sovětské zóně odešel do Frankfurtu a roku 1949 převzal katedru filosofie po Karl </a:t>
            </a:r>
            <a:r>
              <a:rPr lang="cs-CZ" sz="9600" dirty="0" err="1"/>
              <a:t>Jaspersovi</a:t>
            </a:r>
            <a:r>
              <a:rPr lang="cs-CZ" sz="9600" dirty="0"/>
              <a:t> v Heidelbergu, kde zůstal i po svém emeritování v roce 1968.</a:t>
            </a:r>
          </a:p>
          <a:p>
            <a:pPr marL="0" indent="0">
              <a:lnSpc>
                <a:spcPct val="120000"/>
              </a:lnSpc>
              <a:buNone/>
            </a:pP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182489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75">
          <a:fgClr>
            <a:schemeClr val="accent4"/>
          </a:fgClr>
          <a:bgClr>
            <a:schemeClr val="bg1"/>
          </a:bgClr>
        </a:patt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50843" y="418641"/>
            <a:ext cx="11005851" cy="6290630"/>
          </a:xfrm>
        </p:spPr>
        <p:txBody>
          <a:bodyPr>
            <a:normAutofit fontScale="92500" lnSpcReduction="10000"/>
          </a:bodyPr>
          <a:lstStyle/>
          <a:p>
            <a:pPr marL="0" indent="0" algn="just">
              <a:buNone/>
            </a:pPr>
            <a:r>
              <a:rPr lang="cs-CZ" dirty="0" err="1"/>
              <a:t>Gadamer</a:t>
            </a:r>
            <a:r>
              <a:rPr lang="cs-CZ" dirty="0"/>
              <a:t> napsal řadu prací o antické filosofii, o filosofii jazyka a o estetice, proslavil se však velkou prací </a:t>
            </a:r>
            <a:r>
              <a:rPr lang="cs-CZ" i="1" dirty="0"/>
              <a:t>Pravda a metoda</a:t>
            </a:r>
            <a:r>
              <a:rPr lang="cs-CZ" dirty="0"/>
              <a:t> (</a:t>
            </a:r>
            <a:r>
              <a:rPr lang="cs-CZ" dirty="0" err="1"/>
              <a:t>Wahrheit</a:t>
            </a:r>
            <a:r>
              <a:rPr lang="cs-CZ" dirty="0"/>
              <a:t> </a:t>
            </a:r>
            <a:r>
              <a:rPr lang="cs-CZ" dirty="0" err="1"/>
              <a:t>und</a:t>
            </a:r>
            <a:r>
              <a:rPr lang="cs-CZ" dirty="0"/>
              <a:t> </a:t>
            </a:r>
            <a:r>
              <a:rPr lang="cs-CZ" dirty="0" err="1"/>
              <a:t>Methode</a:t>
            </a:r>
            <a:r>
              <a:rPr lang="cs-CZ" dirty="0"/>
              <a:t>) z roku 1960. </a:t>
            </a:r>
            <a:endParaRPr lang="cs-CZ" dirty="0" smtClean="0"/>
          </a:p>
          <a:p>
            <a:pPr marL="0" indent="0" algn="just">
              <a:buNone/>
            </a:pPr>
            <a:r>
              <a:rPr lang="cs-CZ" dirty="0" smtClean="0"/>
              <a:t>Téma </a:t>
            </a:r>
            <a:r>
              <a:rPr lang="cs-CZ" dirty="0"/>
              <a:t>„rozumění“ a filosofické hermeneutiky naznačil už </a:t>
            </a:r>
            <a:r>
              <a:rPr lang="cs-CZ" dirty="0" err="1"/>
              <a:t>Heidegger</a:t>
            </a:r>
            <a:r>
              <a:rPr lang="cs-CZ" dirty="0"/>
              <a:t>, teprve </a:t>
            </a:r>
            <a:r>
              <a:rPr lang="cs-CZ" dirty="0" err="1"/>
              <a:t>Gadamer</a:t>
            </a:r>
            <a:r>
              <a:rPr lang="cs-CZ" dirty="0"/>
              <a:t> je však zpracoval. </a:t>
            </a:r>
            <a:endParaRPr lang="cs-CZ" dirty="0" smtClean="0"/>
          </a:p>
          <a:p>
            <a:pPr marL="0" indent="0" algn="just">
              <a:buNone/>
            </a:pPr>
            <a:endParaRPr lang="cs-CZ" dirty="0" smtClean="0"/>
          </a:p>
          <a:p>
            <a:pPr marL="0" indent="0" algn="just">
              <a:buNone/>
            </a:pPr>
            <a:r>
              <a:rPr lang="cs-CZ" dirty="0" smtClean="0"/>
              <a:t>Postavil </a:t>
            </a:r>
            <a:r>
              <a:rPr lang="cs-CZ" dirty="0"/>
              <a:t>se jednak proti názorům, které chtěly i v humanitních vědách zavést přírodovědecký způsob argumentace a dokazování, jednak proti starší hermeneutice Friedricha </a:t>
            </a:r>
            <a:r>
              <a:rPr lang="cs-CZ" dirty="0" err="1"/>
              <a:t>Schleiermachera</a:t>
            </a:r>
            <a:r>
              <a:rPr lang="cs-CZ" dirty="0"/>
              <a:t> a Wilhelma </a:t>
            </a:r>
            <a:r>
              <a:rPr lang="cs-CZ" dirty="0" err="1"/>
              <a:t>Diltheye</a:t>
            </a:r>
            <a:r>
              <a:rPr lang="cs-CZ" dirty="0"/>
              <a:t>, která chápala interpretaci jako vcítění, návrat k myšlenkám původního autora. </a:t>
            </a:r>
            <a:endParaRPr lang="cs-CZ" dirty="0" smtClean="0"/>
          </a:p>
          <a:p>
            <a:pPr marL="0" indent="0" algn="just">
              <a:buNone/>
            </a:pPr>
            <a:endParaRPr lang="cs-CZ" dirty="0" smtClean="0"/>
          </a:p>
          <a:p>
            <a:pPr marL="0" indent="0">
              <a:buNone/>
            </a:pPr>
            <a:r>
              <a:rPr lang="cs-CZ" dirty="0" err="1" smtClean="0"/>
              <a:t>Gadamer</a:t>
            </a:r>
            <a:r>
              <a:rPr lang="cs-CZ" dirty="0" smtClean="0"/>
              <a:t> </a:t>
            </a:r>
            <a:r>
              <a:rPr lang="cs-CZ" dirty="0"/>
              <a:t>naproti tomu rozvinul myšlenku </a:t>
            </a:r>
            <a:r>
              <a:rPr lang="cs-CZ" b="1" dirty="0"/>
              <a:t>„hermeneutického kruhu</a:t>
            </a:r>
            <a:r>
              <a:rPr lang="cs-CZ" dirty="0"/>
              <a:t>“: </a:t>
            </a:r>
            <a:endParaRPr lang="cs-CZ" dirty="0" smtClean="0"/>
          </a:p>
          <a:p>
            <a:pPr marL="0" indent="0">
              <a:buNone/>
            </a:pPr>
            <a:r>
              <a:rPr lang="cs-CZ" dirty="0" smtClean="0"/>
              <a:t>ke </a:t>
            </a:r>
            <a:r>
              <a:rPr lang="cs-CZ" dirty="0"/>
              <a:t>každému textu člověk už přistupuje s jistým </a:t>
            </a:r>
            <a:r>
              <a:rPr lang="cs-CZ" b="1" dirty="0"/>
              <a:t>„před-porozuměním</a:t>
            </a:r>
            <a:r>
              <a:rPr lang="cs-CZ" dirty="0"/>
              <a:t>“, které se během četby kriticky mění, protože dochází ke </a:t>
            </a:r>
            <a:r>
              <a:rPr lang="cs-CZ" b="1" dirty="0"/>
              <a:t>„splývání horizontů“</a:t>
            </a:r>
            <a:r>
              <a:rPr lang="cs-CZ" dirty="0"/>
              <a:t> a obzor čtenáře se rozšiřuje o čtené.</a:t>
            </a:r>
            <a:br>
              <a:rPr lang="cs-CZ" dirty="0"/>
            </a:br>
            <a:r>
              <a:rPr lang="cs-CZ" dirty="0"/>
              <a:t/>
            </a:r>
            <a:br>
              <a:rPr lang="cs-CZ" dirty="0"/>
            </a:br>
            <a:endParaRPr lang="cs-CZ" dirty="0"/>
          </a:p>
        </p:txBody>
      </p:sp>
    </p:spTree>
    <p:extLst>
      <p:ext uri="{BB962C8B-B14F-4D97-AF65-F5344CB8AC3E}">
        <p14:creationId xmlns:p14="http://schemas.microsoft.com/office/powerpoint/2010/main" val="1177748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75">
          <a:fgClr>
            <a:schemeClr val="accent4"/>
          </a:fgClr>
          <a:bgClr>
            <a:schemeClr val="bg1"/>
          </a:bgClr>
        </a:pattFill>
        <a:effectLst/>
      </p:bgPr>
    </p:bg>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7128" y="1509540"/>
            <a:ext cx="10044737" cy="3780000"/>
          </a:xfrm>
        </p:spPr>
      </p:pic>
    </p:spTree>
    <p:extLst>
      <p:ext uri="{BB962C8B-B14F-4D97-AF65-F5344CB8AC3E}">
        <p14:creationId xmlns:p14="http://schemas.microsoft.com/office/powerpoint/2010/main" val="61103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75">
          <a:fgClr>
            <a:schemeClr val="accent4"/>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Hermeneutický kruh</a:t>
            </a:r>
            <a:endParaRPr lang="cs-CZ" b="1" dirty="0"/>
          </a:p>
        </p:txBody>
      </p:sp>
      <p:sp>
        <p:nvSpPr>
          <p:cNvPr id="5" name="AutoShape 2" descr="data:image/png;base64,iVBORw0KGgoAAAANSUhEUgAAALEAAADHCAMAAABhjEIrAAAAgVBMVEX///8AAAD7+/vHx8fu7u6Dg4M1NTWfn5/x8fH5+fn19fW2trbh4eFra2uYmJjp6enCwsJiYmLc3NxHR0eKiopTU1PX19fOzs6Tk5Ovr69ycnLMzMyqqqpZWVk8PDxkZGQcHBwmJiZBQUEODg53d3d+fn4uLi43NzcWFhYhISFVVVUL1IDOAAASS0lEQVR4nO1dCZeqOrMlyhyGMAio4ITa2v//B74kgGKoINh49L717bW8tw8obJJKTakERZkY1ha1/zmLkeyb34L0XLb/6URfz1g5PlI0vpRxEekJ/2yWp4t/1dmxX/3s1Iy1ffZhgl0go/osaBtrygopVvSrYORwxqerMo8/zVCEu1UV5Nok51KxKqu2dRH7/xwZOEbJpykKcNDaMFCqKw3jHM0o4z1jvEYextj+NEUBIUo2Pgo3yr2NGeNdxdj/ND0IGEX0s7gxZjI8WwSMcXJBjq+Fn2YoIilt+rEU54BSZ4NSSpkUgaIGCCvpDl2+TYwpEouaD8oYk5R+1opCmOz6mBB6HH8h4f/hf/j/hWKDP01hJPaI4td3nE8TGYwdqkG+zjJLQNANrvbfEJAWZXSJouDTfPrhUPgGEkCcb5TqBDOIXO8w6Nnlp0negDUt/pGTvSOOT18wGt1DtGuRwqrv2zspZ7SJNvPPkVWdZpSVRfHbCuW2C5Bs0Rw++9Yn+C5JUd1/4WWihHoduqcsDpVZnNVnNPzPW5rENZUl6eiB5UmgSwi5NSqZB/zYTvun+kOvZTeygRhO0BiuKXzHtmvZ2PwbslTpHmtpgCOLFuGiWEii0pxL1OafyPO8MhDbLIfP3wj/eL1plXhbyfM7OD5gXrIb7eeq7Au1ZjPIs9jOrAau5MGngq1f2V1SU/4VxthRh6QobLPqi3Qyeh1Ym6lbJeU9lr4rBYO55J0m7UaSca3xHkXHNUQxn018WaNSGhNflSLnEnGemi+FuaIXvkyu5nKuIaQK4m/gvRdNy5kT9t6W7WOtjIIJHdG5xq64nu6CIqw58+qKya6XcJ32Zl9rzwRjomsllY54/kUzSZLwdIhu2CTsyMDbbCaT5ZTb3KdfW+e5Ecex9qCmMnokpieG3Mf+Zd7KBLKc7oYQ3ro5wRIzgAlZrbbP1YwaTSLLyZAWzvam36uofd90B8zpXSeQZU64JH1kks1mWAY+OXejFQFUlsseJ2sA0irmkX/BMjxt+OXyOO/nzBzQzV98jPT6TK2tyDgzSLL+pBazVIfXfYzkWQt7470B27x4feddJoVjL3oDt8yGVJ8mxmtWMNX75JlRfnVmasm0RC4NELDWNyB7YcQ9YQdzi16LShjhPJY+7vIvjv3Mkzcjk8XVKxflIXH4Iznrl3/MU8YX6SmWNXolwo7pCMBHyUnHfeGKAgqpllm9JMosR7U2JPKUjtDBUtiZIbGTLP04uoKEJ9VMD/ZLEm+S2MknMnF9hTLzVtUU1pz+aeTFpDAl5mTGIrRxl3JZildZgOf8CWT4di0NNkHOGaFRt/Ej5q8t4QE78uH7kWSwgBnUiRvhX/gHhBa+AhvLiadfQliWfRr3jbgR0+GucgQdEtJvOGiLWTu9wn7J//0E6hY8zIz18NCdRS+KeYJErFeI1TSNFot7FIGjRWQk6ZPeDWFVOcaMMGs3UzzQyTR6fAnDy7phRhpnntEbvKkZ2JnM8vXSbOHMhp0D6uJM7q3lW5lHZhJt2ydL6gmSHWu4To6575SCUdlB9qOwJD3RjmmSskcoZ2BsR83IWf6bFuwtj0QxIER2LIsOkudGRQvkocUR6p3wPNCHo07mD3VDoMeW6QnHGFL6Osvk8gw6tVQnD7GuzHjQ0Q6VANox7G2p8TDX3pT6EYoF+ctUJ58HuPZJNUQhCfIlNxyeFLF+ZWdy6KG3gyYwuC6GGV/BH/hjKj7sjSxZEwAD1xvkJ9MvWWzODjgFOhRONi6cnktEHhwjbNbq2QXjKmUFJZ89UKYk7pIciSQagLwYMiAPp1eJbRfoI1BphuOrzRP4J5B/YT+3ezTCOlPJ8QDTFkMmwJEFgn1I4Wjp2NVE9uGpO6QhxOIOA/ApwBTDa9kb0GCAbZ/CsUh8+2p6RhGzTADjBFL/o4W4AhyJ20D2aY4QVNFwZgOuYoAQ11UAY3Aswy70c1jgeIL8wgxk/EPQYcVTKbgSCsgLIoC+e7GJKRzQGBXdbjRuvkXbzcYoUgm7OZu85Ce7jC2jq8rt1+f3zAwSZaAfvZtvgeYKubXQ3FcujGSIpIwh3ePI/BQSbCl6/S4T9FG6o4y6ObX+PvirKiqZVbGYyjrEqVO3CcAYGCxwuDOzS8M2KfyrvrOlcd4J6h/A/d42wRMqUcitD210/RqGK9ZLmFto0DeGGIN+hnlqj6pCS2VGHFSMXStVNDG1tUgVxAwbVQt6Rk0zezyWB1LgkMAG/B0o72kKQZsPhH4VoGEL6BDSzgI02iRU1gmflGoYA7mgEzBSdIDHqaPvwkDirgHuoQXcmUmFGawVlz5hI4YF7XFzxk/yZ4AYQ94nIHU2oGhtSegC+SmAz8irjihrdLmixovRlSRgi6XCeloJYgxEXDvgjrDVXoLZHcgnAXKTTaYldoJVozd0D62WOo/65Yy7WTBAjEG3WkbZ9LqStu4y9mrG+fxui0PkKkyjH3qkAsiCAYy3tZPquQJ1sO2BsQf4FnbNmErBfRTT+0Qrxrg6AjPuuH0AY5ebBTokxFRqx9gwBXpj3FLaXY9Gre+8ScuyJqjoO1NhHXRAXh9jsQ9ljFP6852ovkW3JKVjaZ5XVO1WIRbImN+5QD9WWo/hKN6YrNuiHsZlN6UkYUzdKsO8Hh2P82x62fEEq5xRCaz8ZCtw71YGZMzvPKNi38zzXRWNUL2xLOWMeU3aMMbOZbGe7Xd5dKTk58a5bj8xARKjy+nKzy3aBUjdYFJt3XleX2S2pVL1o5yQnDEvJhQOAyp6xSjsXS4V1VrT+S18F1IVvJRQ5YQfpupd0eM0a8aoxPeuMKley2jEtMO9jAXfGkoblXfGfFVsEbiN+IsGY8En6e2iaaca3Sg+rRgHhPzeh5Jj5CzGq30HGeOrEK8CnhBL7aBVaO9X9TpeJWlGlRhL8BJFlor/efC8u4zntVTkS9x0WJxxi93H2OV1C4KKgjyhDWsTI6Y97SLD3hTFLQ0t+qbMGUfsuo8+lpRxtcyhorzZXVBYtBh3nANeUdhJ80O+BjOz9syy7Bn9D/WVWw6y+PX6moLqhhnTa1GVbplMFNPUylJ3RYfVjXE3DjdAxisoLiXS8gaxSxrGj0dBxnT04URlw4SG0DTyw6XDbNCdcSdqahg/pop8ML1CPEklgsg4Hs5Y1anqPeR5nqaGsg8DhHQWxfUwZlLhRaLdCyVx3twooISEyNhHUFEPLBWOEibUJXLZHZmchehyCXoY84qsJS+Qfzgui/6p+A5g7FSMhQyfXFdQqpVf4ZusEw9Zi7E4z7Rm5iNnZvyR8ToHAs9QPNbIiBgo8xLCTsGtlDFKUkXjpj40WMfs21IhZmcoY7ymjNXF87Hn7IRQlNRquzs7TKBKLyljKhSZV8mhr6PVNo0fGD/6IwkVCZt50Kb+qKK68wzOHv1milEUc2UbbP1VEZSo4Ky62ShWiHQUCUoZa2G4b2KQhU/leCFnXPnU1XQQerQD3VjNoJ73EtkpSphPQc8H58r/BcI6DaFOpC2XivjxGnFbjhXy0IMmd/KqJIYl+LlbUS5yZNPPPKe/cTbsVtuqW6AykrjxZO5QuwUX64rx7BwnpNanbMgv2RPfLXzQ9matStbAsixbTKBVjD0jV9nf+Y0x5DfFojsI5dqtYz3e2bxd3cMbKsfr+KGPCiCTA6fZcqGVKOMsp7cgieLkxYVt0uNgln4Grqh152VAj77WUH4S1j1ahGhH5Thu+33QBDRcvCI23on2xfF8zpVoh0+7M1aurGGgOhJMgNBBypi1byO2PlVIzH+LWozBfA88U3UcUJoGZZ9BAwQy5i2LfqlDWMvxBv3yCx5ajKH2VCVzjT0lDA2GRv++19HwTSy9XObLRo7PbNosY4zvLQEWK4BTsRTGsyUGGtQNfta15UCGxaoZBzvqaN6eZ6aw1fmHVsQ1g9pTlvKhw6u3HigDHVBwbqnbUJcmw0L/aDIbyboSUL0dIwJZ7746rNVcWhCylnQNFBAAgtLkdjLHPTZR0B4ZvOoMtxkD/SO5C4fteZLSbexJZGlwNnbFG4M9SxPnUS0XHquT9+4DKx4kc0TVqTQCxn4YyboF0jwzoJrhNqvgBreckILKHZ+xfvBW4b7sm9adLfcbyzRvlzBN60deRAtpfGDuwm1ylGF5LRtdEZfH1dGlI7fOedRYQG45PEd0x+92667nHKTYSgtAJEEikE8IGsbU+nuNs4u5I7jczqjVa7EEtb7ix09XHnkGR2/5CVycBliBLVpU4pPtfaWJes/UPyyoi6g6Vf1KAzjhLqu9GQX4uYGSA7y7+bfZ2S1qXfHjoN2+oLoufAzkJNXBv1Ms7wJrLDo5t/acKaV8udQqN0Nnx2F/+4+B3EyDJ8rdvyzj4YDrWKC6SwOBSwyMRCm5TOPHuGsNz8XNsj+uN4VrhQCfQvELcO6fIeTad/lYl2NJpspt7W9reodXhNCISba+owIW8nbSSljI4x8MSZoDqoEnnay1CE3I5sIlvRSufG+FZ5As1oGWGQyobKIxVfEgTbJCIMsDfMVByCVmG7rTgBpk9Swsx4PVEIP/2opQMS5sAJV/Darz/hWzNHKfWCnHbwYbljIGK8hbLQfUFLLHeuxu2B3nSPtq1CHIy5TBKxWDSumRMPZkJYAc637nQYATS1c/imUZ1Z1/BtXG4o6w964Tw5vBi//sUyKNrcDV1MawBd9OZ2ZCUXt9n+xqq89Xfcxst8f1hHINPGs9qCp0ydfbPGDeu5ZVKbayILtBQnL5ajxZst8YWvnvLDpr0P3sibmYG1ksH9R+bECFoDeAQTBfPzawApDVxwr+BFSJ9Yg00RZQnMfW3Why+WVwYtDkb8etYOn08mKAqCp4r+t7Yqo1TOPM1jY9+6VE5sas3IxRXffWptMtspLA2Lo1toP26FjDo4vGd9HwOtaOTlaYML5n1xg4mlSSzaiNljBEWV1NuPbxBgnhcD9uI5mwM7/NAc+R/gmSKGf80tj0DO6yEUqWWL4MiQxzzTZySQHVcJDKT7JBO6oMRBjLrmaM0Gw11CtcwO6QfvM3Bj6YVWYw0KhFphVY/cUOOkHyaXSGrUojAl7NMT5cp75pCRpeHEyxgZwaS5dDzU4IXV+4h+1Wi1kAGOBilnFXl65N5GPo8lKjsL7Zw+5NEoPu4XAce3YXcoHSuoGIgZn5Gy6vm0AVl33md0fF8VUlyjYck7oGSYBf6rqQbPvUACu6GOFPiIDqH+7Axvi3O1ia0avRTbY31h+2S2EFEGWPA5bEh3GG+xQk/TsysbI9cG5gKHB/K1M4JVb9QbdQVQyryxao//PXfbFYKz/Zim7puhl5lrcghGjuMzM2zd5jy6etrPCyT7aPm+y0xrd4e9oRrOh0iv3d8ieyXINtlreJokhIvi/ooSJMBoU/k+2hN0AwWgivegu7EYr1/HcZblAJxntfUzPxXpDcl9LfSplvETrhfptv3c+U4Q17mvIdQtU3bX7/nn1j+ebni79tISjBu/bm5a28nf4Vbe/b/9hyeCnr1AmA9+4xfWAqE00U5zG8fx9vv9rGe6ob/Iu90kPuzF2m2Qc5+zf70TtcN2/+bk7/4Z7/1X7e6Ci+LEECywc2eVCrvVLP/bPk00Gr3j2B1s9Ukk/IfIV24mHy799d4WOuNVDU9+IEnHnVyHrMFMwzrXre3qmR6eE79aKWQPL+iqi4vTimvU3loqie9ex/4pWFq0o/06Y2/ZZMm2r7fU1oXzex7avL+lCkv9Gp6kd4alb6oDXhsd6czB/fcLNhbelQeXbrA4U2ZUL3BSzJ742dl3XfbhMZWebdHwLjL3jtpur4XaIQdr7zVe/bJKWE6A/b5h3ei/DDEF8fxHCMtdPHRtlTpLgrHNNPTk0MxxdF4yulQQA5tBlf3/A6kemRxS2VHH2vGLfhtN6j955o9g3wb9ZwWB3Kd+BnwQcivFngl4K/4+0/xZitQ8Qv71r/EbyjJOOtCHafZtCLeeovuQRgtiTVwQom0QU7Cl76b3wV2h+A0c7ArEIt08km9g9Ii90FZbxcYuPFWds3wzwvLMVh20EF7H30MQqVmbvnK4atSTcrnw46qz9gxTqqgXZKjqhLwRjHKPhWS90wJig5lXfGLFs1XeHLpOBbSlByJd/n5sbYUEyy+zQ3GD9oqQQHi+0wtUJKXq1HD3Gw6NlM+7PQ3fmeZxB1PYr0Q0T/jg+xcrSv1y8IoCHoX/7q6y5+/gshUhveCzVqr+D/AJbC8I3n+yp2AAAAAElFTkSuQmCC">
            <a:hlinkClick r:id="rId2"/>
          </p:cNvPr>
          <p:cNvSpPr>
            <a:spLocks noChangeAspect="1" noChangeArrowheads="1"/>
          </p:cNvSpPr>
          <p:nvPr/>
        </p:nvSpPr>
        <p:spPr bwMode="auto">
          <a:xfrm>
            <a:off x="-190205" y="-1077239"/>
            <a:ext cx="2114550" cy="2371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AutoShape 4" descr="Výsledek obrázku pro hermeneutic circle example"/>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AutoShape 6" descr="Výsledek obrázku pro hermeneutic circle example"/>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AutoShape 8" descr="Výsledek obrázku pro hermeneutic circle example"/>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AutoShape 10" descr="Výsledek obrázku pro hermeneutic circle example"/>
          <p:cNvSpPr>
            <a:spLocks noChangeAspect="1" noChangeArrowheads="1"/>
          </p:cNvSpPr>
          <p:nvPr/>
        </p:nvSpPr>
        <p:spPr bwMode="auto">
          <a:xfrm>
            <a:off x="5207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12" descr="Výsledek obrázku pro hermeneutic circle example"/>
          <p:cNvSpPr>
            <a:spLocks noChangeAspect="1" noChangeArrowheads="1"/>
          </p:cNvSpPr>
          <p:nvPr/>
        </p:nvSpPr>
        <p:spPr bwMode="auto">
          <a:xfrm>
            <a:off x="6731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AutoShape 14" descr="Výsledek obrázku pro hermeneutic circle example"/>
          <p:cNvSpPr>
            <a:spLocks noChangeAspect="1" noChangeArrowheads="1"/>
          </p:cNvSpPr>
          <p:nvPr/>
        </p:nvSpPr>
        <p:spPr bwMode="auto">
          <a:xfrm>
            <a:off x="825500"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4" name="Obrázek 13"/>
          <p:cNvPicPr>
            <a:picLocks noChangeAspect="1"/>
          </p:cNvPicPr>
          <p:nvPr/>
        </p:nvPicPr>
        <p:blipFill>
          <a:blip r:embed="rId3"/>
          <a:stretch>
            <a:fillRect/>
          </a:stretch>
        </p:blipFill>
        <p:spPr>
          <a:xfrm>
            <a:off x="4220405" y="2101425"/>
            <a:ext cx="3554225" cy="3996000"/>
          </a:xfrm>
          <a:prstGeom prst="rect">
            <a:avLst/>
          </a:prstGeom>
        </p:spPr>
      </p:pic>
    </p:spTree>
    <p:extLst>
      <p:ext uri="{BB962C8B-B14F-4D97-AF65-F5344CB8AC3E}">
        <p14:creationId xmlns:p14="http://schemas.microsoft.com/office/powerpoint/2010/main" val="24596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75">
          <a:fgClr>
            <a:schemeClr val="accent4"/>
          </a:fgClr>
          <a:bgClr>
            <a:schemeClr val="bg1"/>
          </a:bgClr>
        </a:pattFill>
        <a:effectLst/>
      </p:bgPr>
    </p:bg>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3821" y="287696"/>
            <a:ext cx="8496000" cy="6372000"/>
          </a:xfrm>
        </p:spPr>
      </p:pic>
    </p:spTree>
    <p:extLst>
      <p:ext uri="{BB962C8B-B14F-4D97-AF65-F5344CB8AC3E}">
        <p14:creationId xmlns:p14="http://schemas.microsoft.com/office/powerpoint/2010/main" val="112642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75">
          <a:fgClr>
            <a:srgbClr val="FFC000"/>
          </a:fgClr>
          <a:bgClr>
            <a:schemeClr val="bg1"/>
          </a:bgClr>
        </a:patt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09321" y="980501"/>
            <a:ext cx="11766014" cy="5618604"/>
          </a:xfrm>
        </p:spPr>
        <p:txBody>
          <a:bodyPr>
            <a:normAutofit fontScale="92500"/>
          </a:bodyPr>
          <a:lstStyle/>
          <a:p>
            <a:pPr marL="0" indent="0">
              <a:buNone/>
            </a:pPr>
            <a:r>
              <a:rPr lang="cs-CZ" dirty="0"/>
              <a:t>Téma hermeneutiky, nauky o rozumění, se později ukázalo jako velmi aktuální v souvislosti s globalizací a setkáváním kultur. </a:t>
            </a:r>
            <a:endParaRPr lang="cs-CZ" dirty="0" smtClean="0"/>
          </a:p>
          <a:p>
            <a:pPr marL="0" indent="0">
              <a:buNone/>
            </a:pPr>
            <a:r>
              <a:rPr lang="cs-CZ" dirty="0" err="1" smtClean="0"/>
              <a:t>Gadamer</a:t>
            </a:r>
            <a:r>
              <a:rPr lang="cs-CZ" dirty="0" smtClean="0"/>
              <a:t> </a:t>
            </a:r>
            <a:r>
              <a:rPr lang="cs-CZ" dirty="0"/>
              <a:t>tak měl veliký vliv na řadu současných filosofů, evropských i amerických: k jeho žákům se hlásí například </a:t>
            </a:r>
            <a:r>
              <a:rPr lang="cs-CZ" dirty="0" err="1"/>
              <a:t>Gianni</a:t>
            </a:r>
            <a:r>
              <a:rPr lang="cs-CZ" dirty="0"/>
              <a:t> </a:t>
            </a:r>
            <a:r>
              <a:rPr lang="cs-CZ" dirty="0" err="1"/>
              <a:t>Vattimo</a:t>
            </a:r>
            <a:r>
              <a:rPr lang="cs-CZ" dirty="0"/>
              <a:t>, Richard </a:t>
            </a:r>
            <a:r>
              <a:rPr lang="cs-CZ" dirty="0" err="1"/>
              <a:t>Rorty</a:t>
            </a:r>
            <a:r>
              <a:rPr lang="cs-CZ" dirty="0"/>
              <a:t>, </a:t>
            </a:r>
            <a:r>
              <a:rPr lang="cs-CZ" dirty="0" err="1"/>
              <a:t>Günther</a:t>
            </a:r>
            <a:r>
              <a:rPr lang="cs-CZ" dirty="0"/>
              <a:t> </a:t>
            </a:r>
            <a:r>
              <a:rPr lang="cs-CZ" dirty="0" err="1"/>
              <a:t>Figal</a:t>
            </a:r>
            <a:r>
              <a:rPr lang="cs-CZ" dirty="0"/>
              <a:t> nebo Jean </a:t>
            </a:r>
            <a:r>
              <a:rPr lang="cs-CZ" dirty="0" err="1"/>
              <a:t>Grondin</a:t>
            </a:r>
            <a:r>
              <a:rPr lang="cs-CZ" dirty="0"/>
              <a:t>, s velkou úctou o něm hovořil například Paul </a:t>
            </a:r>
            <a:r>
              <a:rPr lang="cs-CZ" dirty="0" err="1"/>
              <a:t>Ricoeur</a:t>
            </a:r>
            <a:r>
              <a:rPr lang="cs-CZ" dirty="0"/>
              <a:t> a </a:t>
            </a:r>
            <a:r>
              <a:rPr lang="cs-CZ" dirty="0" err="1"/>
              <a:t>Jürgen</a:t>
            </a:r>
            <a:r>
              <a:rPr lang="cs-CZ" dirty="0"/>
              <a:t> </a:t>
            </a:r>
            <a:r>
              <a:rPr lang="cs-CZ" dirty="0" err="1"/>
              <a:t>Habermas</a:t>
            </a:r>
            <a:r>
              <a:rPr lang="cs-CZ" dirty="0"/>
              <a:t>. </a:t>
            </a:r>
            <a:endParaRPr lang="cs-CZ" dirty="0" smtClean="0"/>
          </a:p>
          <a:p>
            <a:pPr marL="0" indent="0">
              <a:buNone/>
            </a:pPr>
            <a:r>
              <a:rPr lang="cs-CZ" dirty="0" err="1" smtClean="0"/>
              <a:t>Gadamer</a:t>
            </a:r>
            <a:r>
              <a:rPr lang="cs-CZ" dirty="0" smtClean="0"/>
              <a:t> </a:t>
            </a:r>
            <a:r>
              <a:rPr lang="cs-CZ" dirty="0"/>
              <a:t>dostal mnoho vyznamenání a čestných doktorátů, mimo jiné i čestný doktorát filosofie Univerzity Karlovy (1996), jehož si velmi cenil. K jeho stým narozeninám se do Heidelbergu sjely stovky významných osobností z celého světa</a:t>
            </a:r>
            <a:r>
              <a:rPr lang="cs-CZ" dirty="0" smtClean="0"/>
              <a:t>.</a:t>
            </a:r>
          </a:p>
          <a:p>
            <a:pPr marL="0" indent="0">
              <a:buNone/>
            </a:pPr>
            <a:endParaRPr lang="cs-CZ" dirty="0" smtClean="0"/>
          </a:p>
          <a:p>
            <a:pPr marL="0" indent="0">
              <a:buNone/>
            </a:pPr>
            <a:endParaRPr lang="cs-CZ" dirty="0"/>
          </a:p>
          <a:p>
            <a:pPr marL="0" indent="0">
              <a:buNone/>
            </a:pPr>
            <a:r>
              <a:rPr lang="cs-CZ" dirty="0"/>
              <a:t>Zdroj životopisu: cs.wikipedia.org/wiki/Hans-</a:t>
            </a:r>
            <a:r>
              <a:rPr lang="cs-CZ" dirty="0" err="1"/>
              <a:t>Georg_Gadamer</a:t>
            </a:r>
            <a:endParaRPr lang="cs-CZ" dirty="0"/>
          </a:p>
          <a:p>
            <a:pPr marL="0" indent="0">
              <a:buNone/>
            </a:pPr>
            <a:r>
              <a:rPr lang="cs-CZ" dirty="0"/>
              <a:t>http://www.databazeknih.cz/zivotopis/hans-georg-gadamer-14599</a:t>
            </a:r>
          </a:p>
          <a:p>
            <a:pPr marL="0" indent="0">
              <a:buNone/>
            </a:pPr>
            <a:endParaRPr lang="cs-CZ" dirty="0"/>
          </a:p>
        </p:txBody>
      </p:sp>
    </p:spTree>
    <p:extLst>
      <p:ext uri="{BB962C8B-B14F-4D97-AF65-F5344CB8AC3E}">
        <p14:creationId xmlns:p14="http://schemas.microsoft.com/office/powerpoint/2010/main" val="89249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252" y="705080"/>
            <a:ext cx="12768548" cy="870332"/>
          </a:xfrm>
        </p:spPr>
        <p:txBody>
          <a:bodyPr>
            <a:normAutofit fontScale="90000"/>
          </a:bodyPr>
          <a:lstStyle/>
          <a:p>
            <a:pPr algn="ctr"/>
            <a:r>
              <a:rPr lang="cs-CZ" b="1" dirty="0"/>
              <a:t>Řeč v pohledu filosofické hermeneutiky H.-G. </a:t>
            </a:r>
            <a:r>
              <a:rPr lang="cs-CZ" b="1" dirty="0" err="1"/>
              <a:t>Gadamera</a:t>
            </a:r>
            <a:r>
              <a:rPr lang="cs-CZ" b="1" dirty="0"/>
              <a:t> </a:t>
            </a:r>
            <a:r>
              <a:rPr lang="cs-CZ" b="1" dirty="0" smtClean="0"/>
              <a:t/>
            </a:r>
            <a:br>
              <a:rPr lang="cs-CZ" b="1" dirty="0" smtClean="0"/>
            </a:br>
            <a:r>
              <a:rPr lang="cs-CZ" b="1" dirty="0" smtClean="0"/>
              <a:t>– </a:t>
            </a:r>
            <a:r>
              <a:rPr lang="cs-CZ" b="1" dirty="0"/>
              <a:t>teze a úryvky </a:t>
            </a:r>
            <a:r>
              <a:rPr lang="cs-CZ" dirty="0"/>
              <a:t/>
            </a:r>
            <a:br>
              <a:rPr lang="cs-CZ" dirty="0"/>
            </a:br>
            <a:endParaRPr lang="cs-CZ" dirty="0"/>
          </a:p>
        </p:txBody>
      </p:sp>
      <p:sp>
        <p:nvSpPr>
          <p:cNvPr id="3" name="Zástupný symbol pro obsah 2"/>
          <p:cNvSpPr>
            <a:spLocks noGrp="1"/>
          </p:cNvSpPr>
          <p:nvPr>
            <p:ph idx="1"/>
          </p:nvPr>
        </p:nvSpPr>
        <p:spPr>
          <a:xfrm>
            <a:off x="341523" y="1850835"/>
            <a:ext cx="11850477" cy="4021156"/>
          </a:xfrm>
        </p:spPr>
        <p:txBody>
          <a:bodyPr/>
          <a:lstStyle/>
          <a:p>
            <a:pPr marL="0" indent="0">
              <a:buNone/>
            </a:pPr>
            <a:endParaRPr lang="cs-CZ" i="1" dirty="0" smtClean="0"/>
          </a:p>
          <a:p>
            <a:pPr marL="0" indent="0">
              <a:buNone/>
            </a:pPr>
            <a:r>
              <a:rPr lang="cs-CZ" i="1" dirty="0" smtClean="0"/>
              <a:t>Jsme </a:t>
            </a:r>
            <a:r>
              <a:rPr lang="cs-CZ" i="1" dirty="0"/>
              <a:t>v každém vědění o sobě samých a v každém vědění o světě vždycky už obklopeni řečí, která je naše vlastní </a:t>
            </a:r>
            <a:r>
              <a:rPr lang="cs-CZ" dirty="0"/>
              <a:t>(…). </a:t>
            </a:r>
            <a:r>
              <a:rPr lang="cs-CZ" i="1" dirty="0"/>
              <a:t>Ve všem našem myšlení a poznávání jsme už vždycky </a:t>
            </a:r>
            <a:r>
              <a:rPr lang="cs-CZ" i="1" dirty="0" err="1"/>
              <a:t>předpojati</a:t>
            </a:r>
            <a:r>
              <a:rPr lang="cs-CZ" i="1" dirty="0"/>
              <a:t> řečovým výkladem světa, do  něhož vrůstat znamená vyrůstat na světě</a:t>
            </a:r>
            <a:r>
              <a:rPr lang="cs-CZ" dirty="0"/>
              <a:t>. (…) </a:t>
            </a:r>
            <a:r>
              <a:rPr lang="cs-CZ" b="1" i="1" dirty="0"/>
              <a:t>Bytí, jež může být pochopeno, je řeč</a:t>
            </a:r>
            <a:r>
              <a:rPr lang="cs-CZ" b="1" i="1" dirty="0" smtClean="0"/>
              <a:t>.</a:t>
            </a:r>
          </a:p>
          <a:p>
            <a:endParaRPr lang="cs-CZ" i="1" dirty="0"/>
          </a:p>
          <a:p>
            <a:endParaRPr lang="cs-CZ" dirty="0"/>
          </a:p>
          <a:p>
            <a:pPr marL="0" indent="0">
              <a:buNone/>
            </a:pPr>
            <a:r>
              <a:rPr lang="cs-CZ" dirty="0"/>
              <a:t>H.-G. </a:t>
            </a:r>
            <a:r>
              <a:rPr lang="cs-CZ" dirty="0" err="1"/>
              <a:t>Gadamer</a:t>
            </a:r>
            <a:r>
              <a:rPr lang="cs-CZ" dirty="0"/>
              <a:t>, Estetika a hermeneutika. In: Člověk a řeč. Praha 1999, s. 51</a:t>
            </a:r>
          </a:p>
          <a:p>
            <a:pPr marL="0" indent="0">
              <a:buNone/>
            </a:pPr>
            <a:endParaRPr lang="cs-CZ" dirty="0"/>
          </a:p>
        </p:txBody>
      </p:sp>
    </p:spTree>
    <p:extLst>
      <p:ext uri="{BB962C8B-B14F-4D97-AF65-F5344CB8AC3E}">
        <p14:creationId xmlns:p14="http://schemas.microsoft.com/office/powerpoint/2010/main" val="1419164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6269" y="99153"/>
            <a:ext cx="11854149" cy="385590"/>
          </a:xfrm>
        </p:spPr>
        <p:txBody>
          <a:bodyPr>
            <a:normAutofit fontScale="90000"/>
          </a:bodyPr>
          <a:lstStyle/>
          <a:p>
            <a:pPr algn="ctr"/>
            <a:r>
              <a:rPr lang="cs-CZ" dirty="0" smtClean="0"/>
              <a:t/>
            </a:r>
            <a:br>
              <a:rPr lang="cs-CZ" dirty="0" smtClean="0"/>
            </a:br>
            <a:r>
              <a:rPr lang="cs-CZ" sz="3600" b="1" dirty="0" smtClean="0">
                <a:latin typeface="Times New Roman" panose="02020603050405020304" pitchFamily="18" charset="0"/>
                <a:cs typeface="Times New Roman" panose="02020603050405020304" pitchFamily="18" charset="0"/>
              </a:rPr>
              <a:t>Hlavní </a:t>
            </a:r>
            <a:r>
              <a:rPr lang="cs-CZ" sz="3600" b="1" dirty="0">
                <a:latin typeface="Times New Roman" panose="02020603050405020304" pitchFamily="18" charset="0"/>
                <a:cs typeface="Times New Roman" panose="02020603050405020304" pitchFamily="18" charset="0"/>
              </a:rPr>
              <a:t>teze:</a:t>
            </a:r>
            <a:r>
              <a:rPr lang="cs-CZ" b="1" dirty="0">
                <a:latin typeface="Times New Roman" panose="02020603050405020304" pitchFamily="18" charset="0"/>
                <a:cs typeface="Times New Roman" panose="02020603050405020304" pitchFamily="18" charset="0"/>
              </a:rPr>
              <a:t/>
            </a:r>
            <a:br>
              <a:rPr lang="cs-CZ" b="1" dirty="0">
                <a:latin typeface="Times New Roman" panose="02020603050405020304" pitchFamily="18" charset="0"/>
                <a:cs typeface="Times New Roman" panose="02020603050405020304" pitchFamily="18" charset="0"/>
              </a:rPr>
            </a:b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0" y="484743"/>
            <a:ext cx="12030418" cy="6488934"/>
          </a:xfrm>
        </p:spPr>
        <p:txBody>
          <a:bodyPr>
            <a:normAutofit fontScale="25000" lnSpcReduction="20000"/>
          </a:bodyPr>
          <a:lstStyle/>
          <a:p>
            <a:pPr marL="0" indent="0">
              <a:buNone/>
            </a:pPr>
            <a:r>
              <a:rPr lang="cs-CZ" sz="9600" dirty="0" smtClean="0"/>
              <a:t>1</a:t>
            </a:r>
            <a:r>
              <a:rPr lang="cs-CZ" sz="9600" dirty="0"/>
              <a:t>/ </a:t>
            </a:r>
            <a:r>
              <a:rPr lang="cs-CZ" sz="9600" dirty="0" smtClean="0"/>
              <a:t>„</a:t>
            </a:r>
            <a:r>
              <a:rPr lang="cs-CZ" sz="9600" dirty="0"/>
              <a:t>To, co vytváří naše bytí, nejsou ani tak naše úsudky, jako spíš </a:t>
            </a:r>
            <a:r>
              <a:rPr lang="cs-CZ" sz="9600" dirty="0" smtClean="0"/>
              <a:t>předsudky“ </a:t>
            </a:r>
            <a:r>
              <a:rPr lang="cs-CZ" sz="9600" dirty="0" smtClean="0">
                <a:cs typeface="Calibri" panose="020F0502020204030204" pitchFamily="34" charset="0"/>
              </a:rPr>
              <a:t>→</a:t>
            </a:r>
            <a:endParaRPr lang="cs-CZ" sz="9600" dirty="0"/>
          </a:p>
          <a:p>
            <a:pPr marL="0" lvl="0" indent="0">
              <a:buNone/>
            </a:pPr>
            <a:r>
              <a:rPr lang="cs-CZ" sz="9600" b="1" dirty="0" err="1" smtClean="0"/>
              <a:t>předporozumění</a:t>
            </a:r>
            <a:r>
              <a:rPr lang="cs-CZ" sz="9600" dirty="0" smtClean="0"/>
              <a:t> </a:t>
            </a:r>
            <a:r>
              <a:rPr lang="cs-CZ" sz="9600" dirty="0"/>
              <a:t>světu dané historicko-společenským vědomím, tradicí a </a:t>
            </a:r>
            <a:r>
              <a:rPr lang="cs-CZ" sz="9600" b="1" dirty="0" smtClean="0"/>
              <a:t>  </a:t>
            </a:r>
            <a:r>
              <a:rPr lang="cs-CZ" sz="9600" b="1" dirty="0"/>
              <a:t>jazykem / řečí </a:t>
            </a:r>
            <a:endParaRPr lang="cs-CZ" sz="9600" b="1" dirty="0" smtClean="0"/>
          </a:p>
          <a:p>
            <a:pPr marL="0" indent="0">
              <a:buNone/>
            </a:pPr>
            <a:r>
              <a:rPr lang="cs-CZ" sz="9600" dirty="0"/>
              <a:t>Porozumění je možné jen tak, že každý vnáší do hry své vlastní </a:t>
            </a:r>
            <a:r>
              <a:rPr lang="cs-CZ" sz="9600" dirty="0" smtClean="0"/>
              <a:t>předpoklady. (Předpokladem </a:t>
            </a:r>
            <a:r>
              <a:rPr lang="cs-CZ" sz="9600" dirty="0"/>
              <a:t>porozumění je vždy určité </a:t>
            </a:r>
            <a:r>
              <a:rPr lang="cs-CZ" sz="9600" dirty="0" err="1" smtClean="0"/>
              <a:t>předporozumění</a:t>
            </a:r>
            <a:r>
              <a:rPr lang="cs-CZ" sz="9600" dirty="0" smtClean="0"/>
              <a:t>.)</a:t>
            </a:r>
          </a:p>
          <a:p>
            <a:pPr marL="0" indent="0">
              <a:buNone/>
            </a:pPr>
            <a:r>
              <a:rPr lang="cs-CZ" sz="9600" dirty="0" smtClean="0"/>
              <a:t>Přínos </a:t>
            </a:r>
            <a:r>
              <a:rPr lang="cs-CZ" sz="9600" dirty="0"/>
              <a:t>interpreta patří ke smyslu poznání a nemůže být od něho </a:t>
            </a:r>
            <a:r>
              <a:rPr lang="cs-CZ" sz="9600" dirty="0" smtClean="0"/>
              <a:t>odňato.</a:t>
            </a:r>
          </a:p>
          <a:p>
            <a:pPr marL="0" indent="0">
              <a:buNone/>
            </a:pPr>
            <a:endParaRPr lang="cs-CZ" sz="9600" dirty="0" smtClean="0"/>
          </a:p>
          <a:p>
            <a:pPr marL="0" indent="0">
              <a:buNone/>
            </a:pPr>
            <a:r>
              <a:rPr lang="cs-CZ" sz="9800" dirty="0" smtClean="0">
                <a:solidFill>
                  <a:srgbClr val="FF0000"/>
                </a:solidFill>
              </a:rPr>
              <a:t>2</a:t>
            </a:r>
            <a:r>
              <a:rPr lang="cs-CZ" sz="9800" dirty="0">
                <a:solidFill>
                  <a:srgbClr val="FF0000"/>
                </a:solidFill>
              </a:rPr>
              <a:t>/ </a:t>
            </a:r>
            <a:r>
              <a:rPr lang="cs-CZ" sz="9800" b="1" dirty="0">
                <a:solidFill>
                  <a:srgbClr val="FF0000"/>
                </a:solidFill>
              </a:rPr>
              <a:t>● </a:t>
            </a:r>
            <a:r>
              <a:rPr lang="cs-CZ" sz="9800" b="1" dirty="0" smtClean="0">
                <a:solidFill>
                  <a:srgbClr val="FF0000"/>
                </a:solidFill>
              </a:rPr>
              <a:t>Řeč </a:t>
            </a:r>
            <a:r>
              <a:rPr lang="cs-CZ" sz="9800" b="1" dirty="0">
                <a:solidFill>
                  <a:srgbClr val="FF0000"/>
                </a:solidFill>
              </a:rPr>
              <a:t>≠ nástroj</a:t>
            </a:r>
            <a:r>
              <a:rPr lang="cs-CZ" sz="9800" dirty="0">
                <a:solidFill>
                  <a:srgbClr val="FF0000"/>
                </a:solidFill>
              </a:rPr>
              <a:t>, </a:t>
            </a:r>
            <a:r>
              <a:rPr lang="cs-CZ" sz="9800" b="1" dirty="0">
                <a:solidFill>
                  <a:srgbClr val="FF0000"/>
                </a:solidFill>
              </a:rPr>
              <a:t>řeč  ≠ objekt </a:t>
            </a:r>
            <a:r>
              <a:rPr lang="cs-CZ" sz="9800" dirty="0">
                <a:solidFill>
                  <a:srgbClr val="FF0000"/>
                </a:solidFill>
              </a:rPr>
              <a:t>(srov. podobně jako tělo); spíše:</a:t>
            </a:r>
          </a:p>
          <a:p>
            <a:pPr marL="0" indent="0">
              <a:buNone/>
            </a:pPr>
            <a:r>
              <a:rPr lang="cs-CZ" sz="9800" b="1" dirty="0" smtClean="0">
                <a:solidFill>
                  <a:srgbClr val="FF0000"/>
                </a:solidFill>
              </a:rPr>
              <a:t>● </a:t>
            </a:r>
            <a:r>
              <a:rPr lang="cs-CZ" sz="9800" dirty="0">
                <a:solidFill>
                  <a:srgbClr val="FF0000"/>
                </a:solidFill>
              </a:rPr>
              <a:t>Ř</a:t>
            </a:r>
            <a:r>
              <a:rPr lang="cs-CZ" sz="9800" dirty="0" smtClean="0">
                <a:solidFill>
                  <a:srgbClr val="FF0000"/>
                </a:solidFill>
              </a:rPr>
              <a:t>eč je </a:t>
            </a:r>
            <a:r>
              <a:rPr lang="cs-CZ" sz="9800" b="1" dirty="0">
                <a:solidFill>
                  <a:srgbClr val="FF0000"/>
                </a:solidFill>
              </a:rPr>
              <a:t>médium</a:t>
            </a:r>
            <a:r>
              <a:rPr lang="cs-CZ" sz="9800" dirty="0">
                <a:solidFill>
                  <a:srgbClr val="FF0000"/>
                </a:solidFill>
              </a:rPr>
              <a:t>, ve kterém existujeme </a:t>
            </a:r>
            <a:r>
              <a:rPr lang="cs-CZ" sz="9800" dirty="0" smtClean="0">
                <a:solidFill>
                  <a:srgbClr val="FF0000"/>
                </a:solidFill>
              </a:rPr>
              <a:t>(… „vzduch, který dýcháme“); a existujeme v něm </a:t>
            </a:r>
            <a:r>
              <a:rPr lang="cs-CZ" sz="9800" b="1" dirty="0" smtClean="0">
                <a:solidFill>
                  <a:srgbClr val="FF0000"/>
                </a:solidFill>
              </a:rPr>
              <a:t>společně („říše společného chápání a souhlasu“).</a:t>
            </a:r>
            <a:endParaRPr lang="cs-CZ" sz="9800" b="1" dirty="0">
              <a:solidFill>
                <a:srgbClr val="FF0000"/>
              </a:solidFill>
            </a:endParaRPr>
          </a:p>
          <a:p>
            <a:pPr marL="0" indent="0">
              <a:buNone/>
            </a:pPr>
            <a:r>
              <a:rPr lang="cs-CZ" sz="9800" b="1" dirty="0" smtClean="0">
                <a:solidFill>
                  <a:srgbClr val="FF0000"/>
                </a:solidFill>
              </a:rPr>
              <a:t>● </a:t>
            </a:r>
            <a:r>
              <a:rPr lang="cs-CZ" sz="9800" dirty="0">
                <a:solidFill>
                  <a:srgbClr val="FF0000"/>
                </a:solidFill>
              </a:rPr>
              <a:t>Ř</a:t>
            </a:r>
            <a:r>
              <a:rPr lang="cs-CZ" sz="9800" dirty="0" smtClean="0">
                <a:solidFill>
                  <a:srgbClr val="FF0000"/>
                </a:solidFill>
              </a:rPr>
              <a:t>eč </a:t>
            </a:r>
            <a:r>
              <a:rPr lang="cs-CZ" sz="9800" dirty="0">
                <a:solidFill>
                  <a:srgbClr val="FF0000"/>
                </a:solidFill>
              </a:rPr>
              <a:t>jako </a:t>
            </a:r>
            <a:r>
              <a:rPr lang="cs-CZ" sz="9800" b="1" dirty="0">
                <a:solidFill>
                  <a:srgbClr val="FF0000"/>
                </a:solidFill>
              </a:rPr>
              <a:t>horizont</a:t>
            </a:r>
            <a:r>
              <a:rPr lang="cs-CZ" sz="9800" dirty="0">
                <a:solidFill>
                  <a:srgbClr val="FF0000"/>
                </a:solidFill>
              </a:rPr>
              <a:t> (ve smyslu Humboldtovy teze, že jazyk je specifickým pohledem na svět</a:t>
            </a:r>
            <a:r>
              <a:rPr lang="cs-CZ" sz="9800" dirty="0" smtClean="0">
                <a:solidFill>
                  <a:srgbClr val="FF0000"/>
                </a:solidFill>
              </a:rPr>
              <a:t>); za každým výrazem je celý horizont jazyka.</a:t>
            </a:r>
            <a:endParaRPr lang="cs-CZ" sz="9800" dirty="0">
              <a:solidFill>
                <a:srgbClr val="FF0000"/>
              </a:solidFill>
            </a:endParaRPr>
          </a:p>
          <a:p>
            <a:pPr marL="0" indent="0">
              <a:buNone/>
            </a:pPr>
            <a:r>
              <a:rPr lang="cs-CZ" sz="9800" dirty="0" smtClean="0">
                <a:solidFill>
                  <a:srgbClr val="FF0000"/>
                </a:solidFill>
              </a:rPr>
              <a:t>● </a:t>
            </a:r>
            <a:r>
              <a:rPr lang="cs-CZ" sz="9800" dirty="0">
                <a:solidFill>
                  <a:srgbClr val="FF0000"/>
                </a:solidFill>
              </a:rPr>
              <a:t>S</a:t>
            </a:r>
            <a:r>
              <a:rPr lang="cs-CZ" sz="9800" dirty="0" smtClean="0">
                <a:solidFill>
                  <a:srgbClr val="FF0000"/>
                </a:solidFill>
              </a:rPr>
              <a:t>vět </a:t>
            </a:r>
            <a:r>
              <a:rPr lang="cs-CZ" sz="9800" dirty="0">
                <a:solidFill>
                  <a:srgbClr val="FF0000"/>
                </a:solidFill>
              </a:rPr>
              <a:t>má řečovou/ jazykovou </a:t>
            </a:r>
            <a:r>
              <a:rPr lang="cs-CZ" sz="9800" dirty="0" smtClean="0">
                <a:solidFill>
                  <a:srgbClr val="FF0000"/>
                </a:solidFill>
              </a:rPr>
              <a:t>podstatu.</a:t>
            </a:r>
          </a:p>
          <a:p>
            <a:pPr marL="0" indent="0">
              <a:buNone/>
            </a:pPr>
            <a:endParaRPr lang="cs-CZ" sz="9800" dirty="0">
              <a:solidFill>
                <a:srgbClr val="FF0000"/>
              </a:solidFill>
            </a:endParaRPr>
          </a:p>
          <a:p>
            <a:pPr marL="0" indent="0">
              <a:buNone/>
            </a:pPr>
            <a:r>
              <a:rPr lang="cs-CZ" sz="9800" dirty="0"/>
              <a:t> </a:t>
            </a:r>
            <a:r>
              <a:rPr lang="cs-CZ" sz="9800" dirty="0" smtClean="0"/>
              <a:t>3</a:t>
            </a:r>
            <a:r>
              <a:rPr lang="cs-CZ" sz="9800" dirty="0"/>
              <a:t>/ Zásadní momenty charakterizující bytnost (podstatu) řeči:</a:t>
            </a:r>
          </a:p>
          <a:p>
            <a:pPr marL="0" indent="0">
              <a:buNone/>
            </a:pPr>
            <a:r>
              <a:rPr lang="cs-CZ" sz="9800" b="1" dirty="0" smtClean="0"/>
              <a:t>	● </a:t>
            </a:r>
            <a:r>
              <a:rPr lang="cs-CZ" sz="9800" dirty="0"/>
              <a:t>bytostné </a:t>
            </a:r>
            <a:r>
              <a:rPr lang="cs-CZ" sz="9800" dirty="0" smtClean="0"/>
              <a:t>sebezapomnění </a:t>
            </a:r>
            <a:r>
              <a:rPr lang="cs-CZ" sz="9800" b="1" dirty="0" smtClean="0"/>
              <a:t>● </a:t>
            </a:r>
            <a:r>
              <a:rPr lang="cs-CZ" sz="9800" dirty="0"/>
              <a:t>nepřipoutanost k </a:t>
            </a:r>
            <a:r>
              <a:rPr lang="cs-CZ" sz="9800" dirty="0" smtClean="0"/>
              <a:t>já </a:t>
            </a:r>
            <a:r>
              <a:rPr lang="cs-CZ" sz="9800" b="1" dirty="0" smtClean="0"/>
              <a:t>● </a:t>
            </a:r>
            <a:r>
              <a:rPr lang="cs-CZ" sz="9800" dirty="0"/>
              <a:t>univerzálnost </a:t>
            </a:r>
            <a:endParaRPr lang="cs-CZ" sz="9800" dirty="0" smtClean="0"/>
          </a:p>
          <a:p>
            <a:pPr marL="0" indent="0">
              <a:buNone/>
            </a:pPr>
            <a:endParaRPr lang="cs-CZ" sz="9800" dirty="0"/>
          </a:p>
          <a:p>
            <a:pPr marL="0" indent="0">
              <a:buNone/>
            </a:pPr>
            <a:r>
              <a:rPr lang="cs-CZ" sz="9800" dirty="0"/>
              <a:t> </a:t>
            </a:r>
            <a:r>
              <a:rPr lang="cs-CZ" sz="9800" dirty="0" smtClean="0"/>
              <a:t>4</a:t>
            </a:r>
            <a:r>
              <a:rPr lang="cs-CZ" sz="9800" dirty="0"/>
              <a:t>/ </a:t>
            </a:r>
            <a:r>
              <a:rPr lang="cs-CZ" sz="9800" b="1" dirty="0"/>
              <a:t>Veškeré rozumění má řečový charakter a dialogickou </a:t>
            </a:r>
            <a:r>
              <a:rPr lang="cs-CZ" sz="9800" b="1" dirty="0" smtClean="0"/>
              <a:t>strukturu; porozumění se rodí v dialogu s druhým.</a:t>
            </a:r>
          </a:p>
          <a:p>
            <a:pPr marL="0" indent="0">
              <a:buNone/>
            </a:pPr>
            <a:endParaRPr lang="cs-CZ" sz="9800" b="1" dirty="0"/>
          </a:p>
          <a:p>
            <a:pPr marL="0" lvl="0" indent="0">
              <a:buNone/>
            </a:pPr>
            <a:endParaRPr lang="cs-CZ" dirty="0"/>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330047780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945</Words>
  <Application>Microsoft Office PowerPoint</Application>
  <PresentationFormat>Širokoúhlá obrazovka</PresentationFormat>
  <Paragraphs>87</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Times New Roman</vt:lpstr>
      <vt:lpstr>Motiv Office</vt:lpstr>
      <vt:lpstr> Hans-Georg Gadamer  (1900 – 2001) </vt:lpstr>
      <vt:lpstr>Hans-Georg Gadamer (1900 – 2001)</vt:lpstr>
      <vt:lpstr>Prezentace aplikace PowerPoint</vt:lpstr>
      <vt:lpstr>Prezentace aplikace PowerPoint</vt:lpstr>
      <vt:lpstr>Hermeneutický kruh</vt:lpstr>
      <vt:lpstr>Prezentace aplikace PowerPoint</vt:lpstr>
      <vt:lpstr>Prezentace aplikace PowerPoint</vt:lpstr>
      <vt:lpstr>Řeč v pohledu filosofické hermeneutiky H.-G. Gadamera  – teze a úryvky  </vt:lpstr>
      <vt:lpstr> Hlavní teze: </vt:lpstr>
      <vt:lpstr> Hans-Georg GADAMER:  Člověk a řeč (Praha: Oikúmené, 1999) Ed. Jan Sokol, přel. Jan Sokol a Jakub Čapek </vt:lpstr>
      <vt:lpstr> H.-G. Gadamer: Člověk a řeč (1966), s. 22 – 29. </vt:lpstr>
      <vt:lpstr>Prezentace aplikace PowerPoint</vt:lpstr>
      <vt:lpstr>Prezentace aplikace PowerPoint</vt:lpstr>
      <vt:lpstr>Prezentace aplikace PowerPoint</vt:lpstr>
      <vt:lpstr>Další stati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Hermeneutický kruh</dc:title>
  <dc:creator>Vaňková, Irena</dc:creator>
  <cp:lastModifiedBy>Irena Vaňková</cp:lastModifiedBy>
  <cp:revision>21</cp:revision>
  <dcterms:created xsi:type="dcterms:W3CDTF">2015-04-15T11:35:51Z</dcterms:created>
  <dcterms:modified xsi:type="dcterms:W3CDTF">2017-04-03T23:00:35Z</dcterms:modified>
</cp:coreProperties>
</file>