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6" r:id="rId3"/>
    <p:sldId id="280" r:id="rId4"/>
    <p:sldId id="277" r:id="rId5"/>
    <p:sldId id="278" r:id="rId6"/>
    <p:sldId id="279" r:id="rId7"/>
    <p:sldId id="268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hyperlink" Target="https://www.savethechildren.org/us/more-ways-to-help/campaign-with-us" TargetMode="Externa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hyperlink" Target="https://www.savethechildren.org/us/more-ways-to-help/campaign-with-us" TargetMode="Externa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bedyprodeti.cz/" TargetMode="External"/><Relationship Id="rId2" Type="http://schemas.openxmlformats.org/officeDocument/2006/relationships/hyperlink" Target="http://iregistr.mpsv.cz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5400" dirty="0" smtClean="0"/>
              <a:t>Problematika edukace žáků se sociálním znevýhodněním</a:t>
            </a:r>
            <a:endParaRPr lang="cs-CZ" sz="54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cs-CZ" sz="2000" dirty="0" smtClean="0"/>
              <a:t>Spolupráce s </a:t>
            </a:r>
            <a:r>
              <a:rPr lang="cs-CZ" sz="2000" dirty="0" err="1" smtClean="0"/>
              <a:t>ospod</a:t>
            </a:r>
            <a:r>
              <a:rPr lang="cs-CZ" sz="2000" dirty="0" smtClean="0"/>
              <a:t> a sociálními službami</a:t>
            </a:r>
          </a:p>
          <a:p>
            <a:r>
              <a:rPr lang="cs-CZ" sz="2000" cap="none" dirty="0" smtClean="0"/>
              <a:t>PhDr. Zbyněk Němec, Ph.D.</a:t>
            </a:r>
            <a:endParaRPr lang="cs-CZ" sz="2000" cap="none" dirty="0"/>
          </a:p>
        </p:txBody>
      </p:sp>
      <p:pic>
        <p:nvPicPr>
          <p:cNvPr id="5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088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Spolupráce školy s OSPOD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51580" y="2015732"/>
            <a:ext cx="6079730" cy="345061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b="1" dirty="0"/>
              <a:t>OSPOD</a:t>
            </a:r>
            <a:r>
              <a:rPr lang="cs-CZ" dirty="0"/>
              <a:t> </a:t>
            </a:r>
            <a:r>
              <a:rPr lang="cs-CZ" dirty="0">
                <a:sym typeface="Wingdings" panose="05000000000000000000" pitchFamily="2" charset="2"/>
              </a:rPr>
              <a:t> Orgán sociálně-právní ochrany </a:t>
            </a:r>
            <a:r>
              <a:rPr lang="cs-CZ" dirty="0" smtClean="0">
                <a:sym typeface="Wingdings" panose="05000000000000000000" pitchFamily="2" charset="2"/>
              </a:rPr>
              <a:t>dětí </a:t>
            </a:r>
            <a:endParaRPr lang="cs-CZ" dirty="0">
              <a:sym typeface="Wingdings" panose="05000000000000000000" pitchFamily="2" charset="2"/>
            </a:endParaRPr>
          </a:p>
          <a:p>
            <a:pPr algn="just">
              <a:buFontTx/>
              <a:buChar char="-"/>
            </a:pPr>
            <a:r>
              <a:rPr lang="cs-CZ" dirty="0">
                <a:sym typeface="Wingdings" panose="05000000000000000000" pitchFamily="2" charset="2"/>
              </a:rPr>
              <a:t>funguje na všech úřadech obcí s rozšířenou působností, činnost se řídí podle zákona č. 359/1999 Sb. o sociálně-právní ochraně dětí</a:t>
            </a:r>
          </a:p>
          <a:p>
            <a:pPr algn="just">
              <a:buFontTx/>
              <a:buChar char="-"/>
            </a:pPr>
            <a:r>
              <a:rPr lang="cs-CZ" dirty="0">
                <a:sym typeface="Wingdings" panose="05000000000000000000" pitchFamily="2" charset="2"/>
              </a:rPr>
              <a:t>věnují se dětem v ohrožení (opuštěným, zanedbávaným, zneužívaným, ohroženým závislostním chováním,  s opakovanými útěky z rodiny, obětem trestných činů…) </a:t>
            </a:r>
          </a:p>
          <a:p>
            <a:pPr marL="0" indent="0">
              <a:buNone/>
            </a:pPr>
            <a:endParaRPr lang="cs-CZ" dirty="0">
              <a:sym typeface="Wingdings" panose="05000000000000000000" pitchFamily="2" charset="2"/>
            </a:endParaRPr>
          </a:p>
        </p:txBody>
      </p:sp>
      <p:pic>
        <p:nvPicPr>
          <p:cNvPr id="4" name="Picture 2" descr="A toddler, in her home – a tented refugee settlement in Lebanon, near the Syrian border. Photo credit: Save the Children, April 2014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570" y="2088654"/>
            <a:ext cx="3231284" cy="162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 flipH="1">
            <a:off x="8220733" y="3846011"/>
            <a:ext cx="3139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Zdroj: </a:t>
            </a:r>
            <a:r>
              <a:rPr lang="cs-CZ" sz="900" dirty="0">
                <a:hlinkClick r:id="rId5"/>
              </a:rPr>
              <a:t>https://</a:t>
            </a:r>
            <a:r>
              <a:rPr lang="cs-CZ" sz="900" dirty="0" smtClean="0">
                <a:hlinkClick r:id="rId5"/>
              </a:rPr>
              <a:t>www.savethechildren.org/us/more-ways-to-help/campaign-with-us</a:t>
            </a:r>
            <a:r>
              <a:rPr lang="cs-CZ" sz="900" dirty="0" smtClean="0"/>
              <a:t> (online cit 2020-04-21)</a:t>
            </a:r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412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8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Spolupráce školy s OSPOD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smtClean="0">
                <a:sym typeface="Wingdings" panose="05000000000000000000" pitchFamily="2" charset="2"/>
              </a:rPr>
              <a:t>Škola </a:t>
            </a:r>
            <a:r>
              <a:rPr lang="cs-CZ" b="1" dirty="0">
                <a:sym typeface="Wingdings" panose="05000000000000000000" pitchFamily="2" charset="2"/>
              </a:rPr>
              <a:t>jako partner OSPOD </a:t>
            </a:r>
            <a:r>
              <a:rPr lang="cs-CZ" dirty="0">
                <a:sym typeface="Wingdings" panose="05000000000000000000" pitchFamily="2" charset="2"/>
              </a:rPr>
              <a:t>(Macků, in Němec a kol. 2019)</a:t>
            </a:r>
            <a:endParaRPr lang="cs-CZ" b="1" dirty="0">
              <a:sym typeface="Wingdings" panose="05000000000000000000" pitchFamily="2" charset="2"/>
            </a:endParaRPr>
          </a:p>
          <a:p>
            <a:pPr>
              <a:buFontTx/>
              <a:buChar char="-"/>
            </a:pPr>
            <a:r>
              <a:rPr lang="cs-CZ" dirty="0">
                <a:sym typeface="Wingdings" panose="05000000000000000000" pitchFamily="2" charset="2"/>
              </a:rPr>
              <a:t>podává podněty (má oznamovací povinnost při podezření na ohrožení dítěte) </a:t>
            </a:r>
          </a:p>
          <a:p>
            <a:pPr>
              <a:buFontTx/>
              <a:buChar char="-"/>
            </a:pPr>
            <a:r>
              <a:rPr lang="cs-CZ" dirty="0">
                <a:sym typeface="Wingdings" panose="05000000000000000000" pitchFamily="2" charset="2"/>
              </a:rPr>
              <a:t>(povinně) poskytuje informace o dítěti</a:t>
            </a:r>
          </a:p>
          <a:p>
            <a:pPr>
              <a:buFontTx/>
              <a:buChar char="-"/>
            </a:pPr>
            <a:r>
              <a:rPr lang="cs-CZ" dirty="0">
                <a:sym typeface="Wingdings" panose="05000000000000000000" pitchFamily="2" charset="2"/>
              </a:rPr>
              <a:t>podílí se na naplňování IPOD (individuální plán ochrany dítěte)</a:t>
            </a:r>
          </a:p>
          <a:p>
            <a:pPr>
              <a:buFontTx/>
              <a:buChar char="-"/>
            </a:pPr>
            <a:r>
              <a:rPr lang="cs-CZ" dirty="0">
                <a:sym typeface="Wingdings" panose="05000000000000000000" pitchFamily="2" charset="2"/>
              </a:rPr>
              <a:t>účastní se případových konferencí k řešení situace dítěte</a:t>
            </a:r>
          </a:p>
        </p:txBody>
      </p:sp>
      <p:pic>
        <p:nvPicPr>
          <p:cNvPr id="1028" name="Picture 4" descr="Aseel*, age 10, at school in Egypt. Photo Credit: Save the Children 2017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091" y="4027779"/>
            <a:ext cx="3342119" cy="167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 flipH="1">
            <a:off x="8442406" y="5708078"/>
            <a:ext cx="3139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Zdroj: </a:t>
            </a:r>
            <a:r>
              <a:rPr lang="cs-CZ" sz="900" dirty="0">
                <a:hlinkClick r:id="rId5"/>
              </a:rPr>
              <a:t>https://</a:t>
            </a:r>
            <a:r>
              <a:rPr lang="cs-CZ" sz="900" dirty="0" smtClean="0">
                <a:hlinkClick r:id="rId5"/>
              </a:rPr>
              <a:t>www.savethechildren.org/us/more-ways-to-help/campaign-with-us</a:t>
            </a:r>
            <a:r>
              <a:rPr lang="cs-CZ" sz="900" dirty="0" smtClean="0"/>
              <a:t> (online cit 2020-04-21)</a:t>
            </a:r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8436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9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1579" y="858982"/>
            <a:ext cx="9603275" cy="994772"/>
          </a:xfrm>
        </p:spPr>
        <p:txBody>
          <a:bodyPr/>
          <a:lstStyle/>
          <a:p>
            <a:r>
              <a:rPr lang="cs-CZ" dirty="0"/>
              <a:t>Sociální služby pro žáky se SZ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dirty="0">
                <a:sym typeface="Wingdings" panose="05000000000000000000" pitchFamily="2" charset="2"/>
              </a:rPr>
              <a:t>NZDM</a:t>
            </a:r>
            <a:r>
              <a:rPr lang="cs-CZ" dirty="0">
                <a:sym typeface="Wingdings" panose="05000000000000000000" pitchFamily="2" charset="2"/>
              </a:rPr>
              <a:t> (§62 zákona č. 108/2006 Sb. o sociálních službách) </a:t>
            </a:r>
          </a:p>
          <a:p>
            <a:pPr marL="0" indent="0" algn="just">
              <a:buNone/>
            </a:pPr>
            <a:r>
              <a:rPr lang="cs-CZ" dirty="0">
                <a:sym typeface="Wingdings" panose="05000000000000000000" pitchFamily="2" charset="2"/>
              </a:rPr>
              <a:t>„</a:t>
            </a:r>
            <a:r>
              <a:rPr lang="cs-CZ" i="1" dirty="0"/>
              <a:t>„(1) Nízkoprahová zařízení pro děti a mládež poskytují ambulantní, popřípadě terénní služby dětem ve věku od 6 do 26 let ohroženým společensky nežádoucími jevy. Cílem služby je zlepšit kvalitu jejich života předcházením nebo snížením sociálních a zdravotních rizik souvisejících se způsobem jejich života, umožnit jim lépe se orientovat v jejich sociálním prostředí a vytvářet podmínky k řešení jejich nepříznivé sociální situace. Služba může být poskytována osobám anonymně.</a:t>
            </a:r>
            <a:endParaRPr lang="cs-CZ" dirty="0"/>
          </a:p>
          <a:p>
            <a:pPr marL="0" indent="0" algn="just">
              <a:spcBef>
                <a:spcPts val="0"/>
              </a:spcBef>
              <a:buNone/>
            </a:pPr>
            <a:r>
              <a:rPr lang="cs-CZ" i="1" dirty="0"/>
              <a:t>(2) Služba podle odstavce 1 obsahuje tyto základní činnosti:</a:t>
            </a:r>
            <a:endParaRPr lang="cs-CZ" dirty="0"/>
          </a:p>
          <a:p>
            <a:pPr marL="0" indent="0" algn="just">
              <a:spcBef>
                <a:spcPts val="0"/>
              </a:spcBef>
              <a:buNone/>
            </a:pPr>
            <a:r>
              <a:rPr lang="cs-CZ" i="1" dirty="0"/>
              <a:t>a) výchovné, vzdělávací a aktivizační činnosti,</a:t>
            </a:r>
            <a:endParaRPr lang="cs-CZ" dirty="0"/>
          </a:p>
          <a:p>
            <a:pPr marL="0" indent="0" algn="just">
              <a:spcBef>
                <a:spcPts val="0"/>
              </a:spcBef>
              <a:buNone/>
            </a:pPr>
            <a:r>
              <a:rPr lang="cs-CZ" i="1" dirty="0"/>
              <a:t>b) zprostředkování kontaktu se společenským prostředím,</a:t>
            </a:r>
            <a:endParaRPr lang="cs-CZ" dirty="0"/>
          </a:p>
          <a:p>
            <a:pPr marL="0" indent="0" algn="just">
              <a:spcBef>
                <a:spcPts val="0"/>
              </a:spcBef>
              <a:buNone/>
            </a:pPr>
            <a:r>
              <a:rPr lang="cs-CZ" i="1" dirty="0"/>
              <a:t>c) sociálně terapeutické činnosti,</a:t>
            </a:r>
            <a:endParaRPr lang="cs-CZ" dirty="0"/>
          </a:p>
          <a:p>
            <a:pPr marL="0" indent="0" algn="just">
              <a:spcBef>
                <a:spcPts val="0"/>
              </a:spcBef>
              <a:buNone/>
            </a:pPr>
            <a:r>
              <a:rPr lang="cs-CZ" i="1" dirty="0"/>
              <a:t>d) pomoc při uplatňování práv, oprávněných zájmů a při obstarávání osobních záležitostí</a:t>
            </a:r>
            <a:r>
              <a:rPr lang="cs-CZ" i="1" dirty="0" smtClean="0"/>
              <a:t>.“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3192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9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Sociální služby pro žáky se SZ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cs-CZ" b="1" dirty="0">
                <a:sym typeface="Wingdings" panose="05000000000000000000" pitchFamily="2" charset="2"/>
              </a:rPr>
              <a:t>SAS</a:t>
            </a:r>
            <a:r>
              <a:rPr lang="cs-CZ" dirty="0">
                <a:sym typeface="Wingdings" panose="05000000000000000000" pitchFamily="2" charset="2"/>
              </a:rPr>
              <a:t> (§65 zákona č. 108/2006 Sb. o sociálních službách) </a:t>
            </a:r>
          </a:p>
          <a:p>
            <a:pPr marL="0" indent="0" algn="just">
              <a:buNone/>
            </a:pPr>
            <a:r>
              <a:rPr lang="cs-CZ" i="1" dirty="0"/>
              <a:t>„(1) Sociálně aktivizační služby pro rodiny s dětmi jsou terénní, popřípadě ambulantní služby poskytované rodině s dítětem, u kterého je jeho vývoj ohrožen v důsledku dopadů dlouhodobě krizové sociální situace, kterou rodiče nedokáží sami bez pomoci překonat, a u kterého existují další rizika ohrožení jeho vývoje.</a:t>
            </a:r>
            <a:endParaRPr lang="cs-CZ" dirty="0"/>
          </a:p>
          <a:p>
            <a:pPr marL="0" indent="0" algn="just">
              <a:spcBef>
                <a:spcPts val="0"/>
              </a:spcBef>
              <a:buNone/>
            </a:pPr>
            <a:r>
              <a:rPr lang="cs-CZ" i="1" dirty="0"/>
              <a:t>(2) Služba podle odstavce 1 obsahuje tyto základní činnosti:</a:t>
            </a:r>
            <a:endParaRPr lang="cs-CZ" dirty="0"/>
          </a:p>
          <a:p>
            <a:pPr marL="0" indent="0" algn="just">
              <a:spcBef>
                <a:spcPts val="0"/>
              </a:spcBef>
              <a:buNone/>
            </a:pPr>
            <a:r>
              <a:rPr lang="cs-CZ" i="1" dirty="0"/>
              <a:t>a) výchovné, vzdělávací a aktivizační činnosti,</a:t>
            </a:r>
            <a:endParaRPr lang="cs-CZ" dirty="0"/>
          </a:p>
          <a:p>
            <a:pPr marL="0" indent="0" algn="just">
              <a:spcBef>
                <a:spcPts val="0"/>
              </a:spcBef>
              <a:buNone/>
            </a:pPr>
            <a:r>
              <a:rPr lang="cs-CZ" i="1" dirty="0"/>
              <a:t>b) zprostředkování kontaktu se společenským prostředím,</a:t>
            </a:r>
            <a:endParaRPr lang="cs-CZ" dirty="0"/>
          </a:p>
          <a:p>
            <a:pPr marL="0" indent="0" algn="just">
              <a:spcBef>
                <a:spcPts val="0"/>
              </a:spcBef>
              <a:buNone/>
            </a:pPr>
            <a:r>
              <a:rPr lang="cs-CZ" i="1" dirty="0"/>
              <a:t>c) sociálně terapeutické činnosti,</a:t>
            </a:r>
            <a:endParaRPr lang="cs-CZ" dirty="0"/>
          </a:p>
          <a:p>
            <a:pPr marL="0" indent="0" algn="just">
              <a:spcBef>
                <a:spcPts val="0"/>
              </a:spcBef>
              <a:buNone/>
            </a:pPr>
            <a:r>
              <a:rPr lang="cs-CZ" i="1" dirty="0"/>
              <a:t>d) pomoc při uplatňování práv, oprávněných zájmů a při obstarávání osobních záležitostí</a:t>
            </a:r>
            <a:r>
              <a:rPr lang="cs-CZ" i="1" dirty="0" smtClean="0"/>
              <a:t>.“</a:t>
            </a:r>
            <a:endParaRPr lang="cs-CZ" dirty="0">
              <a:sym typeface="Wingdings" panose="05000000000000000000" pitchFamily="2" charset="2"/>
            </a:endParaRPr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4532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4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Školní stravování žáků se SZ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MPSV z Fondu evropské pomoci nejchudším osobám (FEAD)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/>
              <a:t> projekt „Obědy do škol“, 2014 – 2020, možnost čerpat až 400 mil. Kč; rodiče žáka musí škole (MŠ, ZŠ) doložit pobírání dávek v hmotné nouzi  </a:t>
            </a:r>
          </a:p>
          <a:p>
            <a:pPr marL="0" indent="0">
              <a:buNone/>
            </a:pPr>
            <a:r>
              <a:rPr lang="cs-CZ" dirty="0"/>
              <a:t>MŠMT, samostatný dotační program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/>
              <a:t> pro rok </a:t>
            </a:r>
            <a:r>
              <a:rPr lang="cs-CZ" dirty="0" smtClean="0"/>
              <a:t>2020 </a:t>
            </a:r>
            <a:r>
              <a:rPr lang="cs-CZ" dirty="0">
                <a:sym typeface="Wingdings" panose="05000000000000000000" pitchFamily="2" charset="2"/>
              </a:rPr>
              <a:t>vyčleněno </a:t>
            </a:r>
            <a:r>
              <a:rPr lang="cs-CZ" dirty="0" smtClean="0">
                <a:sym typeface="Wingdings" panose="05000000000000000000" pitchFamily="2" charset="2"/>
              </a:rPr>
              <a:t>55 </a:t>
            </a:r>
            <a:r>
              <a:rPr lang="cs-CZ" dirty="0">
                <a:sym typeface="Wingdings" panose="05000000000000000000" pitchFamily="2" charset="2"/>
              </a:rPr>
              <a:t>mil. </a:t>
            </a:r>
            <a:r>
              <a:rPr lang="cs-CZ" dirty="0" smtClean="0">
                <a:sym typeface="Wingdings" panose="05000000000000000000" pitchFamily="2" charset="2"/>
              </a:rPr>
              <a:t>Kč; výzva „</a:t>
            </a:r>
            <a:r>
              <a:rPr lang="cs-CZ" dirty="0"/>
              <a:t>Podpora školního stravování žáků základních </a:t>
            </a:r>
            <a:r>
              <a:rPr lang="cs-CZ" dirty="0" smtClean="0"/>
              <a:t>škol“</a:t>
            </a:r>
            <a:r>
              <a:rPr lang="cs-CZ" dirty="0" smtClean="0">
                <a:sym typeface="Wingdings" panose="05000000000000000000" pitchFamily="2" charset="2"/>
              </a:rPr>
              <a:t> </a:t>
            </a:r>
            <a:r>
              <a:rPr lang="cs-CZ" dirty="0">
                <a:sym typeface="Wingdings" panose="05000000000000000000" pitchFamily="2" charset="2"/>
              </a:rPr>
              <a:t>dotace </a:t>
            </a:r>
            <a:r>
              <a:rPr lang="cs-CZ" dirty="0" smtClean="0">
                <a:sym typeface="Wingdings" panose="05000000000000000000" pitchFamily="2" charset="2"/>
              </a:rPr>
              <a:t>přes </a:t>
            </a:r>
            <a:r>
              <a:rPr lang="cs-CZ" dirty="0" err="1" smtClean="0">
                <a:sym typeface="Wingdings" panose="05000000000000000000" pitchFamily="2" charset="2"/>
              </a:rPr>
              <a:t>Women</a:t>
            </a:r>
            <a:r>
              <a:rPr lang="cs-CZ" dirty="0" smtClean="0">
                <a:sym typeface="Wingdings" panose="05000000000000000000" pitchFamily="2" charset="2"/>
              </a:rPr>
              <a:t> </a:t>
            </a:r>
            <a:r>
              <a:rPr lang="cs-CZ" dirty="0" err="1" smtClean="0">
                <a:sym typeface="Wingdings" panose="05000000000000000000" pitchFamily="2" charset="2"/>
              </a:rPr>
              <a:t>for</a:t>
            </a:r>
            <a:r>
              <a:rPr lang="cs-CZ" dirty="0" smtClean="0">
                <a:sym typeface="Wingdings" panose="05000000000000000000" pitchFamily="2" charset="2"/>
              </a:rPr>
              <a:t> </a:t>
            </a:r>
            <a:r>
              <a:rPr lang="cs-CZ" dirty="0" err="1" smtClean="0">
                <a:sym typeface="Wingdings" panose="05000000000000000000" pitchFamily="2" charset="2"/>
              </a:rPr>
              <a:t>women</a:t>
            </a:r>
            <a:r>
              <a:rPr lang="cs-CZ" dirty="0" smtClean="0">
                <a:sym typeface="Wingdings" panose="05000000000000000000" pitchFamily="2" charset="2"/>
              </a:rPr>
              <a:t>; </a:t>
            </a:r>
            <a:r>
              <a:rPr lang="cs-CZ" dirty="0">
                <a:sym typeface="Wingdings" panose="05000000000000000000" pitchFamily="2" charset="2"/>
              </a:rPr>
              <a:t>i pro rodiny bez nároku na dávky v hmotné </a:t>
            </a:r>
            <a:r>
              <a:rPr lang="cs-CZ" dirty="0" smtClean="0">
                <a:sym typeface="Wingdings" panose="05000000000000000000" pitchFamily="2" charset="2"/>
              </a:rPr>
              <a:t>nouzi</a:t>
            </a:r>
            <a:endParaRPr lang="cs-CZ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cs-CZ" dirty="0" err="1">
                <a:sym typeface="Wingdings" panose="05000000000000000000" pitchFamily="2" charset="2"/>
              </a:rPr>
              <a:t>Women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for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women</a:t>
            </a:r>
            <a:r>
              <a:rPr lang="cs-CZ" dirty="0">
                <a:sym typeface="Wingdings" panose="05000000000000000000" pitchFamily="2" charset="2"/>
              </a:rPr>
              <a:t> o.p.s.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dirty="0">
                <a:sym typeface="Wingdings" panose="05000000000000000000" pitchFamily="2" charset="2"/>
              </a:rPr>
              <a:t> projekt „Obědy pro děti“, partnerem ZŠ/ŠJ – vytipovávají žáky, potřebný souhlas zákonného zástupce  </a:t>
            </a:r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0771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8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90477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cs-CZ" dirty="0" smtClean="0"/>
          </a:p>
          <a:p>
            <a:r>
              <a:rPr lang="cs-CZ" sz="1900" dirty="0" smtClean="0"/>
              <a:t>Němec, </a:t>
            </a:r>
            <a:r>
              <a:rPr lang="cs-CZ" sz="1900" dirty="0"/>
              <a:t>Zbyněk a kol. </a:t>
            </a:r>
            <a:r>
              <a:rPr lang="cs-CZ" sz="1900" i="1" dirty="0"/>
              <a:t>Vzdělávání žáků se sociálním znevýhodněním</a:t>
            </a:r>
            <a:r>
              <a:rPr lang="cs-CZ" sz="1900" dirty="0"/>
              <a:t>. Praha</a:t>
            </a:r>
            <a:r>
              <a:rPr lang="cs-CZ" sz="1900" dirty="0" smtClean="0"/>
              <a:t>:  </a:t>
            </a:r>
            <a:r>
              <a:rPr lang="cs-CZ" sz="1900" dirty="0" err="1"/>
              <a:t>Verlag</a:t>
            </a:r>
            <a:r>
              <a:rPr lang="cs-CZ" sz="1900" dirty="0"/>
              <a:t> </a:t>
            </a:r>
            <a:r>
              <a:rPr lang="cs-CZ" sz="1900" dirty="0" err="1"/>
              <a:t>Dashöfer</a:t>
            </a:r>
            <a:r>
              <a:rPr lang="cs-CZ" sz="1900" dirty="0"/>
              <a:t>, 2019. ISBN 978-80-87963-84-5.</a:t>
            </a:r>
          </a:p>
          <a:p>
            <a:r>
              <a:rPr lang="cs-CZ" sz="1900" dirty="0" smtClean="0"/>
              <a:t>Zákon č. 108/2006 Sb. o sociálních službách. </a:t>
            </a:r>
          </a:p>
          <a:p>
            <a:r>
              <a:rPr lang="cs-CZ" sz="1900" dirty="0" smtClean="0"/>
              <a:t>MPSV: Registr poskytovatelů sociálních služeb - </a:t>
            </a:r>
            <a:r>
              <a:rPr lang="cs-CZ" sz="1900" dirty="0">
                <a:hlinkClick r:id="rId2"/>
              </a:rPr>
              <a:t>http://iregistr.mpsv.cz/</a:t>
            </a:r>
            <a:r>
              <a:rPr lang="cs-CZ" sz="1900" dirty="0" smtClean="0"/>
              <a:t>  </a:t>
            </a:r>
          </a:p>
          <a:p>
            <a:r>
              <a:rPr lang="cs-CZ" sz="1900" dirty="0" err="1" smtClean="0">
                <a:sym typeface="Wingdings" panose="05000000000000000000" pitchFamily="2" charset="2"/>
              </a:rPr>
              <a:t>Women</a:t>
            </a:r>
            <a:r>
              <a:rPr lang="cs-CZ" sz="1900" dirty="0" smtClean="0">
                <a:sym typeface="Wingdings" panose="05000000000000000000" pitchFamily="2" charset="2"/>
              </a:rPr>
              <a:t> </a:t>
            </a:r>
            <a:r>
              <a:rPr lang="cs-CZ" sz="1900" dirty="0" err="1" smtClean="0">
                <a:sym typeface="Wingdings" panose="05000000000000000000" pitchFamily="2" charset="2"/>
              </a:rPr>
              <a:t>for</a:t>
            </a:r>
            <a:r>
              <a:rPr lang="cs-CZ" sz="1900" dirty="0" smtClean="0">
                <a:sym typeface="Wingdings" panose="05000000000000000000" pitchFamily="2" charset="2"/>
              </a:rPr>
              <a:t> </a:t>
            </a:r>
            <a:r>
              <a:rPr lang="cs-CZ" sz="1900" dirty="0" err="1" smtClean="0">
                <a:sym typeface="Wingdings" panose="05000000000000000000" pitchFamily="2" charset="2"/>
              </a:rPr>
              <a:t>women</a:t>
            </a:r>
            <a:r>
              <a:rPr lang="cs-CZ" sz="1900" dirty="0" smtClean="0">
                <a:sym typeface="Wingdings" panose="05000000000000000000" pitchFamily="2" charset="2"/>
              </a:rPr>
              <a:t> o.p.s., projekt Obědy pro děti: </a:t>
            </a:r>
            <a:r>
              <a:rPr lang="cs-CZ" sz="1900" dirty="0">
                <a:hlinkClick r:id="rId3"/>
              </a:rPr>
              <a:t>https://www.obedyprodeti.cz/</a:t>
            </a:r>
            <a:r>
              <a:rPr lang="cs-CZ" sz="1900" dirty="0" smtClean="0">
                <a:sym typeface="Wingdings" panose="05000000000000000000" pitchFamily="2" charset="2"/>
              </a:rPr>
              <a:t> </a:t>
            </a:r>
            <a:endParaRPr lang="cs-CZ" sz="190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048945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TM10001114[[fn=Galerie]]</Template>
  <TotalTime>812</TotalTime>
  <Words>318</Words>
  <Application>Microsoft Office PowerPoint</Application>
  <PresentationFormat>Širokoúhlá obrazovka</PresentationFormat>
  <Paragraphs>44</Paragraphs>
  <Slides>7</Slides>
  <Notes>0</Notes>
  <HiddenSlides>0</HiddenSlides>
  <MMClips>6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1" baseType="lpstr">
      <vt:lpstr>Arial</vt:lpstr>
      <vt:lpstr>Gill Sans MT</vt:lpstr>
      <vt:lpstr>Wingdings</vt:lpstr>
      <vt:lpstr>Gallery</vt:lpstr>
      <vt:lpstr>Problematika edukace žáků se sociálním znevýhodněním</vt:lpstr>
      <vt:lpstr>Spolupráce školy s OSPOD</vt:lpstr>
      <vt:lpstr>Spolupráce školy s OSPOD</vt:lpstr>
      <vt:lpstr>Sociální služby pro žáky se SZ</vt:lpstr>
      <vt:lpstr>Sociální služby pro žáky se SZ</vt:lpstr>
      <vt:lpstr>Školní stravování žáků se SZ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Jazykové bariéry u žáků se sociálním znevýhodněním</dc:title>
  <dc:creator>nemeczb@gmail.com</dc:creator>
  <cp:lastModifiedBy>nemeczb@gmail.com</cp:lastModifiedBy>
  <cp:revision>49</cp:revision>
  <dcterms:created xsi:type="dcterms:W3CDTF">2020-03-24T12:11:08Z</dcterms:created>
  <dcterms:modified xsi:type="dcterms:W3CDTF">2020-04-21T11:14:10Z</dcterms:modified>
</cp:coreProperties>
</file>