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1" r:id="rId4"/>
    <p:sldId id="258" r:id="rId5"/>
    <p:sldId id="262" r:id="rId6"/>
    <p:sldId id="260" r:id="rId7"/>
    <p:sldId id="259" r:id="rId8"/>
    <p:sldId id="263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907B2-206E-4A48-ACEA-55722DAA95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D71379-F8CB-4588-814A-F290092E4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B60EC6-1347-44B5-9160-8C0FF9B40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29B9-1C31-4CA8-AAFA-DCF91DA0D417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A95149-2432-4EAC-82B1-1DFA67EA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01B07F-616B-4405-A41F-B8BA44587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B478B-0275-4AE4-BC6F-2B274A273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80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268B8-2B06-4DE4-AA98-4DEB3DF85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BC0FAD-5968-41F2-9A60-727033A5E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0214B2-C39B-4B08-9438-32EE3DBA5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29B9-1C31-4CA8-AAFA-DCF91DA0D417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44C764-D5BD-4151-BDB9-B16DCA2F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E3AF66-179F-4717-893A-860D72F9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B478B-0275-4AE4-BC6F-2B274A273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26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0548B6-7B3D-47C7-8CAC-7FF3227538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801F49-1F01-4FB7-B6AC-3C6105E09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F2B393-AB86-4416-A7F5-26E392A2F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29B9-1C31-4CA8-AAFA-DCF91DA0D417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EC314D-B6F9-449E-987D-C87CB3ED4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0979C1-A6C8-413F-B051-6179FF6F9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B478B-0275-4AE4-BC6F-2B274A273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05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3F5F6-40C8-4BC9-A3E9-F4797ECC6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E90AA7-8873-4F7F-AE5D-A00145FB6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076AB1-1F82-4B23-B0FC-CC71C8780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29B9-1C31-4CA8-AAFA-DCF91DA0D417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8B84D0-AC1D-4098-B265-7B2DF6DC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6B5C03-809C-4CBE-9C0E-6C5654DBB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B478B-0275-4AE4-BC6F-2B274A273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59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E8341-707E-4DAD-B21F-C106DFC64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F6DBB5-3FF0-4DA2-8C94-6682267D0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A74DD5-4171-4E6E-AE84-79C6AADAA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29B9-1C31-4CA8-AAFA-DCF91DA0D417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6EFBEE-F5F9-4690-A4A0-0F058CEBF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83F9DA-01B1-41CA-8A28-7C295A74A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B478B-0275-4AE4-BC6F-2B274A273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44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72205-CDAF-4301-A2A4-1EFADC9D4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ECE342-CEA0-4D97-BD6A-2F60B53771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BD8B96-0612-47FE-8814-C6D22B8D3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504345-DC42-4244-A74E-BC542AB91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29B9-1C31-4CA8-AAFA-DCF91DA0D417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0B1FAE-4400-4A8B-836B-33B2189B2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AD5F4C-FBE9-4913-8BF4-4270E983D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B478B-0275-4AE4-BC6F-2B274A273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31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667DE-406B-449F-A966-04592D28C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9B2B31-ECAA-4E64-92E8-34B0D9ED8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161346-B7DD-49EE-A4B1-D2DA86B11C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C212EEB-9878-415C-8660-A8306C3C51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7FF95F9-634A-40D4-9FFD-3FC344DD2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6CE7F1B-BA3B-4C8B-AD2A-F5A96A2F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29B9-1C31-4CA8-AAFA-DCF91DA0D417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BED5507-BFF8-4A80-B8A1-F45B004CC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0BE0A70-5436-485D-A38F-EEA2805C0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B478B-0275-4AE4-BC6F-2B274A273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92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80B17-FF94-4E37-8D61-CEBC6F035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1582473-5149-4668-A583-3F5FA79CB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29B9-1C31-4CA8-AAFA-DCF91DA0D417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0E85DF-E0E2-40A1-9418-A2867034D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38D99C-393D-4295-A3B8-DAAAB7BB7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B478B-0275-4AE4-BC6F-2B274A273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65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26446CD-4AC7-4638-B52E-DD5E65D30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29B9-1C31-4CA8-AAFA-DCF91DA0D417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24C97B-D435-4312-AD7E-2102E437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D648397-50F1-4B74-B706-F7FD52F46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B478B-0275-4AE4-BC6F-2B274A273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14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A39E5-5404-4EE4-99A5-E7E43E5B1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7604CE-987A-4E37-B465-0A8D72B61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983928-0170-42CA-9374-59759CBF9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923942-76EA-409A-BD75-B27E470D4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29B9-1C31-4CA8-AAFA-DCF91DA0D417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DE69CF-7322-42C7-86FA-C38C1A501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6F8A74-0E94-4AF5-9FF7-D75098C5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B478B-0275-4AE4-BC6F-2B274A273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74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2FF156-8165-4A84-ACE3-4BF1A8D39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B3270EB-B633-44DA-896A-99D2DBE287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E817298-EDDF-4BDE-9CB8-8FCF4C023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C3A054-1604-4CE1-BB0F-04D86467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29B9-1C31-4CA8-AAFA-DCF91DA0D417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4EE1EB-8A93-40F5-9A57-EE51DB71B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993ACE-E91F-41F5-A2BA-D3C3D28CB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B478B-0275-4AE4-BC6F-2B274A273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32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51A18C5-8BAF-407B-8308-32853725E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CE79CF-44C7-4615-8D1E-EAABF4800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C869A8-DB55-457B-8365-3BE474DF6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729B9-1C31-4CA8-AAFA-DCF91DA0D417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989BFF-3DD5-4871-B288-39EA1A535E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970DC5-E5C9-4941-A79C-C486897F8D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B478B-0275-4AE4-BC6F-2B274A273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47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D7E8F-01EA-4985-B452-47F7711A44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Möglichkeiten</a:t>
            </a:r>
            <a:r>
              <a:rPr lang="cs-CZ" dirty="0"/>
              <a:t> des </a:t>
            </a:r>
            <a:r>
              <a:rPr lang="cs-CZ" dirty="0" err="1"/>
              <a:t>Genitivs</a:t>
            </a:r>
            <a:r>
              <a:rPr lang="cs-CZ" dirty="0"/>
              <a:t> ohne -s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973054-73E5-43B6-AFE5-AF6DA7C14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Karla Truhlářová </a:t>
            </a:r>
          </a:p>
        </p:txBody>
      </p:sp>
    </p:spTree>
    <p:extLst>
      <p:ext uri="{BB962C8B-B14F-4D97-AF65-F5344CB8AC3E}">
        <p14:creationId xmlns:p14="http://schemas.microsoft.com/office/powerpoint/2010/main" val="79181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31D36-8F19-4BED-84B7-3B91CEB28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Genitiv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4AE67-5BB6-4A43-993F-BB9865177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Kasus</a:t>
            </a:r>
            <a:r>
              <a:rPr lang="cs-CZ" dirty="0"/>
              <a:t>/ </a:t>
            </a:r>
            <a:r>
              <a:rPr lang="cs-CZ" dirty="0" err="1"/>
              <a:t>Fall</a:t>
            </a:r>
            <a:endParaRPr lang="cs-CZ" dirty="0"/>
          </a:p>
          <a:p>
            <a:r>
              <a:rPr lang="cs-CZ" dirty="0"/>
              <a:t>Die </a:t>
            </a:r>
            <a:r>
              <a:rPr lang="cs-CZ" dirty="0" err="1"/>
              <a:t>Kontrollfrage</a:t>
            </a:r>
            <a:r>
              <a:rPr lang="cs-CZ" dirty="0"/>
              <a:t> </a:t>
            </a:r>
            <a:r>
              <a:rPr lang="cs-CZ" dirty="0" err="1"/>
              <a:t>lautet</a:t>
            </a:r>
            <a:r>
              <a:rPr lang="cs-CZ" dirty="0"/>
              <a:t> „</a:t>
            </a:r>
            <a:r>
              <a:rPr lang="cs-CZ" dirty="0" err="1"/>
              <a:t>Wessen</a:t>
            </a:r>
            <a:r>
              <a:rPr lang="cs-CZ" dirty="0"/>
              <a:t>?“</a:t>
            </a:r>
            <a:endParaRPr lang="de-DE" dirty="0"/>
          </a:p>
          <a:p>
            <a:r>
              <a:rPr lang="cs-CZ" dirty="0" err="1"/>
              <a:t>Zugehörigkeit</a:t>
            </a:r>
            <a:r>
              <a:rPr lang="cs-CZ" dirty="0"/>
              <a:t>/ </a:t>
            </a:r>
            <a:r>
              <a:rPr lang="cs-CZ" dirty="0" err="1"/>
              <a:t>Besitzverhältnis</a:t>
            </a:r>
            <a:endParaRPr lang="cs-CZ" dirty="0"/>
          </a:p>
          <a:p>
            <a:r>
              <a:rPr lang="cs-CZ" dirty="0"/>
              <a:t>n</a:t>
            </a:r>
            <a:r>
              <a:rPr lang="de-DE" dirty="0"/>
              <a:t>ach bestimmten </a:t>
            </a:r>
            <a:r>
              <a:rPr lang="cs-CZ" dirty="0">
                <a:effectLst/>
              </a:rPr>
              <a:t>Verben</a:t>
            </a:r>
            <a:r>
              <a:rPr lang="de-DE" dirty="0"/>
              <a:t>, </a:t>
            </a:r>
            <a:r>
              <a:rPr lang="cs-CZ" dirty="0" err="1">
                <a:effectLst/>
              </a:rPr>
              <a:t>Pr</a:t>
            </a:r>
            <a:r>
              <a:rPr lang="de-DE" dirty="0" err="1">
                <a:effectLst/>
              </a:rPr>
              <a:t>äpositionen</a:t>
            </a:r>
            <a:r>
              <a:rPr lang="de-DE" dirty="0"/>
              <a:t> und </a:t>
            </a:r>
            <a:r>
              <a:rPr lang="de-DE" dirty="0">
                <a:effectLst/>
              </a:rPr>
              <a:t>Adjektiven</a:t>
            </a:r>
            <a:endParaRPr lang="cs-CZ" dirty="0"/>
          </a:p>
          <a:p>
            <a:r>
              <a:rPr lang="cs-CZ" dirty="0"/>
              <a:t>Die </a:t>
            </a:r>
            <a:r>
              <a:rPr lang="cs-CZ" dirty="0" err="1"/>
              <a:t>wichtigsten</a:t>
            </a:r>
            <a:r>
              <a:rPr lang="cs-CZ" dirty="0"/>
              <a:t> Genitiv-</a:t>
            </a:r>
            <a:r>
              <a:rPr lang="cs-CZ" dirty="0" err="1"/>
              <a:t>Präpositionen</a:t>
            </a:r>
            <a:r>
              <a:rPr lang="cs-CZ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während</a:t>
            </a:r>
            <a:r>
              <a:rPr lang="cs-CZ" sz="2000" dirty="0"/>
              <a:t>, </a:t>
            </a:r>
            <a:r>
              <a:rPr lang="de-DE" sz="2000" dirty="0"/>
              <a:t>wegen</a:t>
            </a:r>
            <a:r>
              <a:rPr lang="cs-CZ" sz="2000" dirty="0"/>
              <a:t>, </a:t>
            </a:r>
            <a:r>
              <a:rPr lang="de-DE" sz="2000" dirty="0"/>
              <a:t>infolge</a:t>
            </a:r>
            <a:r>
              <a:rPr lang="cs-CZ" sz="2000" dirty="0"/>
              <a:t>, </a:t>
            </a:r>
            <a:r>
              <a:rPr lang="de-DE" sz="2000" dirty="0"/>
              <a:t>anstatt /statt</a:t>
            </a:r>
            <a:r>
              <a:rPr lang="cs-CZ" sz="2000" dirty="0"/>
              <a:t>, </a:t>
            </a:r>
            <a:r>
              <a:rPr lang="de-DE" sz="2000" dirty="0"/>
              <a:t>außerhalb</a:t>
            </a:r>
            <a:r>
              <a:rPr lang="cs-CZ" sz="2000" dirty="0"/>
              <a:t>, </a:t>
            </a:r>
            <a:r>
              <a:rPr lang="de-DE" sz="2000" dirty="0"/>
              <a:t>anstelle</a:t>
            </a:r>
            <a:r>
              <a:rPr lang="cs-CZ" sz="2000" dirty="0"/>
              <a:t>, </a:t>
            </a:r>
            <a:r>
              <a:rPr lang="de-DE" sz="2000" dirty="0"/>
              <a:t>angesichts</a:t>
            </a:r>
            <a:r>
              <a:rPr lang="cs-CZ" sz="2000" dirty="0"/>
              <a:t>, </a:t>
            </a:r>
            <a:r>
              <a:rPr lang="de-DE" sz="2000" dirty="0"/>
              <a:t>anhand</a:t>
            </a:r>
            <a:r>
              <a:rPr lang="cs-CZ" sz="2000" dirty="0"/>
              <a:t>, </a:t>
            </a:r>
            <a:r>
              <a:rPr lang="de-DE" sz="2000" dirty="0"/>
              <a:t>anlässlich</a:t>
            </a:r>
            <a:r>
              <a:rPr lang="cs-CZ" sz="2000" dirty="0"/>
              <a:t>, </a:t>
            </a:r>
            <a:r>
              <a:rPr lang="de-DE" sz="2000" dirty="0"/>
              <a:t>aufgrund</a:t>
            </a:r>
            <a:r>
              <a:rPr lang="cs-CZ" sz="2000" dirty="0"/>
              <a:t>, </a:t>
            </a:r>
            <a:r>
              <a:rPr lang="de-DE" sz="2000" dirty="0"/>
              <a:t>bezüglich</a:t>
            </a:r>
            <a:r>
              <a:rPr lang="cs-CZ" sz="2000" dirty="0"/>
              <a:t>, </a:t>
            </a:r>
            <a:r>
              <a:rPr lang="de-DE" sz="2000" dirty="0"/>
              <a:t>halber</a:t>
            </a:r>
            <a:r>
              <a:rPr lang="cs-CZ" sz="2000" dirty="0"/>
              <a:t>, </a:t>
            </a:r>
            <a:r>
              <a:rPr lang="de-DE" sz="2000" dirty="0"/>
              <a:t>innerhalb</a:t>
            </a:r>
            <a:r>
              <a:rPr lang="cs-CZ" sz="2000" dirty="0"/>
              <a:t>, </a:t>
            </a:r>
            <a:r>
              <a:rPr lang="de-DE" sz="2000" dirty="0"/>
              <a:t>laut</a:t>
            </a:r>
            <a:r>
              <a:rPr lang="cs-CZ" sz="2000" dirty="0"/>
              <a:t>, </a:t>
            </a:r>
            <a:r>
              <a:rPr lang="de-DE" sz="2000" dirty="0"/>
              <a:t>mithilfe</a:t>
            </a:r>
            <a:r>
              <a:rPr lang="cs-CZ" sz="2000" dirty="0"/>
              <a:t>, </a:t>
            </a:r>
            <a:r>
              <a:rPr lang="de-DE" sz="2000" dirty="0"/>
              <a:t>oberhalb</a:t>
            </a:r>
            <a:r>
              <a:rPr lang="cs-CZ" sz="2000" dirty="0"/>
              <a:t>, </a:t>
            </a:r>
            <a:r>
              <a:rPr lang="de-DE" sz="2000" dirty="0"/>
              <a:t>trotz</a:t>
            </a:r>
            <a:r>
              <a:rPr lang="cs-CZ" sz="2000" dirty="0"/>
              <a:t>t, </a:t>
            </a:r>
            <a:r>
              <a:rPr lang="de-DE" sz="2000" dirty="0"/>
              <a:t>um...willen</a:t>
            </a:r>
            <a:r>
              <a:rPr lang="cs-CZ" sz="2000" dirty="0"/>
              <a:t>, </a:t>
            </a:r>
            <a:r>
              <a:rPr lang="de-DE" sz="2000" dirty="0"/>
              <a:t>unterhalb</a:t>
            </a:r>
            <a:r>
              <a:rPr lang="cs-CZ" sz="2000" dirty="0"/>
              <a:t>, </a:t>
            </a:r>
            <a:r>
              <a:rPr lang="de-DE" sz="2000" dirty="0"/>
              <a:t>unweit</a:t>
            </a:r>
            <a:r>
              <a:rPr lang="cs-CZ" sz="2000" dirty="0"/>
              <a:t>, </a:t>
            </a:r>
            <a:r>
              <a:rPr lang="de-DE" sz="2000" dirty="0"/>
              <a:t>zugunsten</a:t>
            </a:r>
            <a:endParaRPr lang="cs-CZ" sz="2000" dirty="0"/>
          </a:p>
          <a:p>
            <a:endParaRPr lang="cs-CZ" dirty="0"/>
          </a:p>
          <a:p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32218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EBB55-68D4-4E82-BFCC-86578CB3C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Deklination</a:t>
            </a:r>
            <a:r>
              <a:rPr lang="cs-CZ" dirty="0"/>
              <a:t> des </a:t>
            </a:r>
            <a:r>
              <a:rPr lang="cs-CZ" dirty="0" err="1"/>
              <a:t>Substantives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Allgemeinen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AC8C3C8-3C3F-4937-BAEC-BACFAFC8EDE8}"/>
              </a:ext>
            </a:extLst>
          </p:cNvPr>
          <p:cNvSpPr txBox="1"/>
          <p:nvPr/>
        </p:nvSpPr>
        <p:spPr>
          <a:xfrm>
            <a:off x="1326573" y="4497451"/>
            <a:ext cx="99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Gen. </a:t>
            </a:r>
            <a:r>
              <a:rPr lang="cs-CZ" dirty="0" err="1"/>
              <a:t>Sg</a:t>
            </a:r>
            <a:r>
              <a:rPr lang="cs-CZ" dirty="0"/>
              <a:t>. 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DAC679F8-E256-46A2-9FF4-ED46F8DBAA71}"/>
              </a:ext>
            </a:extLst>
          </p:cNvPr>
          <p:cNvCxnSpPr>
            <a:cxnSpLocks/>
          </p:cNvCxnSpPr>
          <p:nvPr/>
        </p:nvCxnSpPr>
        <p:spPr>
          <a:xfrm>
            <a:off x="2262908" y="4756596"/>
            <a:ext cx="989445" cy="10261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3716C00-03F9-4078-9F2C-B93101A217B2}"/>
              </a:ext>
            </a:extLst>
          </p:cNvPr>
          <p:cNvCxnSpPr>
            <a:cxnSpLocks/>
          </p:cNvCxnSpPr>
          <p:nvPr/>
        </p:nvCxnSpPr>
        <p:spPr>
          <a:xfrm>
            <a:off x="2254826" y="4742240"/>
            <a:ext cx="960582" cy="4802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340CEFCE-AFCC-4AA5-85C3-BBD92FF5046F}"/>
              </a:ext>
            </a:extLst>
          </p:cNvPr>
          <p:cNvCxnSpPr>
            <a:cxnSpLocks/>
          </p:cNvCxnSpPr>
          <p:nvPr/>
        </p:nvCxnSpPr>
        <p:spPr>
          <a:xfrm>
            <a:off x="2260599" y="4724987"/>
            <a:ext cx="96289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A014ADE-F3D9-49A0-946A-912F4C523687}"/>
              </a:ext>
            </a:extLst>
          </p:cNvPr>
          <p:cNvSpPr txBox="1"/>
          <p:nvPr/>
        </p:nvSpPr>
        <p:spPr>
          <a:xfrm flipH="1">
            <a:off x="3224641" y="4532646"/>
            <a:ext cx="960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00FF00"/>
                </a:highlight>
              </a:rPr>
              <a:t>-en/n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F307EAC-E9CA-449C-9EE0-D317E7A24FAA}"/>
              </a:ext>
            </a:extLst>
          </p:cNvPr>
          <p:cNvSpPr txBox="1"/>
          <p:nvPr/>
        </p:nvSpPr>
        <p:spPr>
          <a:xfrm>
            <a:off x="3215408" y="5028624"/>
            <a:ext cx="1147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-es/s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10D17C6-99BB-40D6-9F03-31E7784F9FC9}"/>
              </a:ext>
            </a:extLst>
          </p:cNvPr>
          <p:cNvSpPr txBox="1"/>
          <p:nvPr/>
        </p:nvSpPr>
        <p:spPr>
          <a:xfrm>
            <a:off x="3260435" y="6278676"/>
            <a:ext cx="1902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highlight>
                  <a:srgbClr val="00FF00"/>
                </a:highlight>
              </a:rPr>
              <a:t>endungslos</a:t>
            </a:r>
            <a:endParaRPr lang="cs-CZ" dirty="0">
              <a:highlight>
                <a:srgbClr val="00FF00"/>
              </a:highlight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054E655-D9A8-44CB-A7A9-486C4A3FCF1D}"/>
              </a:ext>
            </a:extLst>
          </p:cNvPr>
          <p:cNvSpPr txBox="1"/>
          <p:nvPr/>
        </p:nvSpPr>
        <p:spPr>
          <a:xfrm>
            <a:off x="5892800" y="4540321"/>
            <a:ext cx="960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Gen. </a:t>
            </a:r>
            <a:r>
              <a:rPr lang="cs-CZ" dirty="0" err="1"/>
              <a:t>Pl</a:t>
            </a:r>
            <a:r>
              <a:rPr lang="cs-CZ" dirty="0"/>
              <a:t>.</a:t>
            </a:r>
          </a:p>
        </p:txBody>
      </p: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5AEDFFE5-F3D6-48DC-BECC-7C156D56843A}"/>
              </a:ext>
            </a:extLst>
          </p:cNvPr>
          <p:cNvCxnSpPr>
            <a:cxnSpLocks/>
          </p:cNvCxnSpPr>
          <p:nvPr/>
        </p:nvCxnSpPr>
        <p:spPr>
          <a:xfrm>
            <a:off x="2254826" y="4756852"/>
            <a:ext cx="1064491" cy="17360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276FFC77-AE5F-45CA-B4FC-8514C0C6DFF1}"/>
              </a:ext>
            </a:extLst>
          </p:cNvPr>
          <p:cNvSpPr txBox="1"/>
          <p:nvPr/>
        </p:nvSpPr>
        <p:spPr>
          <a:xfrm>
            <a:off x="3260435" y="5598032"/>
            <a:ext cx="83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-ens</a:t>
            </a:r>
          </a:p>
        </p:txBody>
      </p: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8BFA4991-3D86-4C94-832D-CA53F95CE775}"/>
              </a:ext>
            </a:extLst>
          </p:cNvPr>
          <p:cNvCxnSpPr>
            <a:cxnSpLocks/>
          </p:cNvCxnSpPr>
          <p:nvPr/>
        </p:nvCxnSpPr>
        <p:spPr>
          <a:xfrm>
            <a:off x="6853382" y="4717312"/>
            <a:ext cx="1551709" cy="392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B8D39366-D8B7-4FD7-88CD-97FB505FDBFB}"/>
              </a:ext>
            </a:extLst>
          </p:cNvPr>
          <p:cNvCxnSpPr>
            <a:cxnSpLocks/>
          </p:cNvCxnSpPr>
          <p:nvPr/>
        </p:nvCxnSpPr>
        <p:spPr>
          <a:xfrm>
            <a:off x="6894945" y="4726875"/>
            <a:ext cx="1510146" cy="3446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9695AAC3-8E1D-40A9-8ED4-172C5CC1D8D0}"/>
              </a:ext>
            </a:extLst>
          </p:cNvPr>
          <p:cNvCxnSpPr>
            <a:cxnSpLocks/>
            <a:endCxn id="44" idx="1"/>
          </p:cNvCxnSpPr>
          <p:nvPr/>
        </p:nvCxnSpPr>
        <p:spPr>
          <a:xfrm>
            <a:off x="6902455" y="4737897"/>
            <a:ext cx="1595006" cy="7967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99B80387-6583-4144-87B8-54B1D60F94BE}"/>
              </a:ext>
            </a:extLst>
          </p:cNvPr>
          <p:cNvCxnSpPr>
            <a:cxnSpLocks/>
          </p:cNvCxnSpPr>
          <p:nvPr/>
        </p:nvCxnSpPr>
        <p:spPr>
          <a:xfrm>
            <a:off x="6853382" y="4723570"/>
            <a:ext cx="1707577" cy="12437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540E5032-8158-4D74-8CA4-2A33E9167FA8}"/>
              </a:ext>
            </a:extLst>
          </p:cNvPr>
          <p:cNvCxnSpPr>
            <a:cxnSpLocks/>
          </p:cNvCxnSpPr>
          <p:nvPr/>
        </p:nvCxnSpPr>
        <p:spPr>
          <a:xfrm>
            <a:off x="6853382" y="4736954"/>
            <a:ext cx="1801091" cy="16269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665ECC03-9BC9-40CD-AB4B-7D24048DC2CA}"/>
              </a:ext>
            </a:extLst>
          </p:cNvPr>
          <p:cNvSpPr txBox="1"/>
          <p:nvPr/>
        </p:nvSpPr>
        <p:spPr>
          <a:xfrm>
            <a:off x="8612334" y="6169013"/>
            <a:ext cx="960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-s</a:t>
            </a:r>
          </a:p>
        </p:txBody>
      </p: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FC47B1CA-1903-4310-A2D8-8253B11ADBF3}"/>
              </a:ext>
            </a:extLst>
          </p:cNvPr>
          <p:cNvSpPr txBox="1"/>
          <p:nvPr/>
        </p:nvSpPr>
        <p:spPr>
          <a:xfrm>
            <a:off x="8493128" y="5792777"/>
            <a:ext cx="869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00FF00"/>
                </a:highlight>
              </a:rPr>
              <a:t>-en/n</a:t>
            </a: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6F38D4D5-C6C2-4A69-B6D0-7E99CC42EAF0}"/>
              </a:ext>
            </a:extLst>
          </p:cNvPr>
          <p:cNvSpPr txBox="1"/>
          <p:nvPr/>
        </p:nvSpPr>
        <p:spPr>
          <a:xfrm>
            <a:off x="8497461" y="5350028"/>
            <a:ext cx="846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00FF00"/>
                </a:highlight>
              </a:rPr>
              <a:t>-¨</a:t>
            </a:r>
            <a:r>
              <a:rPr lang="cs-CZ" dirty="0" err="1">
                <a:highlight>
                  <a:srgbClr val="00FF00"/>
                </a:highlight>
              </a:rPr>
              <a:t>er</a:t>
            </a:r>
            <a:endParaRPr lang="cs-CZ" dirty="0">
              <a:highlight>
                <a:srgbClr val="00FF00"/>
              </a:highlight>
            </a:endParaRP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DC711BDA-0760-4E5E-85FC-7DB1D8E3FDD0}"/>
              </a:ext>
            </a:extLst>
          </p:cNvPr>
          <p:cNvSpPr txBox="1"/>
          <p:nvPr/>
        </p:nvSpPr>
        <p:spPr>
          <a:xfrm>
            <a:off x="8405091" y="4921620"/>
            <a:ext cx="112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00FF00"/>
                </a:highlight>
              </a:rPr>
              <a:t>-¨e/¨</a:t>
            </a:r>
            <a:r>
              <a:rPr lang="cs-CZ" dirty="0"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Ø</a:t>
            </a:r>
            <a:endParaRPr lang="cs-CZ" dirty="0">
              <a:highlight>
                <a:srgbClr val="00FF00"/>
              </a:highlight>
            </a:endParaRP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58280257-A3B1-41C4-921C-3BCC21393C05}"/>
              </a:ext>
            </a:extLst>
          </p:cNvPr>
          <p:cNvSpPr txBox="1"/>
          <p:nvPr/>
        </p:nvSpPr>
        <p:spPr>
          <a:xfrm>
            <a:off x="8384890" y="4562083"/>
            <a:ext cx="897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00FF00"/>
                </a:highlight>
              </a:rPr>
              <a:t>-e/Ø</a:t>
            </a:r>
          </a:p>
        </p:txBody>
      </p:sp>
      <p:pic>
        <p:nvPicPr>
          <p:cNvPr id="50" name="Zástupný obsah 49">
            <a:extLst>
              <a:ext uri="{FF2B5EF4-FFF2-40B4-BE49-F238E27FC236}">
                <a16:creationId xmlns:a16="http://schemas.microsoft.com/office/drawing/2014/main" id="{9C8AA6E8-856F-461C-A373-AE93630B76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326" y="1638196"/>
            <a:ext cx="11421347" cy="243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740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67A88-0915-43A0-80AC-30567A7D9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Feminina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37F60C2-54B5-4CE1-B418-CA13A19FA4D5}"/>
              </a:ext>
            </a:extLst>
          </p:cNvPr>
          <p:cNvSpPr txBox="1"/>
          <p:nvPr/>
        </p:nvSpPr>
        <p:spPr>
          <a:xfrm>
            <a:off x="7908322" y="2087088"/>
            <a:ext cx="178261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/>
              <a:t>Fem</a:t>
            </a:r>
            <a:r>
              <a:rPr lang="cs-CZ" sz="2000" dirty="0"/>
              <a:t>. 1:</a:t>
            </a:r>
          </a:p>
          <a:p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Frau</a:t>
            </a:r>
            <a:endParaRPr lang="cs-CZ" sz="2000" dirty="0"/>
          </a:p>
          <a:p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Katze</a:t>
            </a:r>
            <a:endParaRPr lang="cs-CZ" sz="2000" dirty="0"/>
          </a:p>
          <a:p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Gruppe</a:t>
            </a:r>
            <a:endParaRPr lang="cs-CZ" sz="2000" dirty="0"/>
          </a:p>
          <a:p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Abteilung</a:t>
            </a:r>
            <a:r>
              <a:rPr lang="cs-CZ" sz="2000" dirty="0"/>
              <a:t> </a:t>
            </a:r>
          </a:p>
          <a:p>
            <a:endParaRPr lang="cs-CZ" dirty="0"/>
          </a:p>
        </p:txBody>
      </p:sp>
      <p:pic>
        <p:nvPicPr>
          <p:cNvPr id="17" name="Zástupný obsah 16">
            <a:extLst>
              <a:ext uri="{FF2B5EF4-FFF2-40B4-BE49-F238E27FC236}">
                <a16:creationId xmlns:a16="http://schemas.microsoft.com/office/drawing/2014/main" id="{9E3A950C-1F14-4731-9EC5-0CD2705FE4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47275"/>
            <a:ext cx="6485893" cy="2387842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7CBD337-9DBE-4F3B-8479-A1D1FCEFBBE6}"/>
              </a:ext>
            </a:extLst>
          </p:cNvPr>
          <p:cNvSpPr txBox="1"/>
          <p:nvPr/>
        </p:nvSpPr>
        <p:spPr>
          <a:xfrm>
            <a:off x="9886147" y="2087088"/>
            <a:ext cx="17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/>
              <a:t>Fem</a:t>
            </a:r>
            <a:r>
              <a:rPr lang="cs-CZ" sz="2000" dirty="0"/>
              <a:t>. 2:</a:t>
            </a:r>
          </a:p>
          <a:p>
            <a:r>
              <a:rPr lang="cs-CZ" sz="2000" dirty="0" err="1"/>
              <a:t>die</a:t>
            </a:r>
            <a:r>
              <a:rPr lang="cs-CZ" sz="2000" dirty="0"/>
              <a:t> Hand</a:t>
            </a:r>
          </a:p>
          <a:p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Mutter</a:t>
            </a:r>
            <a:endParaRPr lang="cs-CZ" sz="2000" dirty="0"/>
          </a:p>
          <a:p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Tochter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84356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184B6-21F7-4205-9D1A-B0D30B6C5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Feminina s</a:t>
            </a:r>
            <a:r>
              <a:rPr lang="de-DE" dirty="0"/>
              <a:t>-</a:t>
            </a:r>
            <a:r>
              <a:rPr lang="cs-CZ" dirty="0" err="1"/>
              <a:t>Deklination</a:t>
            </a:r>
            <a:r>
              <a:rPr lang="cs-CZ" dirty="0"/>
              <a:t> </a:t>
            </a:r>
            <a:r>
              <a:rPr lang="cs-CZ" dirty="0" err="1"/>
              <a:t>Sg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7473A8-A738-4F74-80AF-CF044C352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55836" cy="4351338"/>
          </a:xfrm>
        </p:spPr>
        <p:txBody>
          <a:bodyPr/>
          <a:lstStyle/>
          <a:p>
            <a:r>
              <a:rPr lang="cs-CZ" dirty="0"/>
              <a:t>ohne </a:t>
            </a:r>
            <a:r>
              <a:rPr lang="cs-CZ" dirty="0" err="1"/>
              <a:t>Endung</a:t>
            </a:r>
            <a:endParaRPr lang="cs-CZ" dirty="0"/>
          </a:p>
          <a:p>
            <a:r>
              <a:rPr lang="cs-CZ" b="1" dirty="0"/>
              <a:t>ohne </a:t>
            </a:r>
            <a:r>
              <a:rPr lang="cs-CZ" b="1" dirty="0" err="1"/>
              <a:t>Artikel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benutzt</a:t>
            </a:r>
            <a:r>
              <a:rPr lang="cs-CZ" dirty="0"/>
              <a:t> </a:t>
            </a:r>
            <a:r>
              <a:rPr lang="cs-CZ" dirty="0" err="1"/>
              <a:t>mann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b="1" dirty="0"/>
              <a:t>–s</a:t>
            </a:r>
          </a:p>
          <a:p>
            <a:r>
              <a:rPr lang="cs-CZ" dirty="0"/>
              <a:t>(</a:t>
            </a:r>
            <a:r>
              <a:rPr lang="cs-CZ" dirty="0" err="1"/>
              <a:t>Geburtstag</a:t>
            </a:r>
            <a:r>
              <a:rPr lang="cs-CZ" dirty="0"/>
              <a:t> der </a:t>
            </a:r>
            <a:r>
              <a:rPr lang="cs-CZ" dirty="0" err="1"/>
              <a:t>Oma</a:t>
            </a:r>
            <a:r>
              <a:rPr lang="cs-CZ" dirty="0"/>
              <a:t> ABER Omas </a:t>
            </a:r>
            <a:r>
              <a:rPr lang="cs-CZ" dirty="0" err="1"/>
              <a:t>Geburtstaga</a:t>
            </a:r>
            <a:r>
              <a:rPr lang="cs-CZ" dirty="0"/>
              <a:t> 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DC0E78C-27C2-47B4-BF31-F9437228F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7893" y="1690688"/>
            <a:ext cx="4194750" cy="4138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352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90933-13B0-4CAE-A250-F77636E0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Maskulina, </a:t>
            </a:r>
            <a:r>
              <a:rPr lang="cs-CZ" dirty="0" err="1"/>
              <a:t>schwach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51744E8-85F0-48C6-9FD8-0F8ED47D08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7"/>
            <a:ext cx="6022884" cy="3683417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F58D5A8-E77F-4521-85B3-2E64E58CF615}"/>
              </a:ext>
            </a:extLst>
          </p:cNvPr>
          <p:cNvSpPr txBox="1"/>
          <p:nvPr/>
        </p:nvSpPr>
        <p:spPr>
          <a:xfrm>
            <a:off x="7376900" y="2459504"/>
            <a:ext cx="34610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der </a:t>
            </a:r>
            <a:r>
              <a:rPr lang="cs-CZ" sz="2400" dirty="0" err="1"/>
              <a:t>Mensch</a:t>
            </a:r>
            <a:endParaRPr lang="cs-CZ" sz="2400" dirty="0"/>
          </a:p>
          <a:p>
            <a:r>
              <a:rPr lang="cs-CZ" sz="2400" dirty="0"/>
              <a:t>der </a:t>
            </a:r>
            <a:r>
              <a:rPr lang="cs-CZ" sz="2400" dirty="0" err="1"/>
              <a:t>Bär</a:t>
            </a:r>
            <a:endParaRPr lang="cs-CZ" sz="2400" dirty="0"/>
          </a:p>
          <a:p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Nachbar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Elefant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Erbe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32177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16CDE-880A-41B5-80C6-A638B49E7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Plural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7E6C3BB-E138-444C-B3A9-E9A342180963}"/>
              </a:ext>
            </a:extLst>
          </p:cNvPr>
          <p:cNvSpPr txBox="1"/>
          <p:nvPr/>
        </p:nvSpPr>
        <p:spPr>
          <a:xfrm>
            <a:off x="838200" y="4626036"/>
            <a:ext cx="6794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X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s-</a:t>
            </a:r>
            <a:r>
              <a:rPr lang="cs-CZ" sz="2000" dirty="0" err="1"/>
              <a:t>Deklination</a:t>
            </a:r>
            <a:r>
              <a:rPr lang="cs-CZ" sz="2000" dirty="0"/>
              <a:t>: M (der Opa), N (</a:t>
            </a:r>
            <a:r>
              <a:rPr lang="cs-CZ" sz="2000" dirty="0" err="1"/>
              <a:t>das</a:t>
            </a:r>
            <a:r>
              <a:rPr lang="cs-CZ" sz="2000" dirty="0"/>
              <a:t> Auto), F (</a:t>
            </a:r>
            <a:r>
              <a:rPr lang="cs-CZ" sz="2000" dirty="0" err="1"/>
              <a:t>die</a:t>
            </a:r>
            <a:r>
              <a:rPr lang="cs-CZ" sz="2000" dirty="0"/>
              <a:t> </a:t>
            </a:r>
            <a:r>
              <a:rPr lang="cs-CZ" sz="2000" dirty="0" err="1"/>
              <a:t>Oma</a:t>
            </a:r>
            <a:r>
              <a:rPr lang="cs-CZ" sz="2000" dirty="0"/>
              <a:t>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604A82C-522C-4F1D-A06D-42B4BE0E57B4}"/>
              </a:ext>
            </a:extLst>
          </p:cNvPr>
          <p:cNvSpPr txBox="1"/>
          <p:nvPr/>
        </p:nvSpPr>
        <p:spPr>
          <a:xfrm>
            <a:off x="1642132" y="3527485"/>
            <a:ext cx="1265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der </a:t>
            </a:r>
            <a:r>
              <a:rPr lang="cs-CZ" dirty="0" err="1"/>
              <a:t>Berg</a:t>
            </a:r>
            <a:endParaRPr lang="cs-CZ" dirty="0"/>
          </a:p>
          <a:p>
            <a:r>
              <a:rPr lang="cs-CZ" dirty="0"/>
              <a:t>der </a:t>
            </a:r>
            <a:r>
              <a:rPr lang="cs-CZ" dirty="0" err="1"/>
              <a:t>Wagen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D25F6A6-1657-41A3-A115-B1936556388E}"/>
              </a:ext>
            </a:extLst>
          </p:cNvPr>
          <p:cNvSpPr txBox="1"/>
          <p:nvPr/>
        </p:nvSpPr>
        <p:spPr>
          <a:xfrm>
            <a:off x="3057025" y="3519945"/>
            <a:ext cx="1089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der Vater</a:t>
            </a:r>
          </a:p>
          <a:p>
            <a:r>
              <a:rPr lang="cs-CZ" dirty="0"/>
              <a:t>der </a:t>
            </a:r>
            <a:r>
              <a:rPr lang="cs-CZ" dirty="0" err="1"/>
              <a:t>Fluss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C8F8368-9518-4F0E-81E9-B54A835DF52D}"/>
              </a:ext>
            </a:extLst>
          </p:cNvPr>
          <p:cNvSpPr txBox="1"/>
          <p:nvPr/>
        </p:nvSpPr>
        <p:spPr>
          <a:xfrm>
            <a:off x="4233036" y="3512045"/>
            <a:ext cx="114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Haus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58DE631-7A04-466D-B6DC-CAF569A6A5A7}"/>
              </a:ext>
            </a:extLst>
          </p:cNvPr>
          <p:cNvSpPr txBox="1"/>
          <p:nvPr/>
        </p:nvSpPr>
        <p:spPr>
          <a:xfrm>
            <a:off x="5651764" y="3512045"/>
            <a:ext cx="136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der </a:t>
            </a:r>
            <a:r>
              <a:rPr lang="cs-CZ" dirty="0" err="1"/>
              <a:t>Staat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56A2BA9-C3B3-4F99-A1E2-B341E6D66783}"/>
              </a:ext>
            </a:extLst>
          </p:cNvPr>
          <p:cNvSpPr txBox="1"/>
          <p:nvPr/>
        </p:nvSpPr>
        <p:spPr>
          <a:xfrm>
            <a:off x="7454753" y="3519765"/>
            <a:ext cx="136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der </a:t>
            </a:r>
            <a:r>
              <a:rPr lang="cs-CZ" dirty="0" err="1"/>
              <a:t>Mensch</a:t>
            </a:r>
            <a:r>
              <a:rPr lang="cs-CZ" dirty="0"/>
              <a:t>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79420C6-476A-4FE3-9FF2-8FC8F3624226}"/>
              </a:ext>
            </a:extLst>
          </p:cNvPr>
          <p:cNvSpPr txBox="1"/>
          <p:nvPr/>
        </p:nvSpPr>
        <p:spPr>
          <a:xfrm>
            <a:off x="8870301" y="3512045"/>
            <a:ext cx="1265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der Name</a:t>
            </a:r>
          </a:p>
        </p:txBody>
      </p:sp>
      <p:pic>
        <p:nvPicPr>
          <p:cNvPr id="16" name="Zástupný obsah 15">
            <a:extLst>
              <a:ext uri="{FF2B5EF4-FFF2-40B4-BE49-F238E27FC236}">
                <a16:creationId xmlns:a16="http://schemas.microsoft.com/office/drawing/2014/main" id="{04F44A2E-FBD6-4839-9D77-A0FD016AFC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708" y="1663731"/>
            <a:ext cx="11708583" cy="1863754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C7C30845-7365-4983-9BB2-2CC4031D9CA5}"/>
              </a:ext>
            </a:extLst>
          </p:cNvPr>
          <p:cNvSpPr txBox="1"/>
          <p:nvPr/>
        </p:nvSpPr>
        <p:spPr>
          <a:xfrm>
            <a:off x="10301100" y="3527485"/>
            <a:ext cx="2056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Frau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Hand</a:t>
            </a:r>
          </a:p>
        </p:txBody>
      </p:sp>
    </p:spTree>
    <p:extLst>
      <p:ext uri="{BB962C8B-B14F-4D97-AF65-F5344CB8AC3E}">
        <p14:creationId xmlns:p14="http://schemas.microsoft.com/office/powerpoint/2010/main" val="1331548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8DFAA-5B12-47FE-9726-0AC3BE4BA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Eigenname</a:t>
            </a:r>
            <a:r>
              <a:rPr lang="de-DE" dirty="0"/>
              <a:t>, die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einen</a:t>
            </a:r>
            <a:r>
              <a:rPr lang="cs-CZ" dirty="0"/>
              <a:t> S-</a:t>
            </a:r>
            <a:r>
              <a:rPr lang="cs-CZ" dirty="0" err="1"/>
              <a:t>Laut</a:t>
            </a:r>
            <a:r>
              <a:rPr lang="cs-CZ" dirty="0"/>
              <a:t> </a:t>
            </a:r>
            <a:r>
              <a:rPr lang="cs-CZ" dirty="0" err="1"/>
              <a:t>enden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108637-83E3-457F-B121-0E0BBFFD5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Apostroph</a:t>
            </a:r>
            <a:endParaRPr lang="cs-CZ" dirty="0"/>
          </a:p>
          <a:p>
            <a:r>
              <a:rPr lang="cs-CZ" dirty="0"/>
              <a:t>s - Klaus’</a:t>
            </a:r>
          </a:p>
          <a:p>
            <a:r>
              <a:rPr lang="cs-CZ" dirty="0" err="1"/>
              <a:t>ss</a:t>
            </a:r>
            <a:r>
              <a:rPr lang="cs-CZ" dirty="0"/>
              <a:t> - Grass’</a:t>
            </a:r>
          </a:p>
          <a:p>
            <a:r>
              <a:rPr lang="de-DE" dirty="0"/>
              <a:t>ß </a:t>
            </a:r>
            <a:r>
              <a:rPr lang="cs-CZ" dirty="0"/>
              <a:t>- </a:t>
            </a:r>
            <a:r>
              <a:rPr lang="cs-CZ" dirty="0" err="1"/>
              <a:t>Weiß</a:t>
            </a:r>
            <a:r>
              <a:rPr lang="cs-CZ" dirty="0"/>
              <a:t>’</a:t>
            </a:r>
          </a:p>
          <a:p>
            <a:r>
              <a:rPr lang="cs-CZ" dirty="0" err="1"/>
              <a:t>tz</a:t>
            </a:r>
            <a:r>
              <a:rPr lang="de-DE" dirty="0"/>
              <a:t> </a:t>
            </a:r>
            <a:r>
              <a:rPr lang="cs-CZ" dirty="0"/>
              <a:t>- </a:t>
            </a:r>
            <a:r>
              <a:rPr lang="cs-CZ" dirty="0" err="1"/>
              <a:t>Katz</a:t>
            </a:r>
            <a:r>
              <a:rPr lang="cs-CZ" dirty="0"/>
              <a:t>’</a:t>
            </a:r>
            <a:endParaRPr lang="de-DE" dirty="0"/>
          </a:p>
          <a:p>
            <a:r>
              <a:rPr lang="cs-CZ" dirty="0"/>
              <a:t>z</a:t>
            </a:r>
            <a:r>
              <a:rPr lang="de-DE" dirty="0"/>
              <a:t> </a:t>
            </a:r>
            <a:r>
              <a:rPr lang="cs-CZ" dirty="0"/>
              <a:t>- </a:t>
            </a:r>
            <a:r>
              <a:rPr lang="cs-CZ" dirty="0" err="1"/>
              <a:t>Merz</a:t>
            </a:r>
            <a:r>
              <a:rPr lang="cs-CZ" dirty="0"/>
              <a:t>’</a:t>
            </a:r>
            <a:endParaRPr lang="de-DE" dirty="0"/>
          </a:p>
          <a:p>
            <a:r>
              <a:rPr lang="cs-CZ" dirty="0"/>
              <a:t>x -</a:t>
            </a:r>
            <a:r>
              <a:rPr lang="de-DE" dirty="0"/>
              <a:t> </a:t>
            </a:r>
            <a:r>
              <a:rPr lang="cs-CZ" dirty="0"/>
              <a:t>Marx’</a:t>
            </a:r>
            <a:endParaRPr lang="de-DE" dirty="0"/>
          </a:p>
          <a:p>
            <a:r>
              <a:rPr lang="cs-CZ" dirty="0" err="1"/>
              <a:t>ce</a:t>
            </a:r>
            <a:r>
              <a:rPr lang="de-DE" dirty="0"/>
              <a:t> </a:t>
            </a:r>
            <a:r>
              <a:rPr lang="cs-CZ" dirty="0"/>
              <a:t>- Bruce’</a:t>
            </a:r>
          </a:p>
        </p:txBody>
      </p:sp>
    </p:spTree>
    <p:extLst>
      <p:ext uri="{BB962C8B-B14F-4D97-AF65-F5344CB8AC3E}">
        <p14:creationId xmlns:p14="http://schemas.microsoft.com/office/powerpoint/2010/main" val="3899855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6A6C75-527D-4067-91B2-B143F0566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Quellen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ACB92C-68FB-4630-8D99-3F7E731CF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effectLst/>
              </a:rPr>
              <a:t>Genitiv </a:t>
            </a:r>
            <a:r>
              <a:rPr lang="cs-CZ" i="1" dirty="0" err="1">
                <a:effectLst/>
              </a:rPr>
              <a:t>im</a:t>
            </a:r>
            <a:r>
              <a:rPr lang="cs-CZ" i="1" dirty="0">
                <a:effectLst/>
              </a:rPr>
              <a:t> Korpus</a:t>
            </a:r>
            <a:r>
              <a:rPr lang="cs-CZ" dirty="0">
                <a:effectLst/>
              </a:rPr>
              <a:t>. </a:t>
            </a:r>
            <a:r>
              <a:rPr lang="cs-CZ" dirty="0" err="1">
                <a:effectLst/>
              </a:rPr>
              <a:t>Tübingen</a:t>
            </a:r>
            <a:r>
              <a:rPr lang="cs-CZ" dirty="0">
                <a:effectLst/>
              </a:rPr>
              <a:t>: </a:t>
            </a:r>
            <a:r>
              <a:rPr lang="cs-CZ" dirty="0" err="1">
                <a:effectLst/>
              </a:rPr>
              <a:t>Narr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Francke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Attempto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Verlag</a:t>
            </a:r>
            <a:r>
              <a:rPr lang="cs-CZ" dirty="0">
                <a:effectLst/>
              </a:rPr>
              <a:t>, 2016. ISBN 978-3-8233-8024-5.</a:t>
            </a:r>
            <a:endParaRPr lang="de-DE" dirty="0"/>
          </a:p>
          <a:p>
            <a:r>
              <a:rPr lang="de-DE" dirty="0"/>
              <a:t>Duden: Grammatik der deutschen Gegenwartsprache.</a:t>
            </a:r>
            <a:r>
              <a:rPr lang="cs-CZ" dirty="0"/>
              <a:t> 2009</a:t>
            </a:r>
            <a:r>
              <a:rPr lang="de-DE" dirty="0"/>
              <a:t>. Große Duden.</a:t>
            </a:r>
            <a:endParaRPr lang="cs-CZ" dirty="0"/>
          </a:p>
          <a:p>
            <a:r>
              <a:rPr lang="de-DE" dirty="0"/>
              <a:t>EISENBERG, Peter. </a:t>
            </a:r>
            <a:r>
              <a:rPr lang="de-DE" i="1" dirty="0"/>
              <a:t>Grundriss der deutschen Grammatik, Bd. 2</a:t>
            </a:r>
            <a:r>
              <a:rPr lang="de-DE" dirty="0"/>
              <a:t>.</a:t>
            </a:r>
            <a:endParaRPr lang="cs-CZ" dirty="0"/>
          </a:p>
          <a:p>
            <a:r>
              <a:rPr lang="cs-CZ" i="1" dirty="0" err="1"/>
              <a:t>Deutschplus</a:t>
            </a:r>
            <a:r>
              <a:rPr lang="cs-CZ" dirty="0"/>
              <a:t> [online]. [cit. 2022-03-29]. Dostupné z: https://www.deutschplus.net/pages/Prapositionen_mit_Genitiv</a:t>
            </a:r>
          </a:p>
        </p:txBody>
      </p:sp>
    </p:spTree>
    <p:extLst>
      <p:ext uri="{BB962C8B-B14F-4D97-AF65-F5344CB8AC3E}">
        <p14:creationId xmlns:p14="http://schemas.microsoft.com/office/powerpoint/2010/main" val="32939197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327</Words>
  <Application>Microsoft Office PowerPoint</Application>
  <PresentationFormat>Širokoúhlá obrazovka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Möglichkeiten des Genitivs ohne -s</vt:lpstr>
      <vt:lpstr>Genitiv </vt:lpstr>
      <vt:lpstr>Deklination des Substantives im Allgemeinen</vt:lpstr>
      <vt:lpstr>Feminina </vt:lpstr>
      <vt:lpstr>Feminina s-Deklination Sg</vt:lpstr>
      <vt:lpstr>Maskulina, schwach</vt:lpstr>
      <vt:lpstr>Plural</vt:lpstr>
      <vt:lpstr>Eigenname, die auf einen S-Laut enden </vt:lpstr>
      <vt:lpstr>Quellen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Möglichkeiten des Genitivs ohne -s</dc:title>
  <dc:creator>Asus</dc:creator>
  <cp:lastModifiedBy>Asus</cp:lastModifiedBy>
  <cp:revision>4</cp:revision>
  <dcterms:created xsi:type="dcterms:W3CDTF">2022-03-27T19:09:24Z</dcterms:created>
  <dcterms:modified xsi:type="dcterms:W3CDTF">2022-03-29T11:29:42Z</dcterms:modified>
</cp:coreProperties>
</file>