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63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014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08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5226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721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7181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629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449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949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272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90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716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5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70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3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535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FA4EE-A578-4227-A00C-C4427B2FAE7B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733451D-CDEF-445C-852C-011D89E4B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09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CUjfJSmPig&amp;list=PL7V-SFaHLX4K1jV1nVutI4KMtGpUJegYK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S8WU2b8UrE" TargetMode="External"/><Relationship Id="rId2" Type="http://schemas.openxmlformats.org/officeDocument/2006/relationships/hyperlink" Target="https://www.youtube.com/watch?v=JQSNK7NyPlc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AF7B0A-0D83-878D-6FCC-BD2D7287D1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Ekonomie, ekonomika a management sportu</a:t>
            </a: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AF928F7-9D7F-6443-B7B1-93961289EC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Opakování, procvičování</a:t>
            </a:r>
          </a:p>
          <a:p>
            <a:endParaRPr lang="cs-CZ" dirty="0"/>
          </a:p>
          <a:p>
            <a:r>
              <a:rPr lang="cs-CZ" dirty="0"/>
              <a:t>Mgr. Veronika Půlpán Krause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237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E57998-C9BB-5D7F-A2DE-FA14EED93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David si pravidelně dává v restauraci palačinky a ovocné knedlíky.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84A529-5617-2271-F7D5-26AAD0AA5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týden si pro tyto pochoutky vyčlenil 500 Kč.</a:t>
            </a:r>
          </a:p>
          <a:p>
            <a:r>
              <a:rPr lang="cs-CZ" dirty="0"/>
              <a:t>Palačinka stojí 30 Kč, jeden knedlík 20 Kč.</a:t>
            </a:r>
          </a:p>
          <a:p>
            <a:r>
              <a:rPr lang="cs-CZ" dirty="0"/>
              <a:t>Určete optimální kombinaci.</a:t>
            </a:r>
          </a:p>
          <a:p>
            <a:r>
              <a:rPr lang="cs-CZ" dirty="0"/>
              <a:t>Jak by se rozhodnutí změnilo, pokud by knedlík stál 43,75 Kč?</a:t>
            </a:r>
          </a:p>
          <a:p>
            <a:endParaRPr lang="en-US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A23CCA9B-DC4A-0E9D-D16F-1497BD8685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140675"/>
              </p:ext>
            </p:extLst>
          </p:nvPr>
        </p:nvGraphicFramePr>
        <p:xfrm>
          <a:off x="923544" y="4395554"/>
          <a:ext cx="850493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3117">
                  <a:extLst>
                    <a:ext uri="{9D8B030D-6E8A-4147-A177-3AD203B41FA5}">
                      <a16:colId xmlns:a16="http://schemas.microsoft.com/office/drawing/2014/main" val="3888345561"/>
                    </a:ext>
                  </a:extLst>
                </a:gridCol>
                <a:gridCol w="1241171">
                  <a:extLst>
                    <a:ext uri="{9D8B030D-6E8A-4147-A177-3AD203B41FA5}">
                      <a16:colId xmlns:a16="http://schemas.microsoft.com/office/drawing/2014/main" val="1477654594"/>
                    </a:ext>
                  </a:extLst>
                </a:gridCol>
                <a:gridCol w="885063">
                  <a:extLst>
                    <a:ext uri="{9D8B030D-6E8A-4147-A177-3AD203B41FA5}">
                      <a16:colId xmlns:a16="http://schemas.microsoft.com/office/drawing/2014/main" val="1335125465"/>
                    </a:ext>
                  </a:extLst>
                </a:gridCol>
                <a:gridCol w="1063117">
                  <a:extLst>
                    <a:ext uri="{9D8B030D-6E8A-4147-A177-3AD203B41FA5}">
                      <a16:colId xmlns:a16="http://schemas.microsoft.com/office/drawing/2014/main" val="3543691336"/>
                    </a:ext>
                  </a:extLst>
                </a:gridCol>
                <a:gridCol w="1063117">
                  <a:extLst>
                    <a:ext uri="{9D8B030D-6E8A-4147-A177-3AD203B41FA5}">
                      <a16:colId xmlns:a16="http://schemas.microsoft.com/office/drawing/2014/main" val="2900255817"/>
                    </a:ext>
                  </a:extLst>
                </a:gridCol>
                <a:gridCol w="1063117">
                  <a:extLst>
                    <a:ext uri="{9D8B030D-6E8A-4147-A177-3AD203B41FA5}">
                      <a16:colId xmlns:a16="http://schemas.microsoft.com/office/drawing/2014/main" val="402948486"/>
                    </a:ext>
                  </a:extLst>
                </a:gridCol>
                <a:gridCol w="1063117">
                  <a:extLst>
                    <a:ext uri="{9D8B030D-6E8A-4147-A177-3AD203B41FA5}">
                      <a16:colId xmlns:a16="http://schemas.microsoft.com/office/drawing/2014/main" val="1517921841"/>
                    </a:ext>
                  </a:extLst>
                </a:gridCol>
                <a:gridCol w="1063117">
                  <a:extLst>
                    <a:ext uri="{9D8B030D-6E8A-4147-A177-3AD203B41FA5}">
                      <a16:colId xmlns:a16="http://schemas.microsoft.com/office/drawing/2014/main" val="41874053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IC1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palačinky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347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knedlíky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33662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261A47C2-0410-13DD-8B15-E9B855EC9F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797130"/>
              </p:ext>
            </p:extLst>
          </p:nvPr>
        </p:nvGraphicFramePr>
        <p:xfrm>
          <a:off x="923544" y="5535902"/>
          <a:ext cx="850493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3117">
                  <a:extLst>
                    <a:ext uri="{9D8B030D-6E8A-4147-A177-3AD203B41FA5}">
                      <a16:colId xmlns:a16="http://schemas.microsoft.com/office/drawing/2014/main" val="3888345561"/>
                    </a:ext>
                  </a:extLst>
                </a:gridCol>
                <a:gridCol w="1241171">
                  <a:extLst>
                    <a:ext uri="{9D8B030D-6E8A-4147-A177-3AD203B41FA5}">
                      <a16:colId xmlns:a16="http://schemas.microsoft.com/office/drawing/2014/main" val="1477654594"/>
                    </a:ext>
                  </a:extLst>
                </a:gridCol>
                <a:gridCol w="885063">
                  <a:extLst>
                    <a:ext uri="{9D8B030D-6E8A-4147-A177-3AD203B41FA5}">
                      <a16:colId xmlns:a16="http://schemas.microsoft.com/office/drawing/2014/main" val="1335125465"/>
                    </a:ext>
                  </a:extLst>
                </a:gridCol>
                <a:gridCol w="1063117">
                  <a:extLst>
                    <a:ext uri="{9D8B030D-6E8A-4147-A177-3AD203B41FA5}">
                      <a16:colId xmlns:a16="http://schemas.microsoft.com/office/drawing/2014/main" val="3543691336"/>
                    </a:ext>
                  </a:extLst>
                </a:gridCol>
                <a:gridCol w="1063117">
                  <a:extLst>
                    <a:ext uri="{9D8B030D-6E8A-4147-A177-3AD203B41FA5}">
                      <a16:colId xmlns:a16="http://schemas.microsoft.com/office/drawing/2014/main" val="2900255817"/>
                    </a:ext>
                  </a:extLst>
                </a:gridCol>
                <a:gridCol w="1063117">
                  <a:extLst>
                    <a:ext uri="{9D8B030D-6E8A-4147-A177-3AD203B41FA5}">
                      <a16:colId xmlns:a16="http://schemas.microsoft.com/office/drawing/2014/main" val="402948486"/>
                    </a:ext>
                  </a:extLst>
                </a:gridCol>
                <a:gridCol w="1063117">
                  <a:extLst>
                    <a:ext uri="{9D8B030D-6E8A-4147-A177-3AD203B41FA5}">
                      <a16:colId xmlns:a16="http://schemas.microsoft.com/office/drawing/2014/main" val="1517921841"/>
                    </a:ext>
                  </a:extLst>
                </a:gridCol>
                <a:gridCol w="1063117">
                  <a:extLst>
                    <a:ext uri="{9D8B030D-6E8A-4147-A177-3AD203B41FA5}">
                      <a16:colId xmlns:a16="http://schemas.microsoft.com/office/drawing/2014/main" val="41874053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IC2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palačinky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347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knedlíky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33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2970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836DAE-22DE-102D-E224-757892623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Série videí od ČNB</a:t>
            </a:r>
            <a:endParaRPr lang="en-US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49302F2-A71B-A8ED-C207-C76067E2C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https://www.youtube.com/watch?v=JCUjfJSmPig&amp;list=PL7V-SFaHLX4K1jV1nVutI4KMtGpUJegYK</a:t>
            </a:r>
            <a:endParaRPr lang="cs-C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89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C2CE4E-A8A8-46A7-E143-4EDA07E80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Videa inflace a nezaměstnanost - management</a:t>
            </a:r>
            <a:endParaRPr lang="en-US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C9618C9-B3A1-0D36-EF48-DEE15E1710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cs-CZ" u="sng" dirty="0">
                <a:hlinkClick r:id="rId2"/>
              </a:rPr>
              <a:t>https://www.youtube.com/watch?v=JQSNK7NyPlc</a:t>
            </a:r>
            <a:r>
              <a:rPr lang="cs-CZ" dirty="0"/>
              <a:t> </a:t>
            </a:r>
          </a:p>
          <a:p>
            <a:pPr fontAlgn="base"/>
            <a:r>
              <a:rPr lang="cs-CZ" u="sng" dirty="0">
                <a:hlinkClick r:id="rId3"/>
              </a:rPr>
              <a:t>https://www.youtube.com/watch?v=WS8WU2b8UrE</a:t>
            </a:r>
            <a:r>
              <a:rPr lang="cs-CZ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676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80C8AC-2A0B-90CD-CD37-A10BED749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Rychlé občerstvení snížilo cenu hranolek o 10 %.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AD448D-C711-CB99-9200-A7B7345E2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Díky tomu vrostlo poptávané množství </a:t>
            </a:r>
            <a:r>
              <a:rPr lang="cs-CZ" sz="2400" dirty="0" err="1"/>
              <a:t>Coca</a:t>
            </a:r>
            <a:r>
              <a:rPr lang="cs-CZ" sz="2400" dirty="0"/>
              <a:t> coly o 8 %. </a:t>
            </a:r>
          </a:p>
          <a:p>
            <a:r>
              <a:rPr lang="cs-CZ" sz="2400" dirty="0"/>
              <a:t>Díky tomu také kleslo poptávané množství po párku v rohlíku o 12 %.</a:t>
            </a:r>
          </a:p>
          <a:p>
            <a:endParaRPr lang="cs-CZ" sz="2400" dirty="0"/>
          </a:p>
          <a:p>
            <a:r>
              <a:rPr lang="cs-CZ" sz="2400" dirty="0"/>
              <a:t>Spočítejte obě křížové elasticity poptávky</a:t>
            </a:r>
          </a:p>
          <a:p>
            <a:r>
              <a:rPr lang="cs-CZ" sz="2400" dirty="0"/>
              <a:t>Vše znázorněte i graficky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3661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996FF6-A357-6811-BA43-4F9A9D1EF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Zakreslete do grafu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DE2A45-3610-A4D8-FB17-B76666A95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Cena novin se snížila o 20 %, díky tomu vzrostlo poptávané množství o 10 %.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0078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E64CB7-9931-325B-7402-E7945315A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Vypočítejte: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67F66B-25AB-7624-AABD-05382630B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Rozhodněte</a:t>
            </a:r>
            <a:r>
              <a:rPr lang="en-US" sz="2000" dirty="0"/>
              <a:t>, </a:t>
            </a:r>
            <a:r>
              <a:rPr lang="en-US" sz="2000" dirty="0" err="1"/>
              <a:t>kolik</a:t>
            </a:r>
            <a:r>
              <a:rPr lang="en-US" sz="2000" dirty="0"/>
              <a:t> </a:t>
            </a:r>
            <a:r>
              <a:rPr lang="en-US" sz="2000" dirty="0" err="1"/>
              <a:t>iontových</a:t>
            </a:r>
            <a:r>
              <a:rPr lang="en-US" sz="2000" dirty="0"/>
              <a:t> </a:t>
            </a:r>
            <a:r>
              <a:rPr lang="en-US" sz="2000" dirty="0" err="1"/>
              <a:t>nápojů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zákazník</a:t>
            </a:r>
            <a:r>
              <a:rPr lang="en-US" sz="2000" dirty="0"/>
              <a:t> </a:t>
            </a:r>
            <a:r>
              <a:rPr lang="en-US" sz="2000" dirty="0" err="1"/>
              <a:t>tenisového</a:t>
            </a:r>
            <a:r>
              <a:rPr lang="en-US" sz="2000" dirty="0"/>
              <a:t> </a:t>
            </a:r>
            <a:r>
              <a:rPr lang="en-US" sz="2000" dirty="0" err="1"/>
              <a:t>klubu</a:t>
            </a:r>
            <a:r>
              <a:rPr lang="en-US" sz="2000" dirty="0"/>
              <a:t> </a:t>
            </a:r>
            <a:r>
              <a:rPr lang="en-US" sz="2000" dirty="0" err="1"/>
              <a:t>zakoupí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recepci</a:t>
            </a:r>
            <a:r>
              <a:rPr lang="en-US" sz="2000" dirty="0"/>
              <a:t> </a:t>
            </a:r>
            <a:r>
              <a:rPr lang="en-US" sz="2000" dirty="0" err="1"/>
              <a:t>při</a:t>
            </a:r>
            <a:r>
              <a:rPr lang="en-US" sz="2000" dirty="0"/>
              <a:t> </a:t>
            </a:r>
            <a:r>
              <a:rPr lang="en-US" sz="2000" dirty="0" err="1"/>
              <a:t>ceně</a:t>
            </a:r>
            <a:r>
              <a:rPr lang="en-US" sz="2000" dirty="0"/>
              <a:t> </a:t>
            </a:r>
            <a:r>
              <a:rPr lang="en-US" sz="2000" dirty="0" err="1"/>
              <a:t>tohoto</a:t>
            </a:r>
            <a:r>
              <a:rPr lang="en-US" sz="2000" dirty="0"/>
              <a:t> </a:t>
            </a:r>
            <a:r>
              <a:rPr lang="en-US" sz="2000" dirty="0" err="1"/>
              <a:t>nápoje</a:t>
            </a:r>
            <a:r>
              <a:rPr lang="en-US" sz="2000" dirty="0"/>
              <a:t> 45,- </a:t>
            </a:r>
            <a:r>
              <a:rPr lang="en-US" sz="2000" dirty="0" err="1"/>
              <a:t>Kč</a:t>
            </a:r>
            <a:r>
              <a:rPr lang="en-US" sz="2000" dirty="0"/>
              <a:t>, </a:t>
            </a:r>
            <a:r>
              <a:rPr lang="en-US" sz="2000" dirty="0" err="1"/>
              <a:t>když</a:t>
            </a:r>
            <a:r>
              <a:rPr lang="en-US" sz="2000" dirty="0"/>
              <a:t> </a:t>
            </a:r>
            <a:r>
              <a:rPr lang="en-US" sz="2000" dirty="0" err="1"/>
              <a:t>jeho</a:t>
            </a:r>
            <a:r>
              <a:rPr lang="en-US" sz="2000" dirty="0"/>
              <a:t> </a:t>
            </a:r>
            <a:r>
              <a:rPr lang="en-US" sz="2000" dirty="0" err="1"/>
              <a:t>celkový</a:t>
            </a:r>
            <a:r>
              <a:rPr lang="en-US" sz="2000" dirty="0"/>
              <a:t> </a:t>
            </a:r>
            <a:r>
              <a:rPr lang="en-US" sz="2000" dirty="0" err="1"/>
              <a:t>užitek</a:t>
            </a:r>
            <a:r>
              <a:rPr lang="en-US" sz="2000" dirty="0"/>
              <a:t> ze </a:t>
            </a:r>
            <a:r>
              <a:rPr lang="en-US" sz="2000" dirty="0" err="1"/>
              <a:t>spotřeby</a:t>
            </a:r>
            <a:r>
              <a:rPr lang="en-US" sz="2000" dirty="0"/>
              <a:t> </a:t>
            </a:r>
            <a:r>
              <a:rPr lang="en-US" sz="2000" dirty="0" err="1"/>
              <a:t>tohoto</a:t>
            </a:r>
            <a:r>
              <a:rPr lang="en-US" sz="2000" dirty="0"/>
              <a:t> </a:t>
            </a:r>
            <a:r>
              <a:rPr lang="en-US" sz="2000" dirty="0" err="1"/>
              <a:t>nápoje</a:t>
            </a:r>
            <a:r>
              <a:rPr lang="en-US" sz="2000" dirty="0"/>
              <a:t> je pro </a:t>
            </a:r>
            <a:r>
              <a:rPr lang="en-US" sz="2000" dirty="0" err="1"/>
              <a:t>tohoto</a:t>
            </a:r>
            <a:r>
              <a:rPr lang="en-US" sz="2000" dirty="0"/>
              <a:t> </a:t>
            </a:r>
            <a:r>
              <a:rPr lang="en-US" sz="2000" dirty="0" err="1"/>
              <a:t>zákazníka</a:t>
            </a:r>
            <a:r>
              <a:rPr lang="en-US" sz="2000" dirty="0"/>
              <a:t> </a:t>
            </a:r>
            <a:r>
              <a:rPr lang="en-US" sz="2000" dirty="0" err="1"/>
              <a:t>následující</a:t>
            </a:r>
            <a:r>
              <a:rPr lang="en-US" sz="2000" dirty="0"/>
              <a:t>:</a:t>
            </a: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dirty="0"/>
              <a:t>Jaký bude jeho spotřebitelský přebytek?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A0907E6F-7C8F-AF6E-65B5-8CDED9D452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440149"/>
              </p:ext>
            </p:extLst>
          </p:nvPr>
        </p:nvGraphicFramePr>
        <p:xfrm>
          <a:off x="1607419" y="3615900"/>
          <a:ext cx="7121516" cy="11241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6873">
                  <a:extLst>
                    <a:ext uri="{9D8B030D-6E8A-4147-A177-3AD203B41FA5}">
                      <a16:colId xmlns:a16="http://schemas.microsoft.com/office/drawing/2014/main" val="2760937488"/>
                    </a:ext>
                  </a:extLst>
                </a:gridCol>
                <a:gridCol w="1016873">
                  <a:extLst>
                    <a:ext uri="{9D8B030D-6E8A-4147-A177-3AD203B41FA5}">
                      <a16:colId xmlns:a16="http://schemas.microsoft.com/office/drawing/2014/main" val="1339928186"/>
                    </a:ext>
                  </a:extLst>
                </a:gridCol>
                <a:gridCol w="1017554">
                  <a:extLst>
                    <a:ext uri="{9D8B030D-6E8A-4147-A177-3AD203B41FA5}">
                      <a16:colId xmlns:a16="http://schemas.microsoft.com/office/drawing/2014/main" val="3771001121"/>
                    </a:ext>
                  </a:extLst>
                </a:gridCol>
                <a:gridCol w="1017554">
                  <a:extLst>
                    <a:ext uri="{9D8B030D-6E8A-4147-A177-3AD203B41FA5}">
                      <a16:colId xmlns:a16="http://schemas.microsoft.com/office/drawing/2014/main" val="2721744924"/>
                    </a:ext>
                  </a:extLst>
                </a:gridCol>
                <a:gridCol w="1017554">
                  <a:extLst>
                    <a:ext uri="{9D8B030D-6E8A-4147-A177-3AD203B41FA5}">
                      <a16:colId xmlns:a16="http://schemas.microsoft.com/office/drawing/2014/main" val="3299831941"/>
                    </a:ext>
                  </a:extLst>
                </a:gridCol>
                <a:gridCol w="1017554">
                  <a:extLst>
                    <a:ext uri="{9D8B030D-6E8A-4147-A177-3AD203B41FA5}">
                      <a16:colId xmlns:a16="http://schemas.microsoft.com/office/drawing/2014/main" val="2002368545"/>
                    </a:ext>
                  </a:extLst>
                </a:gridCol>
                <a:gridCol w="1017554">
                  <a:extLst>
                    <a:ext uri="{9D8B030D-6E8A-4147-A177-3AD203B41FA5}">
                      <a16:colId xmlns:a16="http://schemas.microsoft.com/office/drawing/2014/main" val="246261388"/>
                    </a:ext>
                  </a:extLst>
                </a:gridCol>
              </a:tblGrid>
              <a:tr h="5620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>
                          <a:effectLst/>
                        </a:rPr>
                        <a:t>Q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>
                          <a:effectLst/>
                        </a:rPr>
                        <a:t>1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>
                          <a:effectLst/>
                        </a:rPr>
                        <a:t>2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 dirty="0">
                          <a:effectLst/>
                        </a:rPr>
                        <a:t>3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>
                          <a:effectLst/>
                        </a:rPr>
                        <a:t>4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>
                          <a:effectLst/>
                        </a:rPr>
                        <a:t>5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>
                          <a:effectLst/>
                        </a:rPr>
                        <a:t>6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363671"/>
                  </a:ext>
                </a:extLst>
              </a:tr>
              <a:tr h="5620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>
                          <a:effectLst/>
                        </a:rPr>
                        <a:t>TU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>
                          <a:effectLst/>
                        </a:rPr>
                        <a:t>60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>
                          <a:effectLst/>
                        </a:rPr>
                        <a:t>110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>
                          <a:effectLst/>
                        </a:rPr>
                        <a:t>150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>
                          <a:effectLst/>
                        </a:rPr>
                        <a:t>180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>
                          <a:effectLst/>
                        </a:rPr>
                        <a:t>200</a:t>
                      </a:r>
                      <a:endParaRPr lang="en-US" sz="3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cs-CZ" sz="3200" kern="100" dirty="0">
                          <a:effectLst/>
                        </a:rPr>
                        <a:t>210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5646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355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AA01E2-D289-17EB-5AB9-AF5A17314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Spočítejte důchodovou elasticitu poptávky a graficky znázorněte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A90ABC-5F7D-B11A-88D2-01AD564EA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Příjem obyvatel se zvýšil o 15 %, díky tomu vzrostlo poptávané množství po vstupech do fitness centra o 25 %.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8005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7B8F75-F808-A406-7D50-1A52021EE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Spočítejte HDP a NNI této ekonomiky</a:t>
            </a:r>
            <a:endParaRPr lang="en-US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CF4588E-028B-3CD3-DDA4-F50DECCC45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Spotřeba 620 mld.</a:t>
            </a:r>
          </a:p>
          <a:p>
            <a:r>
              <a:rPr lang="cs-CZ" dirty="0"/>
              <a:t>Mzdy ze </a:t>
            </a:r>
            <a:r>
              <a:rPr lang="cs-CZ" dirty="0" err="1"/>
              <a:t>záv</a:t>
            </a:r>
            <a:r>
              <a:rPr lang="cs-CZ" dirty="0"/>
              <a:t>. činnosti: 340 mld.</a:t>
            </a:r>
          </a:p>
          <a:p>
            <a:r>
              <a:rPr lang="cs-CZ" dirty="0"/>
              <a:t>Obnovovací investice: 49 mld. </a:t>
            </a:r>
          </a:p>
          <a:p>
            <a:r>
              <a:rPr lang="cs-CZ" dirty="0"/>
              <a:t>Čisté příjmy z úroků: 32 mld.</a:t>
            </a:r>
          </a:p>
          <a:p>
            <a:r>
              <a:rPr lang="cs-CZ" dirty="0"/>
              <a:t>Vládní výdaje: 455 mld.</a:t>
            </a:r>
          </a:p>
          <a:p>
            <a:r>
              <a:rPr lang="cs-CZ" dirty="0"/>
              <a:t>Import: 165 mld.</a:t>
            </a:r>
          </a:p>
          <a:p>
            <a:r>
              <a:rPr lang="cs-CZ" dirty="0"/>
              <a:t>Nepřímé daně: 129 mld.</a:t>
            </a:r>
          </a:p>
          <a:p>
            <a:r>
              <a:rPr lang="cs-CZ" dirty="0"/>
              <a:t>Čisté investice: 230 mld.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DFEEDC24-9E8F-5860-8FF2-ED22E588A1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Export: 147 mld. </a:t>
            </a:r>
          </a:p>
          <a:p>
            <a:r>
              <a:rPr lang="cs-CZ" dirty="0"/>
              <a:t>Důchody vyplacené nerezidentům: 238 mld.</a:t>
            </a:r>
          </a:p>
          <a:p>
            <a:r>
              <a:rPr lang="cs-CZ" dirty="0"/>
              <a:t>Důchody rezidentů ze zahraničí: 198 mld.</a:t>
            </a:r>
          </a:p>
          <a:p>
            <a:r>
              <a:rPr lang="cs-CZ" dirty="0"/>
              <a:t>Renty: 66 mld.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329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B8DCB4BB-553E-9CFD-5159-2785486C8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ČNB intervenuje na devizovém trhu CZK/EUR a posiluje tím Českou korunu</a:t>
            </a:r>
            <a:endParaRPr lang="en-US" dirty="0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33FA5FB7-E4A0-D613-04C9-0BBA327F18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Znázorněte tuto situaci v grafu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900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FCDB0C6-2C07-18F2-58F0-01541681D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Trh je v rovnováze</a:t>
            </a:r>
            <a:endParaRPr lang="en-US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486FE5CF-0097-D735-90A1-0712A09F2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Následně se zvýší nabídka.</a:t>
            </a:r>
          </a:p>
          <a:p>
            <a:r>
              <a:rPr lang="cs-CZ" sz="2400" dirty="0"/>
              <a:t>Elasticita poptávky je větší, než elasticita nabídky.</a:t>
            </a:r>
          </a:p>
          <a:p>
            <a:r>
              <a:rPr lang="cs-CZ" sz="2400" dirty="0"/>
              <a:t>Zakreslete, co se následně na trhu bude dít</a:t>
            </a:r>
          </a:p>
          <a:p>
            <a:r>
              <a:rPr lang="cs-CZ" sz="2400" dirty="0"/>
              <a:t>Dosáhne trh opětovné rovnováhy?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4518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57E14C-0865-A6D7-4BFE-C0F3065ED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Zakreslete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11B47A-2127-8627-0303-107DE0843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E</a:t>
            </a:r>
            <a:r>
              <a:rPr lang="en-US" sz="2400" dirty="0" err="1"/>
              <a:t>lastickou</a:t>
            </a:r>
            <a:r>
              <a:rPr lang="en-US" sz="2400" dirty="0"/>
              <a:t> </a:t>
            </a:r>
            <a:r>
              <a:rPr lang="en-US" sz="2400" dirty="0" err="1"/>
              <a:t>nabídku</a:t>
            </a:r>
            <a:r>
              <a:rPr lang="en-US" sz="2400" dirty="0"/>
              <a:t> </a:t>
            </a:r>
            <a:r>
              <a:rPr lang="en-US" sz="2400" dirty="0" err="1"/>
              <a:t>produktu</a:t>
            </a:r>
            <a:r>
              <a:rPr lang="en-US" sz="2400" dirty="0"/>
              <a:t> a </a:t>
            </a:r>
            <a:r>
              <a:rPr lang="en-US" sz="2400" dirty="0" err="1"/>
              <a:t>její</a:t>
            </a:r>
            <a:r>
              <a:rPr lang="en-US" sz="2400" dirty="0"/>
              <a:t> </a:t>
            </a:r>
            <a:r>
              <a:rPr lang="en-US" sz="2400" dirty="0" err="1"/>
              <a:t>posun</a:t>
            </a:r>
            <a:r>
              <a:rPr lang="en-US" sz="2400" dirty="0"/>
              <a:t> v </a:t>
            </a:r>
            <a:r>
              <a:rPr lang="en-US" sz="2400" dirty="0" err="1"/>
              <a:t>případě</a:t>
            </a:r>
            <a:r>
              <a:rPr lang="en-US" sz="2400" dirty="0"/>
              <a:t> </a:t>
            </a:r>
            <a:r>
              <a:rPr lang="en-US" sz="2400" dirty="0" err="1"/>
              <a:t>snížení</a:t>
            </a:r>
            <a:r>
              <a:rPr lang="en-US" sz="2400" dirty="0"/>
              <a:t> </a:t>
            </a:r>
            <a:r>
              <a:rPr lang="en-US" sz="2400" dirty="0" err="1"/>
              <a:t>daní</a:t>
            </a:r>
            <a:r>
              <a:rPr lang="en-US" sz="2400" dirty="0"/>
              <a:t> z </a:t>
            </a:r>
            <a:r>
              <a:rPr lang="en-US" sz="2400" dirty="0" err="1"/>
              <a:t>příjmů</a:t>
            </a:r>
            <a:r>
              <a:rPr lang="en-US" sz="2400" dirty="0"/>
              <a:t> </a:t>
            </a:r>
            <a:r>
              <a:rPr lang="en-US" sz="2400" dirty="0" err="1"/>
              <a:t>právnických</a:t>
            </a:r>
            <a:r>
              <a:rPr lang="en-US" sz="2400" dirty="0"/>
              <a:t> </a:t>
            </a:r>
            <a:r>
              <a:rPr lang="en-US" sz="2400" dirty="0" err="1"/>
              <a:t>osob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Neelastickou poptávku a její posun v případě růstu počtu obyvatel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9330827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165</TotalTime>
  <Words>443</Words>
  <Application>Microsoft Office PowerPoint</Application>
  <PresentationFormat>Širokoúhlá obrazovka</PresentationFormat>
  <Paragraphs>100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Aptos</vt:lpstr>
      <vt:lpstr>Arial</vt:lpstr>
      <vt:lpstr>Trebuchet MS</vt:lpstr>
      <vt:lpstr>Wingdings 3</vt:lpstr>
      <vt:lpstr>Fazeta</vt:lpstr>
      <vt:lpstr>Ekonomie, ekonomika a management sportu</vt:lpstr>
      <vt:lpstr>Rychlé občerstvení snížilo cenu hranolek o 10 %.</vt:lpstr>
      <vt:lpstr>Zakreslete do grafu</vt:lpstr>
      <vt:lpstr>Vypočítejte:</vt:lpstr>
      <vt:lpstr>Spočítejte důchodovou elasticitu poptávky a graficky znázorněte</vt:lpstr>
      <vt:lpstr>Spočítejte HDP a NNI této ekonomiky</vt:lpstr>
      <vt:lpstr>ČNB intervenuje na devizovém trhu CZK/EUR a posiluje tím Českou korunu</vt:lpstr>
      <vt:lpstr>Trh je v rovnováze</vt:lpstr>
      <vt:lpstr>Zakreslete</vt:lpstr>
      <vt:lpstr>David si pravidelně dává v restauraci palačinky a ovocné knedlíky.</vt:lpstr>
      <vt:lpstr>Série videí od ČNB</vt:lpstr>
      <vt:lpstr>Videa inflace a nezaměstnanost -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Půlpán Krause</dc:creator>
  <cp:lastModifiedBy>Veronika Půlpán Krause</cp:lastModifiedBy>
  <cp:revision>15</cp:revision>
  <dcterms:created xsi:type="dcterms:W3CDTF">2026-04-01T09:25:47Z</dcterms:created>
  <dcterms:modified xsi:type="dcterms:W3CDTF">2026-04-01T12:11:30Z</dcterms:modified>
</cp:coreProperties>
</file>