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6" r:id="rId15"/>
    <p:sldId id="287" r:id="rId16"/>
    <p:sldId id="288" r:id="rId17"/>
    <p:sldId id="290" r:id="rId18"/>
    <p:sldId id="291" r:id="rId19"/>
    <p:sldId id="292" r:id="rId20"/>
    <p:sldId id="294" r:id="rId21"/>
    <p:sldId id="295" r:id="rId22"/>
    <p:sldId id="296" r:id="rId23"/>
    <p:sldId id="297" r:id="rId24"/>
    <p:sldId id="298" r:id="rId25"/>
    <p:sldId id="28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F11D0-052F-8325-741B-5B1402856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D9A297-1F5C-EEED-6506-292693DC2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95762-DCB8-9C5A-8D8E-7A5C174D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3C4668-A129-CB6B-3DAD-CA624C92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2995CC-007C-884E-1DAC-35753A29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29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320F5-9103-5B60-07DE-369643B7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4C387B-2CDB-CE08-23C4-6AD301D17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2E72B8-F573-9506-2095-2EC8086F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EDC640-F3CD-7B33-0B0F-0E2CA6E9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112E5E-ECAC-BED2-4DDF-7BB56116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2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E49B9C-248F-1B73-BAA6-04A03FBAF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1ACCA4-8425-D26D-5D3C-A885F03B8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DA4D3B-7977-86C3-340C-24FF35A2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6C03C7-0AE7-587C-0DE1-1050E8A5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AD5488-88B2-85DA-E5D7-C4E58D3F5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0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BD111-15D7-F5F2-08EE-48A427D9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224D9-8052-3827-3FA2-C3C0620C1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FBD05E-0F44-671D-0491-F298FFCB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381088-4144-0C2A-4C32-D7804009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364DA2-6976-8DF6-CDA2-B2467675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4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2A6BF-D1C9-2E09-737F-7EC18CC4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AFE6B0-11F4-7749-6C26-E1BFB64F6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09095-6F7B-4367-CF53-5C214810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FF6106-D058-CA52-BF37-5C8DF1BE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C3B2DC-665D-FB21-E666-00DF842C9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1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BB443-79DC-C0D7-E7C4-501B4A661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F773B-ACE1-1A30-DBF7-3A5A75633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79E3BE-9B90-76F3-388A-88073125A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DE244-88EF-EE8E-D02D-7D4099E43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3562F9-78CC-ACC0-6173-00B188AC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1EF7AE-80F8-D69C-DC27-93F6D7C9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96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0E87F-4C0C-BC80-9967-E74B31ACD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9DB850-BD3E-2ED3-3DB9-E7674BE63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4B3669-B64B-7792-E4FE-DC44A6CE7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CEB0C66-5211-DA69-4D98-1290A3996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6C6109-BEE1-5C5E-356B-D363D4D7B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A08AEA-07BE-EAC2-484E-CB201E74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AF12B5-4BFD-B862-B5ED-1A531E7F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DCC44F-235C-150C-F3BA-B684C788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82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2A545-1A58-3BB6-B719-A5EB3EAC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422AD7-94E0-781F-AAB8-C5020353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5C617B-087C-5DCF-AB0B-96E59414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12D39C-E1B0-EF34-4317-9C818B465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4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167B61-3E6D-00E8-0BB3-5D02FADF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6DB5BE-74CF-2572-B2DB-758D6B57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CA12E6-F73E-6D87-1E27-1225506D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81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37939-7793-2387-E07C-1B00D6D7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FB4B3-7976-7906-8543-20E1CB0F9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AB126B-1479-177C-33EC-900BC6E4A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81D7BA-9162-DB75-6847-3ED4D89E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13DB5A-1B7E-2357-912A-0745B1EB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0204E9-1072-C1FD-FD9C-62F3D27B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72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3EA2A-6B31-2F21-DD55-78A6AD144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3B0A5F-48E7-26F2-075F-20075F9AE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D38A98-96B0-3CD1-D0C4-8D320A6BF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D5A6B2-3CFF-4671-0F52-04859656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472720-6962-823D-A2CC-4FE8F8E0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856343-CF3A-D599-BAAF-6CC150C2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68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C03D185-DD2D-33D9-A7A4-17678AE6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23DEBB-BC9B-3895-C804-74897D50A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906BB4-2922-BD2D-9B01-CA8F6EB9D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45C0-59A8-4E3A-BA7B-673E0DB38A54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503574-153A-BD80-68EB-41B3A1E24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5C0617-A388-E4F7-2F95-62F484D05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5FFC4-459C-41EB-83AD-FDDB0A94E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0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D4320-2E37-9A88-F953-C287A75BF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Diskuse o českém literárním humanismu – prozatímní bilance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7813C8-31BF-06A5-B429-ABA015DB86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19EE4E0-AA48-B679-60CD-3726E2A90534}"/>
              </a:ext>
            </a:extLst>
          </p:cNvPr>
          <p:cNvSpPr txBox="1"/>
          <p:nvPr/>
        </p:nvSpPr>
        <p:spPr>
          <a:xfrm>
            <a:off x="3049361" y="3244334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888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(humanistický / renesanční) manýrismus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1583–1627)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Tobiáš Mouřenín z Litomyšle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(asi 1560–po 1625)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Vavřinec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Leandr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Rvačovský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Rvačova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(1525–1591)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308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humanistická centra a literární družiny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několik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kulturních center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resp.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literárních družin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fenomén kolektivní literární tvorby, preferování sborníků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7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moravské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(zejména Olomouc)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dvůr olomouckých biskupů a olomoucká kapitula za episkopátu 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Boskovic, Stanislava 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Thurza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Jan 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Dubravia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Sodalitas</a:t>
            </a: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Maierhofiana</a:t>
            </a: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(konec 15. století – min. 30. léta 16. století)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„spisovatelé bez literatury“? – literární činnost formou korespondence, spolupráce s 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Conradem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Celtisem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(projekt 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Germania </a:t>
            </a:r>
            <a:r>
              <a:rPr lang="cs-CZ" sz="2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illustrata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Augustin Olomoucký </a:t>
            </a:r>
            <a:endParaRPr lang="cs-CZ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2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Dubravius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398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285750" algn="just">
              <a:lnSpc>
                <a:spcPct val="150000"/>
              </a:lnSpc>
              <a:buSzPts val="2200"/>
              <a:buFont typeface="Wingdings" panose="05000000000000000000" pitchFamily="2" charset="2"/>
              <a:buChar char=""/>
              <a:tabLst>
                <a:tab pos="457200" algn="l"/>
                <a:tab pos="11430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poloviny 16. století 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význam olomoucké jezuitské akademie (gratulační sborníky)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Jan/Johann Günther a jeho spolupracovníci (Pavel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Vorličný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Aquilinas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bratři kraličtí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(Kralická bible)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45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7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konce 30. let 16. století literární družina latinských humanistů kolem </a:t>
            </a:r>
            <a:r>
              <a:rPr lang="cs-CZ" sz="19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Jana st. Hodějovského z 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Hodějova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(1496–1566) – mecenáš 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 generace básníků: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Cuthen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(† 1564)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Vít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Traianus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(asi 1520–1560)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Pavel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Aquilinus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Matouš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Collinus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Chotěřiny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Mitis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Crinitus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(1531–1586)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460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Prokop Lupáč († 1558)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Codicillus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(1533–1589)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Tadeáš Hájek z Hájku (po 1525–1600)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uzavřenost skupiny (elitní ráz)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příležitostná poezie (kolektivní sborníky)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sebeprezentace skupiny: čtyřdílná edice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Farragines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poematum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(Směs básní, 1561–1562)     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prosazení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melanchtonovského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ciceroniasmu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45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polovině 16. století nejvýznamnějším šiřitelem humanismu v Čechách pražská univerzita – vznik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širšího pražského univerzitního okruhu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přijetí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melanchthonovského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učebního kurikula na univerzitě ve 40. letech 16. 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vazba univerzity na tzv. městské okruhy (význam partikulárních škol)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univerzita jako institucionální centrum iniciující a koordinující literární aktivity (kolektivní sborníky)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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univerzitní 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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kontakty německojazyčných českých měst s říšskými univerzitami, německá evangelická škola u Sv. Salvátora v Praze (orientace na saský dvůr)</a:t>
            </a:r>
          </a:p>
        </p:txBody>
      </p:sp>
    </p:spTree>
    <p:extLst>
      <p:ext uri="{BB962C8B-B14F-4D97-AF65-F5344CB8AC3E}">
        <p14:creationId xmlns:p14="http://schemas.microsoft.com/office/powerpoint/2010/main" val="3234870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685800" algn="l"/>
              </a:tabLst>
            </a:pPr>
            <a:r>
              <a:rPr lang="cs-CZ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Daniel Adam z Veleslavína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(1546–1599) a jeho literární družina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Rosacius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Sušický (překlad 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Knížky o svornosti manželské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1583)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Kocín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Kocinétu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(překlad 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Kronika turecká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1593, 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Historie církevní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1594) Matouš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Hosius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Vysokomýtský (překlad 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Kronika moskevská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1590)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Václav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Plácel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Elbinku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(překlad 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Historie židovská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1592)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Pavel Kristián z Koldína (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Práva městská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1578)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Huber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Rysenpachu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(lékařské spisy)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Trojan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Nigellus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Heřmanoměstský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Traktát o opatrování chudých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1592)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publikační možnosti pro latinské básníky (Jiří </a:t>
            </a:r>
            <a:r>
              <a:rPr lang="cs-CZ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Carolides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92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Veleslavínův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nakladatelský program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139 tisků z let 1578–1599: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 latina – 60 čeština – 2 němčina – 15 vícejazyčných tisků (česko-latinsko-německé)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63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09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Renesance a reformace v českých dějinách umění: otázky periodizace a výkladu. In: K. Horníčková – M. Šroněk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puncto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Konfesní dimenze předbělohorské kultury Čech a Moravy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2013, s. 23–48.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Dekadence, nebo znovuzrození? Kategorie pro dějiny umění ve střední Evropě kolem roku 1500. In: táž: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Retrospektiva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UMPRUM, Praha 2018, s. 210–216.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Bartlová, Milena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Opakování a trvání. Případ anachronismu v utrakvistickém umění. In: P. Cermanová – P. Soukup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Husitské re-formace. Proměna kulturního kódu v 15. století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Lidové noviny, Praha 2019, s. 252–265.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Couceiro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Eduard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Fernández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utrakvistický humanismus v lit. díle Mikuláše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Konáče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Hodiškova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Togga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Garin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Eugenio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Renesanční člověk a jeho svět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1997.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Hejnic, Josef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Daniel Adam von Veleslavín.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gegenseitigen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lateinischen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Literatur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letzten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Viertel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16.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Jhs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H.-B.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Harder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H. Rothe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Humanismus in den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Böhlau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1988, s.  261–274.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Hejnic, Josef – Martínek, Jan – Truhlář, Antonín – Hrdina, Karel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Rukověť humanistického básnictví v Čechách a na Moravě 1–5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Academia, Praha 1966–1982.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Hlávková, Lenka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Tradice a identita v hudbě utrakvistické církve 15. a počátku 16. století. In: P. Cermanová – P. Soukup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Husitské re-formace. Proměna kulturního kódu v 15. století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Nakladatelství Lidové noviny, Praha 2019, s. 266–275.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Horníčková, Kateřina – Šroněk, Michal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Umění české reformace (1380–1620)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1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humanismus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literární jazyk nadnárodní i jazyky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vernakulární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Josef Truhlář (počátek 70. let 19. století)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Jaroslav Vlček, Jan Jakubec: kanonický výklad 2 větví českého literárního humanismu dle jazykového hlediska: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SzPts val="2200"/>
              <a:tabLst>
                <a:tab pos="45720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latinská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katoličtí šlechtici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Mladší z Rabštejna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Bohuslav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Hasištejnský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Lobkovic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(asi 1461–1510)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Augustin Olomoucký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(1467–1513)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Dubravius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(Skála z Doubravky; asi 1486–1553)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483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Horníčková, Kateřina – Šroněk, Michal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puncto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Konfesní dimenze předbělohorské kultury Čech a Moravy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Artefactum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Kolářová,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Projevy literárního manýrismu v předbělohorských moralitách.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Olomucensia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2009, sv. 1, s. 10–16.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Melantrich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1988.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Manýrismus, zejména renesanční.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humanitas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1996, s. 205.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Martínek,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Martiniana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Studie o latinském humanismu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Minárik, Jozef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Renesačná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humanistická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literatúra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svetová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česká, slovenská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Slovenské pedagogické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nakladateľstvo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Bratislava 1985.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Nechutová,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Karlova okruhu? In: táž: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Latinská literatura českého středověku do r. 1400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2000, s. 145–151.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 české recepci Franceska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351–366.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Neuberský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sborník a Hynek z Poděbrad.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367–389.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Petrarkův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spis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remediis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česká recepce.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 francouzské, italské a české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Karolinum, Praha 2007, s. 332–349.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Petrů, Eduard – Hlobil, Ivo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a raná renesance na Moravě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1992.</a:t>
            </a:r>
          </a:p>
        </p:txBody>
      </p:sp>
    </p:spTree>
    <p:extLst>
      <p:ext uri="{BB962C8B-B14F-4D97-AF65-F5344CB8AC3E}">
        <p14:creationId xmlns:p14="http://schemas.microsoft.com/office/powerpoint/2010/main" val="3548796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Horníčková, Kateřina – Šroněk, Michal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puncto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religionis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Konfesní dimenze předbělohorské kultury Čech a Moravy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Artefactum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Kolářová,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Projevy literárního manýrismu v předbělohorských moralitách.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Olomucensia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2009, sv. 1, s. 10–16.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Melantrich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1988.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Kopecký, Milan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Manýrismus, zejména renesanční.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Litteraria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humanitas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1996, s. 205.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Martínek,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Martiniana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Studie o latinském humanismu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2014.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Minárik, Jozef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Renesačná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humanistická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literatúra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svetová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česká, slovenská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Slovenské pedagogické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nakladateľstvo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Bratislava 1985.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Nechutová,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Karlova okruhu? In: táž: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Latinská literatura českého středověku do r. 1400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2000, s. 145–151.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 české recepci Franceska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351–366.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Neuberský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sborník a Hynek z Poděbrad.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 francouzské a italské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2000, s. 367–389.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Petrarkův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spis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remediis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česká recepce.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Kapitoly z francouzské, italské a české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Karolinum, Praha 2007, s. 332–349.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Petrů, Eduard – Hlobil, Ivo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 a raná renesance na Moravě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Academia, Praha 1992.</a:t>
            </a:r>
          </a:p>
        </p:txBody>
      </p:sp>
    </p:spTree>
    <p:extLst>
      <p:ext uri="{BB962C8B-B14F-4D97-AF65-F5344CB8AC3E}">
        <p14:creationId xmlns:p14="http://schemas.microsoft.com/office/powerpoint/2010/main" val="497753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022"/>
            <a:ext cx="10515600" cy="451327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Pražák, Emil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Český překlad Platonovy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Politeie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15. století.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Listy filologické 84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1961, č. 1, s. 102–108.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Seibt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Ferdinand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Frühhumanismus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In: H. B.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H. Rothe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Humanismus in den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Böhlau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1988, s. 1–19.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Humanistická komunikace a její sociální rozměr. Příspěvek k interpretaci českého renesančního humanismu.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Časopis Matice moravské 122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2003, č. 1–2, s. 61–97.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Paupertate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styloque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Utváření humanistické učenecké komunity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Literární pole olomoucké akademie v období pozdního humanismu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n: O. Jakubec –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Elbel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Olomoucké baroko. Proměny jednoho města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Muzeum umění, Olomouc 2010, s. 47–51.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Role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(Trans)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(Meta)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Narratives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CuItural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Bohemian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Čapská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Exchange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1200–1800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Slezská univerzita v Opavě, Opava 2014, s. 35–75.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Humanismus v diskuzi.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2019, č. 6.</a:t>
            </a:r>
            <a:endParaRPr lang="cs-CZ" sz="1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 přírody, řád společnosti. Adaptace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melanchthonismu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českých zemích v polovině 16. století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Dolní Břežany 2021.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2/1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96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022"/>
            <a:ext cx="10515600" cy="451327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Pražák, Emil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Český překlad Platonovy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Politeie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15. století.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Listy filologické 84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1961, č. 1, s. 102–108.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Seibt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Ferdinand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Frühhumanismus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In: H. B.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H. Rothe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Humanismus in den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Böhlau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Köln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1988, s. 1–19.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Humanistická komunikace a její sociální rozměr. Příspěvek k interpretaci českého renesančního humanismu.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Časopis Matice moravské 122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2003, č. 1–2, s. 61–97.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Paupertate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styloque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Utváření humanistické učenecké komunity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Literární pole olomoucké akademie v období pozdního humanismu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n: O. Jakubec –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Elbel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Olomoucké baroko. Proměny jednoho města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Muzeum umění, Olomouc 2010, s. 47–51.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Role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(Trans)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(Meta)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Narratives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CuItural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Bohemian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Čapská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Exchange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1200–1800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Slezská univerzita v Opavě, Opava 2014, s. 35–75.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Humanismus v diskuzi.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2019, č. 6.</a:t>
            </a:r>
            <a:endParaRPr lang="cs-CZ" sz="1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 přírody, řád společnosti. Adaptace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melanchthonismu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českých zemích v polovině 16. století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Dolní Břežany 2021.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Storchová, Lucie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2/1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7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6672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Počátky humanismu v Čechách. Črta k historické fresce.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 středověkem a renesancí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Argo, Praha 2002, s. 333–342.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Přehled českého bádání o renesanci a humanismu.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Český časopis historický 9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1961, s. 265–279.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Bohuslav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Lobkovic a kultura jeho doby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Sborník Národního muzea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řada C, 52, 2007, č. 1–4.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Milostná a přírodní lyrika Bohuslava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Hasištejnského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Lobkovic v dobovém kontextu.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Sborník Národního muzea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řada C, 44–45, 1999–2000, č. 1–4.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Vaculínová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Užití jazyků v humanistické poezii raného novověku v Čechách. In: J.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Radimovská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– Jazyk a řeč knihy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Nová tiskárna Pelhřimov</a:t>
            </a:r>
            <a:r>
              <a:rPr lang="cs-CZ" sz="1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cs-CZ" sz="15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Jihočeská univerzita v Českých Budějovicích</a:t>
            </a:r>
            <a:r>
              <a:rPr lang="cs-CZ" sz="1500" b="0" i="0" u="none" strike="no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Pelhřimov – České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Budějovice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2009, s. 31–39.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Matice moravská, Brno 2009.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Vidmanová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Anežka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Středolatinská beletrie, Jan ze Středy a olomoucký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protohumanismus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In: táž: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Laborintus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Latinská literatura středověkých Čech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Praha 1994.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Mikuláš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Konáč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Hodíškova. Inspirace k úvahám o humanismu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63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2015, č. 1, s. 3–39.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Humanismus v novém konceptu literatury českých zemí (první polovina 16. století). Česká literatura 65, 2017, č. 2, s. 181–212.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Koncept humanismu v marxisticky formované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paleobohemistice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(1956–1996). Česká literatura 66, 2018, č. 6, s. 777–812.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Národní humanismus v diskuzi.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2014, č. 2, s. 251–293, č. 4, s. 638–642), č. 5, s. 807–813.   </a:t>
            </a:r>
          </a:p>
        </p:txBody>
      </p:sp>
    </p:spTree>
    <p:extLst>
      <p:ext uri="{BB962C8B-B14F-4D97-AF65-F5344CB8AC3E}">
        <p14:creationId xmlns:p14="http://schemas.microsoft.com/office/powerpoint/2010/main" val="3434022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(Praha)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Ø"/>
              <a:tabLst>
                <a:tab pos="228600" algn="l"/>
                <a:tab pos="6858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Bohuslav z Lobkovic na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Hasištejně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(asi 1461–1510)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polosoukromá humanistická škola na hradě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Hasištejnu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(cca 1490–1510)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knihovna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žánrově rozmanité literární dílo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„český apoštol humanismu“?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42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latinská příležitostná poezie 2. poloviny 16. století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Matouš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Collinus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(Kolín) z 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Chotěřiny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(1516–1566)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Tomáš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Mitis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(1523–1591)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Jan Campanus Vodňanský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(asi 1572–1622)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Pavel Litoměřický z Jizbice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(† 1607)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Alžběta Johanna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Westonia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(1582–1612)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Jan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Chorinnus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(† 1606)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Jiří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Carolides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(1569–1612)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	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korespondence; nauková próza (zejm. v rudolfínském období) </a:t>
            </a:r>
          </a:p>
        </p:txBody>
      </p:sp>
    </p:spTree>
    <p:extLst>
      <p:ext uri="{BB962C8B-B14F-4D97-AF65-F5344CB8AC3E}">
        <p14:creationId xmlns:p14="http://schemas.microsoft.com/office/powerpoint/2010/main" val="57321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ts val="2200"/>
              <a:tabLst>
                <a:tab pos="45720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národní (česká)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utrakvističtí měšťané; formuje se na sklonku 15. století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Viktorin Kornel ze Všehrd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(asi 1460–1520) – předmluva českého překladu spisu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reparatione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lapsi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(1495)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Řehoř Hrubý z Jelení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(† 1514) – překlad spisu Erasma Rotterdamského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Chvála bláznovství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(1511)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nakladatelé (M.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Konáč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Hodíškova, D. Adam z Veleslavína; J. Günther, kraličtí)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41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7114" cy="1325563"/>
          </a:xfrm>
        </p:spPr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Diskuse o pojmu „národní/český humanismus“ – prozatímní bilance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iniciována 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Voitem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žáky – jejich přínos: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sledování geneze tohoto pojmu a jeho petrifikace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výtka ahistorického vnášení novodobých národně emancipačních hledisek do hodnocení literární tvorby 16. století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upozornění na redukci mnohosti intelektuálních projevů na jeden homogenní proud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poukaz na typografické aspekty humanistického literárního provozu (humanistické tiskové písmo – antikva)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06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Limity výkladového modelu dvou větví literárního humanismu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striktně binární, vzájemně neprostupný model – důraz na samostatný vývoj obou větví a jejich izolované studium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fenomén vícejazyčných textů, autorů pohybujících se současně napříč vícero jazykovými komunitami   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vyhraněně teleologický přístup, vedoucí k ahistorickému hodnocení (pojetí „národních“ humanistů jako progresivní intelektuální elity,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propracovávající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první moderní národní program)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volba literárního jazyka nemotivována vyjádřením moderní národní identity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63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úplné „zneviditelnění“ německojazyčné humanistické produkce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proměna vztahu k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vernakulárním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jazykům u latinsky píšících humanistů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nepřesnost sociálního vymezení …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občanský 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Čornej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329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BB31-7F61-2C60-B199-3CE1DB2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Periodizace českého literárního humanismu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4330-763F-74B6-531B-D864DCB6D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 politických (dynastických) dějin: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(1471–1526)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vrcholný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(1526–1620)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Milan Kopecký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(70. léta 15. století – 20. léta 16. století)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zobecněný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(20. – 70. léta 16. století)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popularizovaný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(70. léta 16. století – 20. léta 17. století)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27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8CC54-BD1E-702A-7CF9-F6DFA88B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0D6F9-DE8B-443C-8B3E-0BB3D7093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recentní diskuse – vymezování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pradigmatických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předělů ve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40. letech 16. století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80./90. letech 16. století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20. letech 17. století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600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2855</Words>
  <Application>Microsoft Office PowerPoint</Application>
  <PresentationFormat>Širokoúhlá obrazovka</PresentationFormat>
  <Paragraphs>193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Diskuse o českém literárním humanismu – prozatímní bilance</vt:lpstr>
      <vt:lpstr>Český humanismus</vt:lpstr>
      <vt:lpstr>Prezentace aplikace PowerPoint</vt:lpstr>
      <vt:lpstr>Prezentace aplikace PowerPoint</vt:lpstr>
      <vt:lpstr>Diskuse o pojmu „národní/český humanismus“ – prozatímní bilance </vt:lpstr>
      <vt:lpstr>Limity výkladového modelu dvou větví literárního humanismu </vt:lpstr>
      <vt:lpstr>Prezentace aplikace PowerPoint</vt:lpstr>
      <vt:lpstr>Periodizace českého literárního humanismu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Diskuse o českém literárním humanismu – prozatímní bilance</dc:title>
  <dc:creator>Škarpová, Marie</dc:creator>
  <cp:lastModifiedBy>Škarpová, Marie</cp:lastModifiedBy>
  <cp:revision>1</cp:revision>
  <dcterms:created xsi:type="dcterms:W3CDTF">2023-10-03T14:42:56Z</dcterms:created>
  <dcterms:modified xsi:type="dcterms:W3CDTF">2023-10-03T14:49:12Z</dcterms:modified>
</cp:coreProperties>
</file>