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60" r:id="rId8"/>
    <p:sldId id="261" r:id="rId9"/>
    <p:sldId id="263" r:id="rId10"/>
    <p:sldId id="259" r:id="rId11"/>
    <p:sldId id="258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9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67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82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55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23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65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50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9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69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35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CA91-1CA2-4FE6-A426-D26E6ABE14BD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4810-5061-49A0-B32B-73DC8FD77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10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Narativní konstrukce reality</a:t>
            </a:r>
            <a:br>
              <a:rPr lang="cs-CZ" dirty="0" smtClean="0"/>
            </a:br>
            <a:r>
              <a:rPr lang="cs-CZ" dirty="0"/>
              <a:t>Rodinná paměť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Politiky paměti</a:t>
            </a:r>
          </a:p>
          <a:p>
            <a:r>
              <a:rPr lang="cs-CZ" dirty="0" smtClean="0"/>
              <a:t>Hedvika Novotná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11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Podřízení paměti aktuálním potřebám rodin resp. jejich členů </a:t>
            </a:r>
            <a:r>
              <a:rPr lang="cs-CZ" sz="3200" dirty="0" smtClean="0"/>
              <a:t>(</a:t>
            </a:r>
            <a:r>
              <a:rPr lang="cs-CZ" sz="3200" dirty="0" err="1" smtClean="0"/>
              <a:t>Coenen</a:t>
            </a:r>
            <a:r>
              <a:rPr lang="cs-CZ" sz="3200" dirty="0" smtClean="0"/>
              <a:t> </a:t>
            </a:r>
            <a:r>
              <a:rPr lang="cs-CZ" sz="3200" dirty="0" err="1" smtClean="0"/>
              <a:t>Huther</a:t>
            </a:r>
            <a:r>
              <a:rPr lang="cs-CZ" sz="3200" dirty="0" smtClean="0"/>
              <a:t> 1994)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Citově vztahové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Ritualisticky vztahové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Statusové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Lokálně komunitní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Soci-ekonomické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Historické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Individualistické paměti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Anomické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68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Rodinné zájmy na vytváření pamětí </a:t>
            </a:r>
            <a:r>
              <a:rPr lang="cs-CZ" sz="2800" dirty="0" smtClean="0"/>
              <a:t>(Spalová 2013)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Přehodnocování minulosti – (znovu)vytvoření univerzálního řádu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Spory a nápravy – reflexe minulosti se podřizuje aktuálním bojům o spravedlnost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Poučení z historie – zapracovat nejednoznačnosti a pluralitní pravdy do jisté zkušenostní teorie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Předávání lokálního know-how – minulost jako praktická znalost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10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Virtuální exkurze do divadla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Handa</a:t>
            </a:r>
            <a:r>
              <a:rPr lang="cs-CZ" b="1" dirty="0" smtClean="0"/>
              <a:t> </a:t>
            </a:r>
            <a:r>
              <a:rPr lang="cs-CZ" b="1" dirty="0" err="1"/>
              <a:t>Gote</a:t>
            </a:r>
            <a:r>
              <a:rPr lang="cs-CZ" dirty="0"/>
              <a:t> </a:t>
            </a:r>
            <a:r>
              <a:rPr lang="cs-CZ" dirty="0" err="1"/>
              <a:t>research</a:t>
            </a:r>
            <a:r>
              <a:rPr lang="cs-CZ" dirty="0"/>
              <a:t> &amp; </a:t>
            </a:r>
            <a:r>
              <a:rPr lang="cs-CZ" dirty="0" err="1" smtClean="0"/>
              <a:t>development</a:t>
            </a:r>
            <a:r>
              <a:rPr lang="cs-CZ" dirty="0" smtClean="0"/>
              <a:t>: Mraky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https://vltava.rozhlas.cz/mraky-rodinna-archeologie-v-kontextu-minuleho-rezimu-6894407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77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Narativní konstrukce reality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</a:p>
          <a:p>
            <a:pPr lvl="1"/>
            <a:r>
              <a:rPr lang="cs-CZ" dirty="0" smtClean="0"/>
              <a:t>jazykový obrat v soc. vědách</a:t>
            </a:r>
          </a:p>
          <a:p>
            <a:pPr lvl="1"/>
            <a:r>
              <a:rPr lang="cs-CZ" dirty="0" err="1" smtClean="0"/>
              <a:t>interpretativní</a:t>
            </a:r>
            <a:r>
              <a:rPr lang="cs-CZ" dirty="0" smtClean="0"/>
              <a:t> obrat v soc. vědách → sociální konstruktivismus</a:t>
            </a:r>
          </a:p>
          <a:p>
            <a:pPr lvl="1"/>
            <a:r>
              <a:rPr lang="cs-CZ" dirty="0" err="1" smtClean="0"/>
              <a:t>Riceur</a:t>
            </a:r>
            <a:r>
              <a:rPr lang="cs-CZ" dirty="0" smtClean="0"/>
              <a:t>: narativní identita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10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Ricoeur</a:t>
            </a:r>
            <a:r>
              <a:rPr lang="cs-CZ" dirty="0" smtClean="0"/>
              <a:t> (1913-2005)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fenomenologická hermeneutika Já</a:t>
            </a:r>
          </a:p>
          <a:p>
            <a:pPr lvl="1"/>
            <a:r>
              <a:rPr lang="cs-CZ" dirty="0" smtClean="0"/>
              <a:t>vysvětlování vztahu mezi </a:t>
            </a:r>
            <a:r>
              <a:rPr lang="cs-CZ" i="1" dirty="0" smtClean="0"/>
              <a:t>zkušeností</a:t>
            </a:r>
            <a:r>
              <a:rPr lang="cs-CZ" dirty="0" smtClean="0"/>
              <a:t> (zakládající se na lidském vědomí) a </a:t>
            </a:r>
            <a:r>
              <a:rPr lang="cs-CZ" i="1" dirty="0" smtClean="0"/>
              <a:t>významem</a:t>
            </a:r>
            <a:r>
              <a:rPr lang="cs-CZ" dirty="0" smtClean="0"/>
              <a:t> (této zkušenosti)</a:t>
            </a:r>
          </a:p>
          <a:p>
            <a:pPr lvl="1"/>
            <a:r>
              <a:rPr lang="cs-CZ" dirty="0" smtClean="0"/>
              <a:t>fenomenologie: Co? (vysvětlení „faktu“ existence subjektu = co je přímo a nepochybně dáno vědomí) … </a:t>
            </a:r>
            <a:r>
              <a:rPr lang="cs-CZ" i="1" dirty="0" smtClean="0"/>
              <a:t>zkušenost</a:t>
            </a:r>
          </a:p>
          <a:p>
            <a:pPr lvl="1"/>
            <a:r>
              <a:rPr lang="cs-CZ" dirty="0" smtClean="0"/>
              <a:t>hermeneutika: Jak? (způsob, jak dosáhnout porozumění významu existence a zkušenosti subjektu: nepřímý interpretační proces … zprostředkovaný znaky, texty, symboly) … </a:t>
            </a:r>
            <a:r>
              <a:rPr lang="cs-CZ" i="1" dirty="0" smtClean="0"/>
              <a:t>význam </a:t>
            </a:r>
          </a:p>
          <a:p>
            <a:pPr lvl="1"/>
            <a:r>
              <a:rPr lang="cs-CZ" dirty="0" smtClean="0"/>
              <a:t>→ reflexivně vznikající Já</a:t>
            </a:r>
          </a:p>
          <a:p>
            <a:pPr lvl="2"/>
            <a:r>
              <a:rPr lang="cs-CZ" i="1" dirty="0" smtClean="0"/>
              <a:t>význam </a:t>
            </a:r>
            <a:r>
              <a:rPr lang="cs-CZ" dirty="0" smtClean="0"/>
              <a:t>(jazyk) a </a:t>
            </a:r>
            <a:r>
              <a:rPr lang="cs-CZ" i="1" dirty="0" smtClean="0"/>
              <a:t>zkušenost </a:t>
            </a:r>
            <a:r>
              <a:rPr lang="cs-CZ" dirty="0" smtClean="0"/>
              <a:t>(realita) se vzájemně předpokládají</a:t>
            </a:r>
          </a:p>
          <a:p>
            <a:pPr lvl="3"/>
            <a:r>
              <a:rPr lang="cs-CZ" dirty="0" smtClean="0"/>
              <a:t>každá zkušenost je jazykově situovaná</a:t>
            </a:r>
          </a:p>
          <a:p>
            <a:r>
              <a:rPr lang="cs-CZ" dirty="0" smtClean="0"/>
              <a:t>reflexivní filosofie</a:t>
            </a:r>
          </a:p>
          <a:p>
            <a:pPr lvl="1"/>
            <a:r>
              <a:rPr lang="cs-CZ" dirty="0" smtClean="0"/>
              <a:t>možnost </a:t>
            </a:r>
            <a:r>
              <a:rPr lang="cs-CZ" dirty="0" err="1" smtClean="0"/>
              <a:t>sebeporozumění</a:t>
            </a:r>
            <a:r>
              <a:rPr lang="cs-CZ" dirty="0" smtClean="0"/>
              <a:t> ve smyslu subjektu, který ví, chce a hodnotí </a:t>
            </a:r>
          </a:p>
          <a:p>
            <a:pPr lvl="1"/>
            <a:r>
              <a:rPr lang="cs-CZ" dirty="0" smtClean="0"/>
              <a:t>konstituuje subjekt jako subjekt vědění, vůle a morálky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73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Ricoeur</a:t>
            </a:r>
            <a:r>
              <a:rPr lang="cs-CZ" dirty="0" smtClean="0"/>
              <a:t>: narativní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pohled zpět = obrat k vlastní zkušenosti (k událostem vlastního života a vlastnímu jednání) = práce interpretace </a:t>
            </a:r>
          </a:p>
          <a:p>
            <a:r>
              <a:rPr lang="cs-CZ" i="1" dirty="0" smtClean="0"/>
              <a:t>Čas a vyprávění 3: Vyprávěný čas </a:t>
            </a:r>
            <a:r>
              <a:rPr lang="cs-CZ" dirty="0" smtClean="0"/>
              <a:t>(1983, česky 2007):</a:t>
            </a:r>
            <a:r>
              <a:rPr lang="cs-CZ" i="1" dirty="0" smtClean="0"/>
              <a:t> </a:t>
            </a:r>
            <a:r>
              <a:rPr lang="cs-CZ" dirty="0" smtClean="0"/>
              <a:t>dilema stejného a jiného v jedinci? </a:t>
            </a:r>
          </a:p>
          <a:p>
            <a:pPr lvl="1"/>
            <a:r>
              <a:rPr lang="cs-CZ" dirty="0"/>
              <a:t>nepřetržité osobní Já </a:t>
            </a:r>
          </a:p>
          <a:p>
            <a:pPr lvl="1"/>
            <a:r>
              <a:rPr lang="cs-CZ" dirty="0" smtClean="0"/>
              <a:t>propojení identity a </a:t>
            </a:r>
            <a:r>
              <a:rPr lang="cs-CZ" dirty="0" err="1" smtClean="0"/>
              <a:t>narativu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 smtClean="0"/>
              <a:t>Odpovědět otázku „kdo“ </a:t>
            </a:r>
            <a:r>
              <a:rPr lang="cs-CZ" dirty="0" smtClean="0"/>
              <a:t>/…/ </a:t>
            </a:r>
            <a:r>
              <a:rPr lang="cs-CZ" i="1" dirty="0" smtClean="0"/>
              <a:t>lze jen vyprávěním životního příběhu. Vyprávěný příběh ukazuje jednání onoho „kdo“. A sama identita tohoto „kdo“ proto musí být identitou narativní. Bez opory nabízené vyprávěním by byl problém osobní identity vskutku odsouzen stát se neřešitelným rozporem.</a:t>
            </a:r>
            <a:r>
              <a:rPr lang="cs-CZ" dirty="0" smtClean="0"/>
              <a:t>“ (</a:t>
            </a:r>
            <a:r>
              <a:rPr lang="cs-CZ" dirty="0" err="1" smtClean="0"/>
              <a:t>Ricoeur</a:t>
            </a:r>
            <a:r>
              <a:rPr lang="cs-CZ" dirty="0" smtClean="0"/>
              <a:t> 1990 podle </a:t>
            </a:r>
            <a:r>
              <a:rPr lang="cs-CZ" dirty="0" err="1" smtClean="0"/>
              <a:t>Hamar</a:t>
            </a:r>
            <a:r>
              <a:rPr lang="cs-CZ" dirty="0" smtClean="0"/>
              <a:t> 2008: 28)</a:t>
            </a:r>
          </a:p>
          <a:p>
            <a:r>
              <a:rPr lang="cs-CZ" altLang="cs-CZ" i="1" dirty="0"/>
              <a:t>„příběhy se nežijí, ale vyprávějí. V životě nejsou žádné začátky, středy a konce; existují setkání, ale začátek událostí je věcí příběhu, který si později vyprávíme, a existují loučení, ale poslední loučení známe pouze z příběhů. V životě jsou naděje, plány, bitvy a ideje, avšak zklamané naděje, ztroskotané plány, rozhodující bitvy a plodné ideje najdeme pouze v retrospektivních </a:t>
            </a:r>
            <a:r>
              <a:rPr lang="cs-CZ" altLang="cs-CZ" i="1" dirty="0" smtClean="0"/>
              <a:t>příbězích.“ </a:t>
            </a:r>
            <a:r>
              <a:rPr lang="cs-CZ" altLang="cs-CZ" dirty="0"/>
              <a:t>(Louis </a:t>
            </a:r>
            <a:r>
              <a:rPr lang="cs-CZ" altLang="cs-CZ" dirty="0" smtClean="0"/>
              <a:t>Mink 1987: </a:t>
            </a:r>
            <a:r>
              <a:rPr lang="cs-CZ" altLang="cs-CZ" dirty="0" err="1"/>
              <a:t>Historical</a:t>
            </a:r>
            <a:r>
              <a:rPr lang="cs-CZ" altLang="cs-CZ" dirty="0"/>
              <a:t> </a:t>
            </a:r>
            <a:r>
              <a:rPr lang="cs-CZ" altLang="cs-CZ" dirty="0" err="1" smtClean="0"/>
              <a:t>Understanding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18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Narativní konstrukce identit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dilema stejného a jiného … </a:t>
            </a:r>
            <a:r>
              <a:rPr lang="cs-CZ" dirty="0" err="1" smtClean="0"/>
              <a:t>narativ</a:t>
            </a:r>
            <a:r>
              <a:rPr lang="cs-CZ" dirty="0" smtClean="0"/>
              <a:t>: poskytuje časovou a významovou strukturu, na níž se neustále měnící subjekt může zakládat</a:t>
            </a:r>
          </a:p>
          <a:p>
            <a:r>
              <a:rPr lang="cs-CZ" dirty="0" smtClean="0"/>
              <a:t>konstrukce zápletky (životního příběhu)</a:t>
            </a:r>
          </a:p>
          <a:p>
            <a:pPr lvl="1"/>
            <a:r>
              <a:rPr lang="cs-CZ" dirty="0" smtClean="0"/>
              <a:t>→ dějová souvislost → souvislý řetězec složený z momentů dění → začátek – střed – ukončení </a:t>
            </a:r>
          </a:p>
          <a:p>
            <a:pPr lvl="1"/>
            <a:r>
              <a:rPr lang="cs-CZ" dirty="0" smtClean="0"/>
              <a:t>„shrnuje a integruje do úplného a celého příběhu rozmanité a rozptýlené události, tímto způsobem schematizuje rozpoznatelný význam, spojený s vyprávěním jako celkem“ (</a:t>
            </a:r>
            <a:r>
              <a:rPr lang="cs-CZ" dirty="0" err="1" smtClean="0"/>
              <a:t>Ricoeur</a:t>
            </a:r>
            <a:r>
              <a:rPr lang="cs-CZ" dirty="0" smtClean="0"/>
              <a:t> 2000 podle </a:t>
            </a:r>
            <a:r>
              <a:rPr lang="cs-CZ" dirty="0" err="1" smtClean="0"/>
              <a:t>Hamar</a:t>
            </a:r>
            <a:r>
              <a:rPr lang="cs-CZ" dirty="0" smtClean="0"/>
              <a:t> 2008: 29) … dtto sjednocení v subjektu</a:t>
            </a:r>
          </a:p>
          <a:p>
            <a:pPr lvl="1"/>
            <a:r>
              <a:rPr lang="cs-CZ" dirty="0" smtClean="0"/>
              <a:t>3 fáze (narativní oblouk): </a:t>
            </a:r>
            <a:r>
              <a:rPr lang="cs-CZ" dirty="0"/>
              <a:t>teorie trojí </a:t>
            </a:r>
            <a:r>
              <a:rPr lang="cs-CZ" dirty="0" err="1"/>
              <a:t>mimésis</a:t>
            </a:r>
            <a:r>
              <a:rPr lang="cs-CZ" dirty="0"/>
              <a:t> 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Mimésis</a:t>
            </a:r>
            <a:r>
              <a:rPr lang="cs-CZ" baseline="-25000" dirty="0" smtClean="0"/>
              <a:t>1</a:t>
            </a:r>
            <a:r>
              <a:rPr lang="cs-CZ" dirty="0" smtClean="0"/>
              <a:t> (</a:t>
            </a:r>
            <a:r>
              <a:rPr lang="cs-CZ" dirty="0" err="1" smtClean="0"/>
              <a:t>prefigurace</a:t>
            </a:r>
            <a:r>
              <a:rPr lang="cs-CZ" dirty="0" smtClean="0"/>
              <a:t>) … zakotvení v sociálním a kulturním řádu</a:t>
            </a:r>
          </a:p>
          <a:p>
            <a:pPr lvl="2"/>
            <a:r>
              <a:rPr lang="cs-CZ" dirty="0" err="1" smtClean="0"/>
              <a:t>předporozumění</a:t>
            </a:r>
            <a:r>
              <a:rPr lang="cs-CZ" dirty="0" smtClean="0"/>
              <a:t> sémantiky, symboliky a časovosti lidského jednání </a:t>
            </a:r>
          </a:p>
          <a:p>
            <a:pPr lvl="2"/>
            <a:r>
              <a:rPr lang="cs-CZ" dirty="0" smtClean="0"/>
              <a:t>→ schopnost identifikovat cíle, motivy, činitele a okolnosti určitého jednání (co, proč, kdo, jak, s kým/proti komu jedná) … klasifikační systém, symbolický systém významů (jednání jako </a:t>
            </a:r>
            <a:r>
              <a:rPr lang="cs-CZ" dirty="0" err="1" smtClean="0"/>
              <a:t>kvazitext</a:t>
            </a:r>
            <a:r>
              <a:rPr lang="cs-CZ" dirty="0"/>
              <a:t>)</a:t>
            </a:r>
            <a:endParaRPr lang="cs-CZ" dirty="0" smtClean="0"/>
          </a:p>
          <a:p>
            <a:pPr lvl="2"/>
            <a:r>
              <a:rPr lang="cs-CZ" dirty="0" smtClean="0"/>
              <a:t>kultura veřejná … sdílený systém symbolů a významů – narativní kompetence (</a:t>
            </a:r>
            <a:r>
              <a:rPr lang="cs-CZ" dirty="0" err="1" smtClean="0"/>
              <a:t>vzáj</a:t>
            </a:r>
            <a:r>
              <a:rPr lang="cs-CZ" dirty="0" smtClean="0"/>
              <a:t>. porozumění); morální hodnocení</a:t>
            </a:r>
          </a:p>
          <a:p>
            <a:pPr lvl="2"/>
            <a:r>
              <a:rPr lang="cs-CZ" i="1" dirty="0" err="1" smtClean="0"/>
              <a:t>nitročasovost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Heidegger</a:t>
            </a:r>
            <a:r>
              <a:rPr lang="cs-CZ" dirty="0" smtClean="0"/>
              <a:t>) – vlastní časová zkušenost</a:t>
            </a:r>
            <a:endParaRPr lang="cs-CZ" i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Mimésis</a:t>
            </a:r>
            <a:r>
              <a:rPr lang="cs-CZ" baseline="-25000" dirty="0" smtClean="0"/>
              <a:t>2</a:t>
            </a:r>
            <a:r>
              <a:rPr lang="cs-CZ" dirty="0" smtClean="0"/>
              <a:t> (konfigurace) … konstrukce samotné zápletky</a:t>
            </a:r>
          </a:p>
          <a:p>
            <a:pPr lvl="2"/>
            <a:r>
              <a:rPr lang="cs-CZ" dirty="0" err="1" smtClean="0"/>
              <a:t>předporozumění</a:t>
            </a:r>
            <a:r>
              <a:rPr lang="cs-CZ" dirty="0" smtClean="0"/>
              <a:t> v praktické sféře lidské zkušenosti (M1) se transformuje do nově uspořádaného významového celku = příběhu</a:t>
            </a:r>
          </a:p>
          <a:p>
            <a:pPr lvl="2"/>
            <a:r>
              <a:rPr lang="cs-CZ" dirty="0" smtClean="0"/>
              <a:t>dějové souvislosti mezi událostmi (viz Mink výše); zápletka = nesouladný soulad / souladný nesoulad, integrace heterogenní povahy </a:t>
            </a:r>
            <a:r>
              <a:rPr lang="cs-CZ" dirty="0" err="1" smtClean="0"/>
              <a:t>temporality</a:t>
            </a:r>
            <a:r>
              <a:rPr lang="cs-CZ" dirty="0" smtClean="0"/>
              <a:t> – konfigurace (nikoliv následnost)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Mimésis</a:t>
            </a:r>
            <a:r>
              <a:rPr lang="cs-CZ" baseline="-25000" dirty="0" smtClean="0"/>
              <a:t>3</a:t>
            </a:r>
            <a:r>
              <a:rPr lang="cs-CZ" dirty="0" smtClean="0"/>
              <a:t> (</a:t>
            </a:r>
            <a:r>
              <a:rPr lang="cs-CZ" dirty="0" err="1" smtClean="0"/>
              <a:t>refigurace</a:t>
            </a:r>
            <a:r>
              <a:rPr lang="cs-CZ" dirty="0" smtClean="0"/>
              <a:t>) … čtení („dynamismus konfigurace je kompletován čtenářskou rekonfigurací“)</a:t>
            </a:r>
          </a:p>
          <a:p>
            <a:pPr lvl="2"/>
            <a:r>
              <a:rPr lang="cs-CZ" dirty="0" smtClean="0"/>
              <a:t>čtení jako imaginativní aktivita, jež z </a:t>
            </a:r>
            <a:r>
              <a:rPr lang="cs-CZ" dirty="0" err="1" smtClean="0"/>
              <a:t>narativu</a:t>
            </a:r>
            <a:r>
              <a:rPr lang="cs-CZ" dirty="0" smtClean="0"/>
              <a:t> formuje (dočasnou) syntetickou jednotu … zápletka jako společné dílo textu a čtenáře</a:t>
            </a:r>
          </a:p>
          <a:p>
            <a:pPr lvl="2"/>
            <a:r>
              <a:rPr lang="cs-CZ" dirty="0" smtClean="0"/>
              <a:t>interakční vztah mezi </a:t>
            </a:r>
            <a:r>
              <a:rPr lang="cs-CZ" dirty="0" err="1" smtClean="0"/>
              <a:t>narativem</a:t>
            </a:r>
            <a:r>
              <a:rPr lang="cs-CZ" dirty="0" smtClean="0"/>
              <a:t> jako textem a životem (= oblouk … </a:t>
            </a:r>
            <a:r>
              <a:rPr lang="cs-CZ" dirty="0" err="1" smtClean="0"/>
              <a:t>narativ</a:t>
            </a:r>
            <a:r>
              <a:rPr lang="cs-CZ" dirty="0" smtClean="0"/>
              <a:t> jako předloha pro naše jednání … M1 atd.)</a:t>
            </a:r>
          </a:p>
        </p:txBody>
      </p:sp>
    </p:spTree>
    <p:extLst>
      <p:ext uri="{BB962C8B-B14F-4D97-AF65-F5344CB8AC3E}">
        <p14:creationId xmlns:p14="http://schemas.microsoft.com/office/powerpoint/2010/main" val="6928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Rodinná paměť jako svébytné vzpomínkové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vyjednávání o minulosti</a:t>
            </a:r>
          </a:p>
          <a:p>
            <a:pPr lvl="1"/>
            <a:r>
              <a:rPr lang="cs-CZ" dirty="0" err="1"/>
              <a:t>i</a:t>
            </a:r>
            <a:r>
              <a:rPr lang="cs-CZ" dirty="0" err="1" smtClean="0"/>
              <a:t>ndivid</a:t>
            </a:r>
            <a:r>
              <a:rPr lang="cs-CZ" dirty="0" smtClean="0"/>
              <a:t>. x kolektiv. (sociální) paměť</a:t>
            </a:r>
          </a:p>
          <a:p>
            <a:r>
              <a:rPr lang="cs-CZ" dirty="0" smtClean="0"/>
              <a:t>Materie paměti (obsah vzpomínek), média tradování, závazky (vztahy)</a:t>
            </a:r>
          </a:p>
          <a:p>
            <a:endParaRPr lang="cs-CZ" dirty="0" smtClean="0"/>
          </a:p>
          <a:p>
            <a:r>
              <a:rPr lang="cs-CZ" dirty="0" smtClean="0"/>
              <a:t>Komunikační způsoby, při nichž se rodina tematizuje jako rodina</a:t>
            </a:r>
            <a:endParaRPr lang="cs-CZ" dirty="0"/>
          </a:p>
          <a:p>
            <a:pPr lvl="1"/>
            <a:r>
              <a:rPr lang="cs-CZ" dirty="0" smtClean="0"/>
              <a:t>„povídání si o něčem“ + další média tradování</a:t>
            </a:r>
          </a:p>
          <a:p>
            <a:pPr lvl="1"/>
            <a:r>
              <a:rPr lang="cs-CZ" dirty="0" err="1" smtClean="0"/>
              <a:t>situačnost</a:t>
            </a:r>
            <a:r>
              <a:rPr lang="cs-CZ" dirty="0" smtClean="0"/>
              <a:t>, interaktivita, každodennost, „mimochodem“</a:t>
            </a:r>
          </a:p>
          <a:p>
            <a:pPr lvl="1"/>
            <a:endParaRPr lang="cs-CZ" dirty="0"/>
          </a:p>
          <a:p>
            <a:r>
              <a:rPr lang="cs-CZ" dirty="0" smtClean="0"/>
              <a:t>Tím stabilnější, čím propracovanější systém odkazování na vlastní zdroje a citace vlastních zdrojů používá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360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Tradování </a:t>
            </a:r>
            <a:r>
              <a:rPr lang="cs-CZ" sz="3600" dirty="0" smtClean="0"/>
              <a:t>(</a:t>
            </a:r>
            <a:r>
              <a:rPr lang="cs-CZ" sz="3600" dirty="0" err="1" smtClean="0"/>
              <a:t>Welzer</a:t>
            </a:r>
            <a:r>
              <a:rPr lang="cs-CZ" sz="3600" dirty="0" smtClean="0"/>
              <a:t>, </a:t>
            </a:r>
            <a:r>
              <a:rPr lang="cs-CZ" sz="3600" dirty="0" err="1" smtClean="0"/>
              <a:t>Moller</a:t>
            </a:r>
            <a:r>
              <a:rPr lang="cs-CZ" sz="3600" dirty="0" smtClean="0"/>
              <a:t>, </a:t>
            </a:r>
            <a:r>
              <a:rPr lang="cs-CZ" sz="3600" dirty="0" err="1" smtClean="0"/>
              <a:t>Tschuggnall</a:t>
            </a:r>
            <a:r>
              <a:rPr lang="cs-CZ" sz="3600" dirty="0" smtClean="0"/>
              <a:t> 2010: 154n.)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aktivního, společného vytváření minulosti v rozhovoru</a:t>
            </a:r>
          </a:p>
          <a:p>
            <a:r>
              <a:rPr lang="cs-CZ" dirty="0" smtClean="0"/>
              <a:t>Proces zaplňování prázdných míst ve vyprávěných historkách ze strany posluchačů a role, kterou při tom hrají kulturní schémata</a:t>
            </a:r>
          </a:p>
          <a:p>
            <a:r>
              <a:rPr lang="cs-CZ" dirty="0" smtClean="0"/>
              <a:t>Proces přisvojování si vyprávěného podle měřítek toho, co posluchačům (a potenciálním dalším vypravěčům) dává smysl</a:t>
            </a:r>
          </a:p>
          <a:p>
            <a:r>
              <a:rPr lang="cs-CZ" dirty="0" smtClean="0"/>
              <a:t>Vázanost tohoto smyslu na emoční a normativní požadavky, které svým členům ukládají jednotlivá vzpomínková společenství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66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Kritéria, umožňující tradování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Otevřené a útržkovité historky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Prostor pro dotváření a doplňování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Možnost asociovat s vlastní zkušeností posluchačů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Situace vyprávění = zážitek (</a:t>
            </a:r>
            <a:r>
              <a:rPr lang="cs-CZ" dirty="0" err="1" smtClean="0"/>
              <a:t>emoc</a:t>
            </a:r>
            <a:r>
              <a:rPr lang="cs-CZ" dirty="0" smtClean="0"/>
              <a:t>. význam pro posluchače)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Rodinná paměť jako fiktivní jednota</a:t>
            </a:r>
          </a:p>
          <a:p>
            <a:pPr lvl="1"/>
            <a:r>
              <a:rPr lang="cs-CZ" dirty="0" err="1"/>
              <a:t>j</a:t>
            </a:r>
            <a:r>
              <a:rPr lang="cs-CZ" dirty="0" err="1" smtClean="0"/>
              <a:t>ednotl</a:t>
            </a:r>
            <a:r>
              <a:rPr lang="cs-CZ" dirty="0" smtClean="0"/>
              <a:t>. členové se k ní vztahují svými </a:t>
            </a:r>
            <a:r>
              <a:rPr lang="cs-CZ" dirty="0" err="1" smtClean="0"/>
              <a:t>individ</a:t>
            </a:r>
            <a:r>
              <a:rPr lang="cs-CZ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erzemi historie, kterou považují za společnou pro celé společenství</a:t>
            </a:r>
          </a:p>
          <a:p>
            <a:pPr marL="457200" lvl="1" indent="0">
              <a:buNone/>
            </a:pPr>
            <a:r>
              <a:rPr lang="cs-CZ" dirty="0" smtClean="0"/>
              <a:t>	(</a:t>
            </a:r>
            <a:r>
              <a:rPr lang="cs-CZ" dirty="0" err="1" smtClean="0"/>
              <a:t>Halbwachs</a:t>
            </a:r>
            <a:r>
              <a:rPr lang="cs-CZ" dirty="0" smtClean="0"/>
              <a:t>: „každá jednotlivá paměť je „úhlem pohledu“ na kolektivní 	paměť“)</a:t>
            </a:r>
          </a:p>
          <a:p>
            <a:pPr lvl="1"/>
            <a:r>
              <a:rPr lang="cs-CZ" dirty="0" smtClean="0"/>
              <a:t>Zajišťuje koherenci i identitu vzpomínkového společenství</a:t>
            </a:r>
          </a:p>
          <a:p>
            <a:pPr lvl="2"/>
            <a:r>
              <a:rPr lang="cs-CZ" dirty="0" smtClean="0"/>
              <a:t>Vyprávějí se dokola tytéž historky = pojistka sdílení „My“</a:t>
            </a:r>
          </a:p>
          <a:p>
            <a:pPr lvl="1"/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96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Tradování jako interaktivní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nejen jazyková</a:t>
            </a:r>
          </a:p>
          <a:p>
            <a:r>
              <a:rPr lang="cs-CZ" dirty="0" smtClean="0"/>
              <a:t>Příběh je součástí širší intertextové sítě</a:t>
            </a:r>
          </a:p>
          <a:p>
            <a:r>
              <a:rPr lang="cs-CZ" dirty="0" smtClean="0"/>
              <a:t>I cizí zážitky lze vyprávět jako vlastní</a:t>
            </a:r>
          </a:p>
          <a:p>
            <a:r>
              <a:rPr lang="cs-CZ" dirty="0" smtClean="0"/>
              <a:t>Prostor pro aktivní identifikaci posluchače</a:t>
            </a:r>
          </a:p>
          <a:p>
            <a:r>
              <a:rPr lang="cs-CZ" dirty="0"/>
              <a:t>V</a:t>
            </a:r>
            <a:r>
              <a:rPr lang="cs-CZ" dirty="0" smtClean="0"/>
              <a:t>yprávění doplňována dílčími příběhy z filmů, románů, jiných vyprávění (imaginace)</a:t>
            </a:r>
          </a:p>
          <a:p>
            <a:pPr lvl="1"/>
            <a:r>
              <a:rPr lang="cs-CZ" dirty="0" err="1" smtClean="0"/>
              <a:t>Individ</a:t>
            </a:r>
            <a:r>
              <a:rPr lang="cs-CZ" dirty="0" smtClean="0"/>
              <a:t>. a kolektiv. paměť</a:t>
            </a:r>
          </a:p>
          <a:p>
            <a:pPr lvl="1"/>
            <a:r>
              <a:rPr lang="cs-CZ" dirty="0" smtClean="0"/>
              <a:t>Komunikativní a kulturní paměť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751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1016</Words>
  <Application>Microsoft Office PowerPoint</Application>
  <PresentationFormat>Širokoúhlá obrazovka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 Narativní konstrukce reality Rodinná paměť</vt:lpstr>
      <vt:lpstr>Narativní konstrukce reality</vt:lpstr>
      <vt:lpstr>Paul Ricoeur (1913-2005)</vt:lpstr>
      <vt:lpstr>Ricoeur: narativní identita</vt:lpstr>
      <vt:lpstr>Narativní konstrukce identit</vt:lpstr>
      <vt:lpstr>Rodinná paměť jako svébytné vzpomínkové společenství</vt:lpstr>
      <vt:lpstr>Tradování (Welzer, Moller, Tschuggnall 2010: 154n.)</vt:lpstr>
      <vt:lpstr>Kritéria, umožňující tradování</vt:lpstr>
      <vt:lpstr>Tradování jako interaktivní proces</vt:lpstr>
      <vt:lpstr>Podřízení paměti aktuálním potřebám rodin resp. jejich členů (Coenen Huther 1994)</vt:lpstr>
      <vt:lpstr>Rodinné zájmy na vytváření pamětí (Spalová 2013)</vt:lpstr>
      <vt:lpstr>Virtuální exkurze do divadla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Rodinná paměť</dc:title>
  <dc:creator>Hedvika Novotná</dc:creator>
  <cp:lastModifiedBy>Hedvika Novotná</cp:lastModifiedBy>
  <cp:revision>24</cp:revision>
  <dcterms:created xsi:type="dcterms:W3CDTF">2021-05-03T11:27:47Z</dcterms:created>
  <dcterms:modified xsi:type="dcterms:W3CDTF">2023-04-03T15:55:12Z</dcterms:modified>
</cp:coreProperties>
</file>