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Název a podtitu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Čára"/>
          <p:cNvSpPr/>
          <p:nvPr/>
        </p:nvSpPr>
        <p:spPr>
          <a:xfrm>
            <a:off x="952500" y="9245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Čára"/>
          <p:cNvSpPr/>
          <p:nvPr/>
        </p:nvSpPr>
        <p:spPr>
          <a:xfrm>
            <a:off x="952500" y="5765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Čára"/>
          <p:cNvSpPr/>
          <p:nvPr/>
        </p:nvSpPr>
        <p:spPr>
          <a:xfrm flipV="1">
            <a:off x="14989317" y="6339647"/>
            <a:ext cx="1" cy="231012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Lorem Ipsum Dolor"/>
          <p:cNvSpPr txBox="1"/>
          <p:nvPr>
            <p:ph type="body" sz="quarter" idx="21"/>
          </p:nvPr>
        </p:nvSpPr>
        <p:spPr>
          <a:xfrm>
            <a:off x="952500" y="49657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Text názvu"/>
          <p:cNvSpPr txBox="1"/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Text názvu</a:t>
            </a:r>
          </a:p>
        </p:txBody>
      </p:sp>
      <p:sp>
        <p:nvSpPr>
          <p:cNvPr id="18" name="Text úrovně 1…"/>
          <p:cNvSpPr txBox="1"/>
          <p:nvPr>
            <p:ph type="body" sz="quarter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sef Novák"/>
          <p:cNvSpPr txBox="1"/>
          <p:nvPr>
            <p:ph type="body" sz="quarter" idx="21"/>
          </p:nvPr>
        </p:nvSpPr>
        <p:spPr>
          <a:xfrm>
            <a:off x="990600" y="8420100"/>
            <a:ext cx="223901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i="1" sz="4200"/>
            </a:lvl1pPr>
          </a:lstStyle>
          <a:p>
            <a:pPr/>
            <a:r>
              <a:t>–Josef Novák</a:t>
            </a:r>
          </a:p>
        </p:txBody>
      </p:sp>
      <p:sp>
        <p:nvSpPr>
          <p:cNvPr id="112" name="„Sem napište citát.“"/>
          <p:cNvSpPr txBox="1"/>
          <p:nvPr>
            <p:ph type="body" sz="quarter" idx="22"/>
          </p:nvPr>
        </p:nvSpPr>
        <p:spPr>
          <a:xfrm>
            <a:off x="2374900" y="60007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„Sem napište citát.“ </a:t>
            </a:r>
          </a:p>
        </p:txBody>
      </p:sp>
      <p:sp>
        <p:nvSpPr>
          <p:cNvPr id="11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Obrázek"/>
          <p:cNvSpPr/>
          <p:nvPr>
            <p:ph type="pic" idx="21"/>
          </p:nvPr>
        </p:nvSpPr>
        <p:spPr>
          <a:xfrm>
            <a:off x="0" y="-2654300"/>
            <a:ext cx="24384000" cy="17153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grafie -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Čára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Čára"/>
          <p:cNvSpPr/>
          <p:nvPr/>
        </p:nvSpPr>
        <p:spPr>
          <a:xfrm>
            <a:off x="952500" y="12801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Čára"/>
          <p:cNvSpPr/>
          <p:nvPr/>
        </p:nvSpPr>
        <p:spPr>
          <a:xfrm>
            <a:off x="952500" y="9321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Čára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Lorem Ipsum Dolor"/>
          <p:cNvSpPr txBox="1"/>
          <p:nvPr>
            <p:ph type="body" sz="quarter" idx="21"/>
          </p:nvPr>
        </p:nvSpPr>
        <p:spPr>
          <a:xfrm>
            <a:off x="952500" y="86106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Obrázek"/>
          <p:cNvSpPr/>
          <p:nvPr>
            <p:ph type="pic" idx="22"/>
          </p:nvPr>
        </p:nvSpPr>
        <p:spPr>
          <a:xfrm>
            <a:off x="952500" y="-1460500"/>
            <a:ext cx="22479000" cy="1389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Text názvu"/>
          <p:cNvSpPr txBox="1"/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Text názvu</a:t>
            </a:r>
          </a:p>
        </p:txBody>
      </p:sp>
      <p:sp>
        <p:nvSpPr>
          <p:cNvPr id="33" name="Text úrovně 1…"/>
          <p:cNvSpPr txBox="1"/>
          <p:nvPr>
            <p:ph type="body" sz="quarter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názvu"/>
          <p:cNvSpPr txBox="1"/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grafie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Čára"/>
          <p:cNvSpPr/>
          <p:nvPr/>
        </p:nvSpPr>
        <p:spPr>
          <a:xfrm>
            <a:off x="952500" y="6858000"/>
            <a:ext cx="106432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Čára"/>
          <p:cNvSpPr/>
          <p:nvPr/>
        </p:nvSpPr>
        <p:spPr>
          <a:xfrm>
            <a:off x="952500" y="3898900"/>
            <a:ext cx="1064309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Lorem Ipsum Dolor"/>
          <p:cNvSpPr txBox="1"/>
          <p:nvPr>
            <p:ph type="body" sz="quarter" idx="21"/>
          </p:nvPr>
        </p:nvSpPr>
        <p:spPr>
          <a:xfrm>
            <a:off x="952500" y="3124200"/>
            <a:ext cx="106426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Obrázek"/>
          <p:cNvSpPr/>
          <p:nvPr>
            <p:ph type="pic" idx="22"/>
          </p:nvPr>
        </p:nvSpPr>
        <p:spPr>
          <a:xfrm>
            <a:off x="12534900" y="-1651000"/>
            <a:ext cx="10799069" cy="15824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ext názvu"/>
          <p:cNvSpPr txBox="1"/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/>
            <a:r>
              <a:t>Text názvu</a:t>
            </a:r>
          </a:p>
        </p:txBody>
      </p:sp>
      <p:sp>
        <p:nvSpPr>
          <p:cNvPr id="54" name="Text úrovně 1…"/>
          <p:cNvSpPr txBox="1"/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6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Čára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" name="Čára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73" name="Text úrovně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Čára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" name="Čára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Obrázek"/>
          <p:cNvSpPr/>
          <p:nvPr>
            <p:ph type="pic" idx="21"/>
          </p:nvPr>
        </p:nvSpPr>
        <p:spPr>
          <a:xfrm>
            <a:off x="12636500" y="-2413000"/>
            <a:ext cx="11024412" cy="161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85" name="Text úrovně 1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6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úrovně 1…"/>
          <p:cNvSpPr txBox="1"/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rázek"/>
          <p:cNvSpPr/>
          <p:nvPr>
            <p:ph type="pic" sz="half" idx="21"/>
          </p:nvPr>
        </p:nvSpPr>
        <p:spPr>
          <a:xfrm>
            <a:off x="12232231" y="6024722"/>
            <a:ext cx="11497993" cy="80885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Obrázek"/>
          <p:cNvSpPr/>
          <p:nvPr>
            <p:ph type="pic" sz="half" idx="22"/>
          </p:nvPr>
        </p:nvSpPr>
        <p:spPr>
          <a:xfrm>
            <a:off x="12349986" y="635000"/>
            <a:ext cx="11226801" cy="6807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Obrázek"/>
          <p:cNvSpPr/>
          <p:nvPr>
            <p:ph type="pic" idx="23"/>
          </p:nvPr>
        </p:nvSpPr>
        <p:spPr>
          <a:xfrm>
            <a:off x="730989" y="-2438400"/>
            <a:ext cx="11050413" cy="16192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ára"/>
          <p:cNvSpPr/>
          <p:nvPr/>
        </p:nvSpPr>
        <p:spPr>
          <a:xfrm>
            <a:off x="952500" y="30607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Čára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ext názvu"/>
          <p:cNvSpPr txBox="1"/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5" name="Text úrovně 1…"/>
          <p:cNvSpPr txBox="1"/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" name="Číslo snímku"/>
          <p:cNvSpPr txBox="1"/>
          <p:nvPr>
            <p:ph type="sldNum" sz="quarter" idx="2"/>
          </p:nvPr>
        </p:nvSpPr>
        <p:spPr>
          <a:xfrm>
            <a:off x="11976100" y="13017500"/>
            <a:ext cx="419100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1219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828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2438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30480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3657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4267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4876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5486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anon onder vuur"/>
          <p:cNvSpPr txBox="1"/>
          <p:nvPr>
            <p:ph type="ctrTitle"/>
          </p:nvPr>
        </p:nvSpPr>
        <p:spPr>
          <a:prstGeom prst="rect">
            <a:avLst/>
          </a:prstGeom>
          <a:gradFill>
            <a:gsLst>
              <a:gs pos="0">
                <a:schemeClr val="accent3">
                  <a:hueOff val="708446"/>
                  <a:satOff val="-4821"/>
                  <a:lumOff val="-14251"/>
                </a:schemeClr>
              </a:gs>
              <a:gs pos="100000">
                <a:schemeClr val="accent3">
                  <a:hueOff val="-72299"/>
                  <a:satOff val="19597"/>
                  <a:lumOff val="11238"/>
                </a:schemeClr>
              </a:gs>
            </a:gsLst>
            <a:lin ang="5400000"/>
          </a:gradFill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Canon onder vuur</a:t>
            </a:r>
          </a:p>
        </p:txBody>
      </p:sp>
      <p:sp>
        <p:nvSpPr>
          <p:cNvPr id="138" name="Ernst van Alphen"/>
          <p:cNvSpPr txBox="1"/>
          <p:nvPr>
            <p:ph type="subTitle" sz="quarter" idx="1"/>
          </p:nvPr>
        </p:nvSpPr>
        <p:spPr>
          <a:prstGeom prst="rect">
            <a:avLst/>
          </a:prstGeom>
          <a:gradFill>
            <a:gsLst>
              <a:gs pos="0">
                <a:schemeClr val="accent3">
                  <a:hueOff val="708446"/>
                  <a:satOff val="-4821"/>
                  <a:lumOff val="-14251"/>
                </a:schemeClr>
              </a:gs>
              <a:gs pos="100000">
                <a:schemeClr val="accent3">
                  <a:hueOff val="-72299"/>
                  <a:satOff val="19597"/>
                  <a:lumOff val="11238"/>
                </a:schemeClr>
              </a:gs>
            </a:gsLst>
            <a:lin ang="5400000"/>
          </a:gradFill>
        </p:spPr>
        <p:txBody>
          <a:bodyPr/>
          <a:lstStyle>
            <a:lvl1pPr algn="ctr"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lvl1pPr>
          </a:lstStyle>
          <a:p>
            <a:pPr/>
            <a:r>
              <a:t>Ernst van Alphen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1. forma"/>
          <p:cNvSpPr txBox="1"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3">
                  <a:hueOff val="708446"/>
                  <a:satOff val="-4821"/>
                  <a:lumOff val="-14251"/>
                </a:schemeClr>
              </a:gs>
              <a:gs pos="100000">
                <a:schemeClr val="accent3">
                  <a:hueOff val="-72299"/>
                  <a:satOff val="19597"/>
                  <a:lumOff val="11238"/>
                </a:schemeClr>
              </a:gs>
            </a:gsLst>
            <a:lin ang="5400000"/>
          </a:grad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1. forma </a:t>
            </a:r>
          </a:p>
        </p:txBody>
      </p:sp>
      <p:sp>
        <p:nvSpPr>
          <p:cNvPr id="161" name="Dá se očekávat, že literární kritika a teorie převezmou odpovědnost za přispění ke zlepšení společností —&gt; literatura zanedba konkrétní sociální a politické problémy…"/>
          <p:cNvSpPr txBox="1"/>
          <p:nvPr>
            <p:ph type="body" idx="1"/>
          </p:nvPr>
        </p:nvSpPr>
        <p:spPr>
          <a:prstGeom prst="rect">
            <a:avLst/>
          </a:prstGeom>
          <a:gradFill>
            <a:gsLst>
              <a:gs pos="0">
                <a:schemeClr val="accent3">
                  <a:hueOff val="708446"/>
                  <a:satOff val="-4821"/>
                  <a:lumOff val="-14251"/>
                </a:schemeClr>
              </a:gs>
              <a:gs pos="100000">
                <a:schemeClr val="accent3">
                  <a:hueOff val="-72299"/>
                  <a:satOff val="19597"/>
                  <a:lumOff val="11238"/>
                </a:schemeClr>
              </a:gs>
            </a:gsLst>
            <a:lin ang="5400000"/>
          </a:gradFill>
        </p:spPr>
        <p:txBody>
          <a:bodyPr/>
          <a:lstStyle/>
          <a:p>
            <a:pPr marL="514990" indent="-514990" defTabSz="792479">
              <a:spcBef>
                <a:spcPts val="0"/>
              </a:spcBef>
              <a:buClrTx/>
              <a:buSzPct val="75000"/>
              <a:buFontTx/>
              <a:buChar char="•"/>
              <a:defRPr sz="4224">
                <a:solidFill>
                  <a:srgbClr val="FFFFFF"/>
                </a:solidFill>
                <a:effectLst>
                  <a:outerShdw sx="100000" sy="100000" kx="0" ky="0" algn="b" rotWithShape="0" blurRad="24384" dist="32590" dir="2700000">
                    <a:srgbClr val="3B3936"/>
                  </a:outerShdw>
                </a:effectLst>
              </a:defRPr>
            </a:pPr>
            <a:r>
              <a:t>Dá se očekávat, že literární kritika a teorie převezmou odpovědnost za přispění ke zlepšení společností —&gt; literatura zanedba konkrétní sociální a politické problémy </a:t>
            </a:r>
          </a:p>
          <a:p>
            <a:pPr marL="514990" indent="-514990" defTabSz="792479">
              <a:spcBef>
                <a:spcPts val="0"/>
              </a:spcBef>
              <a:buClrTx/>
              <a:buSzPct val="75000"/>
              <a:buFontTx/>
              <a:buChar char="•"/>
              <a:defRPr sz="4224">
                <a:solidFill>
                  <a:srgbClr val="FFFFFF"/>
                </a:solidFill>
                <a:effectLst>
                  <a:outerShdw sx="100000" sy="100000" kx="0" ky="0" algn="b" rotWithShape="0" blurRad="24384" dist="32590" dir="2700000">
                    <a:srgbClr val="3B3936"/>
                  </a:outerShdw>
                </a:effectLst>
              </a:defRPr>
            </a:pPr>
            <a:r>
              <a:t>Tuto skutečnost lze dokonce namířit proti výslovně angažovaným přístupům, jako je přístup kritiky marxistické ideologie</a:t>
            </a:r>
          </a:p>
          <a:p>
            <a:pPr marL="514990" indent="-514990" defTabSz="792479">
              <a:spcBef>
                <a:spcPts val="0"/>
              </a:spcBef>
              <a:buClrTx/>
              <a:buSzPct val="75000"/>
              <a:buFontTx/>
              <a:buChar char="•"/>
              <a:defRPr sz="4224">
                <a:solidFill>
                  <a:srgbClr val="FFFFFF"/>
                </a:solidFill>
                <a:effectLst>
                  <a:outerShdw sx="100000" sy="100000" kx="0" ky="0" algn="b" rotWithShape="0" blurRad="24384" dist="32590" dir="2700000">
                    <a:srgbClr val="3B3936"/>
                  </a:outerShdw>
                </a:effectLst>
              </a:defRPr>
            </a:pPr>
          </a:p>
          <a:p>
            <a:pPr marL="514990" indent="-514990" defTabSz="792479">
              <a:spcBef>
                <a:spcPts val="0"/>
              </a:spcBef>
              <a:buClrTx/>
              <a:buSzPct val="75000"/>
              <a:buFontTx/>
              <a:buChar char="•"/>
              <a:defRPr sz="4224">
                <a:solidFill>
                  <a:srgbClr val="FFFFFF"/>
                </a:solidFill>
                <a:effectLst>
                  <a:outerShdw sx="100000" sy="100000" kx="0" ky="0" algn="b" rotWithShape="0" blurRad="24384" dist="32590" dir="2700000">
                    <a:srgbClr val="3B3936"/>
                  </a:outerShdw>
                </a:effectLst>
              </a:defRPr>
            </a:pPr>
            <a:r>
              <a:rPr b="1"/>
              <a:t>betekenaar</a:t>
            </a:r>
            <a:r>
              <a:t> (signifiant) x </a:t>
            </a:r>
            <a:r>
              <a:rPr b="1"/>
              <a:t>betekenis</a:t>
            </a:r>
            <a:r>
              <a:t> (signifie) </a:t>
            </a:r>
          </a:p>
          <a:p>
            <a:pPr marL="514990" indent="-514990" defTabSz="792479">
              <a:spcBef>
                <a:spcPts val="0"/>
              </a:spcBef>
              <a:buClrTx/>
              <a:buSzPct val="75000"/>
              <a:buFontTx/>
              <a:buChar char="•"/>
              <a:defRPr sz="4224">
                <a:solidFill>
                  <a:srgbClr val="FFFFFF"/>
                </a:solidFill>
                <a:effectLst>
                  <a:outerShdw sx="100000" sy="100000" kx="0" ky="0" algn="b" rotWithShape="0" blurRad="24384" dist="32590" dir="2700000">
                    <a:srgbClr val="3B3936"/>
                  </a:outerShdw>
                </a:effectLst>
              </a:defRPr>
            </a:pPr>
            <a:r>
              <a:t>V marxistické fázi francouzského časopisu Tel Quel kolem událostí v květnu 1968 ve Francii byla nakreslena paralela mezi významností textu (signifikant) a historickým materialismem. Osvobozením tekstu od jeho podřízenosti významu (signifie) se očekávaly radikální změny. </a:t>
            </a:r>
          </a:p>
          <a:p>
            <a:pPr marL="0" indent="0" defTabSz="792479">
              <a:spcBef>
                <a:spcPts val="0"/>
              </a:spcBef>
              <a:buClrTx/>
              <a:buSzTx/>
              <a:buFontTx/>
              <a:buNone/>
              <a:defRPr sz="4224">
                <a:solidFill>
                  <a:srgbClr val="FFFFFF"/>
                </a:solidFill>
                <a:effectLst>
                  <a:outerShdw sx="100000" sy="100000" kx="0" ky="0" algn="b" rotWithShape="0" blurRad="24384" dist="32590" dir="2700000">
                    <a:srgbClr val="3B3936"/>
                  </a:outerShdw>
                </a:effectLst>
              </a:defRPr>
            </a:pPr>
            <a:r>
              <a:t>—&gt; Zatímco význam byl považován za místo, kde sídlila dominantní ideologie, tekst, hmotná forma, byl útočištěm kritického odporu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2. forma"/>
          <p:cNvSpPr txBox="1"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3">
                  <a:hueOff val="708446"/>
                  <a:satOff val="-4821"/>
                  <a:lumOff val="-14251"/>
                </a:schemeClr>
              </a:gs>
              <a:gs pos="100000">
                <a:schemeClr val="accent3">
                  <a:hueOff val="-72299"/>
                  <a:satOff val="19597"/>
                  <a:lumOff val="11238"/>
                </a:schemeClr>
              </a:gs>
            </a:gsLst>
            <a:lin ang="5400000"/>
          </a:grad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2. forma</a:t>
            </a:r>
          </a:p>
        </p:txBody>
      </p:sp>
      <p:sp>
        <p:nvSpPr>
          <p:cNvPr id="164" name="Druhou formou literární kritiky, která by odpověděla na výzvu k historii, je kritika, která studuje literární díla jako produkty historických okolností…"/>
          <p:cNvSpPr txBox="1"/>
          <p:nvPr>
            <p:ph type="body" idx="1"/>
          </p:nvPr>
        </p:nvSpPr>
        <p:spPr>
          <a:prstGeom prst="rect">
            <a:avLst/>
          </a:prstGeom>
          <a:gradFill>
            <a:gsLst>
              <a:gs pos="0">
                <a:schemeClr val="accent3">
                  <a:hueOff val="708446"/>
                  <a:satOff val="-4821"/>
                  <a:lumOff val="-14251"/>
                </a:schemeClr>
              </a:gs>
              <a:gs pos="100000">
                <a:schemeClr val="accent3">
                  <a:hueOff val="-72299"/>
                  <a:satOff val="19597"/>
                  <a:lumOff val="11238"/>
                </a:schemeClr>
              </a:gs>
            </a:gsLst>
            <a:lin ang="5400000"/>
          </a:gradFill>
        </p:spPr>
        <p:txBody>
          <a:bodyPr/>
          <a:lstStyle/>
          <a:p>
            <a:pPr marL="413064" indent="-413064" defTabSz="635634">
              <a:spcBef>
                <a:spcPts val="0"/>
              </a:spcBef>
              <a:buClrTx/>
              <a:buSzPct val="75000"/>
              <a:buFontTx/>
              <a:buChar char="•"/>
              <a:defRPr sz="3387">
                <a:solidFill>
                  <a:srgbClr val="FFFFFF"/>
                </a:solidFill>
                <a:effectLst>
                  <a:outerShdw sx="100000" sy="100000" kx="0" ky="0" algn="b" rotWithShape="0" blurRad="19558" dist="26140" dir="2700000">
                    <a:srgbClr val="3B3936"/>
                  </a:outerShdw>
                </a:effectLst>
              </a:defRPr>
            </a:pPr>
            <a:r>
              <a:t>Druhou formou literární kritiky, která by odpověděla na výzvu k historii, je kritika, která studuje literární díla jako produkty historických okolností </a:t>
            </a:r>
          </a:p>
          <a:p>
            <a:pPr marL="413064" indent="-413064" defTabSz="635634">
              <a:spcBef>
                <a:spcPts val="0"/>
              </a:spcBef>
              <a:buClrTx/>
              <a:buSzPct val="75000"/>
              <a:buFontTx/>
              <a:buChar char="•"/>
              <a:defRPr sz="3387">
                <a:solidFill>
                  <a:srgbClr val="FFFFFF"/>
                </a:solidFill>
                <a:effectLst>
                  <a:outerShdw sx="100000" sy="100000" kx="0" ky="0" algn="b" rotWithShape="0" blurRad="19558" dist="26140" dir="2700000">
                    <a:srgbClr val="3B3936"/>
                  </a:outerShdw>
                </a:effectLst>
              </a:defRPr>
            </a:pPr>
            <a:r>
              <a:t>Tuto formu mělo studium sociologické literatury ze 60. let </a:t>
            </a:r>
          </a:p>
          <a:p>
            <a:pPr marL="0" indent="0" defTabSz="635634">
              <a:spcBef>
                <a:spcPts val="0"/>
              </a:spcBef>
              <a:buClrTx/>
              <a:buSzTx/>
              <a:buFontTx/>
              <a:buNone/>
              <a:defRPr sz="3387">
                <a:solidFill>
                  <a:srgbClr val="FFFFFF"/>
                </a:solidFill>
                <a:effectLst>
                  <a:outerShdw sx="100000" sy="100000" kx="0" ky="0" algn="b" rotWithShape="0" blurRad="19558" dist="26140" dir="2700000">
                    <a:srgbClr val="3B3936"/>
                  </a:outerShdw>
                </a:effectLst>
              </a:defRPr>
            </a:pPr>
            <a:r>
              <a:t>—&gt; pozdější práce Luciena Goldmanna zachází s literárními texty jako se zrcadly, podobně jako se socioekonomickým vývojem </a:t>
            </a:r>
          </a:p>
          <a:p>
            <a:pPr marL="0" indent="0" defTabSz="635634">
              <a:spcBef>
                <a:spcPts val="0"/>
              </a:spcBef>
              <a:buClrTx/>
              <a:buSzTx/>
              <a:buFontTx/>
              <a:buNone/>
              <a:defRPr sz="3387">
                <a:solidFill>
                  <a:srgbClr val="FFFFFF"/>
                </a:solidFill>
                <a:effectLst>
                  <a:outerShdw sx="100000" sy="100000" kx="0" ky="0" algn="b" rotWithShape="0" blurRad="19558" dist="26140" dir="2700000">
                    <a:srgbClr val="3B3936"/>
                  </a:outerShdw>
                </a:effectLst>
              </a:defRPr>
            </a:pPr>
          </a:p>
          <a:p>
            <a:pPr marL="413064" indent="-413064" defTabSz="635634">
              <a:spcBef>
                <a:spcPts val="0"/>
              </a:spcBef>
              <a:buClrTx/>
              <a:buSzPct val="75000"/>
              <a:buFontTx/>
              <a:buChar char="•"/>
              <a:defRPr sz="3387">
                <a:solidFill>
                  <a:srgbClr val="FFFFFF"/>
                </a:solidFill>
                <a:effectLst>
                  <a:outerShdw sx="100000" sy="100000" kx="0" ky="0" algn="b" rotWithShape="0" blurRad="19558" dist="26140" dir="2700000">
                    <a:srgbClr val="3B3936"/>
                  </a:outerShdw>
                </a:effectLst>
              </a:defRPr>
            </a:pPr>
            <a:r>
              <a:t>Tento názor v Nizozemsku zpochybnil Peter Zima</a:t>
            </a:r>
          </a:p>
          <a:p>
            <a:pPr marL="0" indent="0" defTabSz="635634">
              <a:spcBef>
                <a:spcPts val="0"/>
              </a:spcBef>
              <a:buClrTx/>
              <a:buSzTx/>
              <a:buFontTx/>
              <a:buNone/>
              <a:defRPr sz="3387">
                <a:solidFill>
                  <a:srgbClr val="FFFFFF"/>
                </a:solidFill>
                <a:effectLst>
                  <a:outerShdw sx="100000" sy="100000" kx="0" ky="0" algn="b" rotWithShape="0" blurRad="19558" dist="26140" dir="2700000">
                    <a:srgbClr val="3B3936"/>
                  </a:outerShdw>
                </a:effectLst>
              </a:defRPr>
            </a:pPr>
            <a:r>
              <a:t>—&gt; vztah mezi společností a literaturou nemusí vždy mechanicky odrážet</a:t>
            </a:r>
          </a:p>
          <a:p>
            <a:pPr marL="0" indent="0" defTabSz="635634">
              <a:spcBef>
                <a:spcPts val="0"/>
              </a:spcBef>
              <a:buClrTx/>
              <a:buSzTx/>
              <a:buFontTx/>
              <a:buNone/>
              <a:defRPr sz="3387">
                <a:solidFill>
                  <a:srgbClr val="FFFFFF"/>
                </a:solidFill>
                <a:effectLst>
                  <a:outerShdw sx="100000" sy="100000" kx="0" ky="0" algn="b" rotWithShape="0" blurRad="19558" dist="26140" dir="2700000">
                    <a:srgbClr val="3B3936"/>
                  </a:outerShdw>
                </a:effectLst>
              </a:defRPr>
            </a:pPr>
            <a:r>
              <a:t>—&gt; literární text může být také kritickou reakcí na sociální situaci, z níž vychází </a:t>
            </a:r>
          </a:p>
          <a:p>
            <a:pPr marL="0" indent="0" defTabSz="635634">
              <a:spcBef>
                <a:spcPts val="0"/>
              </a:spcBef>
              <a:buClrTx/>
              <a:buSzTx/>
              <a:buFontTx/>
              <a:buNone/>
              <a:defRPr sz="3387">
                <a:solidFill>
                  <a:srgbClr val="FFFFFF"/>
                </a:solidFill>
                <a:effectLst>
                  <a:outerShdw sx="100000" sy="100000" kx="0" ky="0" algn="b" rotWithShape="0" blurRad="19558" dist="26140" dir="2700000">
                    <a:srgbClr val="3B3936"/>
                  </a:outerShdw>
                </a:effectLst>
              </a:defRPr>
            </a:pPr>
          </a:p>
          <a:p>
            <a:pPr marL="413064" indent="-413064" defTabSz="635634">
              <a:spcBef>
                <a:spcPts val="0"/>
              </a:spcBef>
              <a:buClrTx/>
              <a:buSzPct val="75000"/>
              <a:buFontTx/>
              <a:buChar char="•"/>
              <a:defRPr sz="3387">
                <a:solidFill>
                  <a:srgbClr val="FFFFFF"/>
                </a:solidFill>
                <a:effectLst>
                  <a:outerShdw sx="100000" sy="100000" kx="0" ky="0" algn="b" rotWithShape="0" blurRad="19558" dist="26140" dir="2700000">
                    <a:srgbClr val="3B3936"/>
                  </a:outerShdw>
                </a:effectLst>
              </a:defRPr>
            </a:pPr>
            <a:r>
              <a:t>I když literární text není mechanickým výsledkem situace, je třeba studovat tuto historickou situaci, abychom chápali literaturu jako reakci —&gt; v tomto smyslu je historie pro Zimu stále výchozím bodem literatury</a:t>
            </a:r>
          </a:p>
          <a:p>
            <a:pPr marL="413064" indent="-413064" defTabSz="635634">
              <a:spcBef>
                <a:spcPts val="0"/>
              </a:spcBef>
              <a:buClrTx/>
              <a:buSzPct val="75000"/>
              <a:buFontTx/>
              <a:buChar char="•"/>
              <a:defRPr sz="3387">
                <a:solidFill>
                  <a:srgbClr val="FFFFFF"/>
                </a:solidFill>
                <a:effectLst>
                  <a:outerShdw sx="100000" sy="100000" kx="0" ky="0" algn="b" rotWithShape="0" blurRad="19558" dist="26140" dir="2700000">
                    <a:srgbClr val="3B3936"/>
                  </a:outerShdw>
                </a:effectLst>
              </a:defRPr>
            </a:pPr>
          </a:p>
          <a:p>
            <a:pPr marL="413064" indent="-413064" defTabSz="635634">
              <a:spcBef>
                <a:spcPts val="0"/>
              </a:spcBef>
              <a:buClrTx/>
              <a:buSzPct val="75000"/>
              <a:buFontTx/>
              <a:buChar char="•"/>
              <a:defRPr sz="3387">
                <a:solidFill>
                  <a:srgbClr val="FFFFFF"/>
                </a:solidFill>
                <a:effectLst>
                  <a:outerShdw sx="100000" sy="100000" kx="0" ky="0" algn="b" rotWithShape="0" blurRad="19558" dist="26140" dir="2700000">
                    <a:srgbClr val="3B3936"/>
                  </a:outerShdw>
                </a:effectLst>
              </a:defRPr>
            </a:pPr>
            <a:r>
              <a:t>Literatura je kritické vědomí, formulované jako reakce na historickou sociální situaci, která je ideologicky zaměřená. —&gt; Dějiny jsou v této myšlenkové linii ideologické, zatímco literatura je na ně kritickou odpovědí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3. forma"/>
          <p:cNvSpPr txBox="1"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3">
                  <a:hueOff val="708446"/>
                  <a:satOff val="-4821"/>
                  <a:lumOff val="-14251"/>
                </a:schemeClr>
              </a:gs>
              <a:gs pos="100000">
                <a:schemeClr val="accent3">
                  <a:hueOff val="-72299"/>
                  <a:satOff val="19597"/>
                  <a:lumOff val="11238"/>
                </a:schemeClr>
              </a:gs>
            </a:gsLst>
            <a:lin ang="5400000"/>
          </a:grad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3. forma </a:t>
            </a:r>
          </a:p>
        </p:txBody>
      </p:sp>
      <p:sp>
        <p:nvSpPr>
          <p:cNvPr id="167" name="Třetí formou literární kritiky, která odpovídá na výzvu k historii je ta kritika, která odpovídá za svůj vlastní historický status jako produkt historické kultury, k níž zase přispívá…"/>
          <p:cNvSpPr txBox="1"/>
          <p:nvPr>
            <p:ph type="body" idx="1"/>
          </p:nvPr>
        </p:nvSpPr>
        <p:spPr>
          <a:prstGeom prst="rect">
            <a:avLst/>
          </a:prstGeom>
          <a:gradFill>
            <a:gsLst>
              <a:gs pos="0">
                <a:schemeClr val="accent3">
                  <a:hueOff val="708446"/>
                  <a:satOff val="-4821"/>
                  <a:lumOff val="-14251"/>
                </a:schemeClr>
              </a:gs>
              <a:gs pos="100000">
                <a:schemeClr val="accent3">
                  <a:hueOff val="-72299"/>
                  <a:satOff val="19597"/>
                  <a:lumOff val="11238"/>
                </a:schemeClr>
              </a:gs>
            </a:gsLst>
            <a:lin ang="5400000"/>
          </a:gradFill>
        </p:spPr>
        <p:txBody>
          <a:bodyPr/>
          <a:lstStyle/>
          <a:p>
            <a:pPr marL="536447" indent="-536447">
              <a:spcBef>
                <a:spcPts val="0"/>
              </a:spcBef>
              <a:buClrTx/>
              <a:buSzPct val="75000"/>
              <a:buFontTx/>
              <a:buChar char="•"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Třetí formou literární kritiky, která odpovídá na výzvu k historii je ta kritika, která odpovídá za svůj vlastní historický status jako produkt historické kultury, k níž zase přispívá</a:t>
            </a:r>
          </a:p>
          <a:p>
            <a:pPr marL="536447" indent="-536447">
              <a:spcBef>
                <a:spcPts val="0"/>
              </a:spcBef>
              <a:buClrTx/>
              <a:buSzPct val="75000"/>
              <a:buFontTx/>
              <a:buChar char="•"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Pro Eagletona nejslibnější forma studia literatury</a:t>
            </a:r>
          </a:p>
          <a:p>
            <a:pPr marL="536447" indent="-536447">
              <a:spcBef>
                <a:spcPts val="0"/>
              </a:spcBef>
              <a:buClrTx/>
              <a:buSzPct val="75000"/>
              <a:buFontTx/>
              <a:buChar char="•"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Potřebujeme rétoriku, která studuje účinky používání jazyka</a:t>
            </a:r>
          </a:p>
          <a:p>
            <a:pPr marL="536447" indent="-536447">
              <a:spcBef>
                <a:spcPts val="0"/>
              </a:spcBef>
              <a:buClrTx/>
              <a:buSzPct val="75000"/>
              <a:buFontTx/>
              <a:buChar char="•"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Zatímco v tradiční ideologické kritice se literární text čte jako produkt historie, v kritické rétorice obhajované Eagletonem je studován jako tvůrce jevů, které mohou přerůst do historické reality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Kritische retorica"/>
          <p:cNvSpPr txBox="1"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3">
                  <a:hueOff val="708446"/>
                  <a:satOff val="-4821"/>
                  <a:lumOff val="-14251"/>
                </a:schemeClr>
              </a:gs>
              <a:gs pos="100000">
                <a:schemeClr val="accent3">
                  <a:hueOff val="-72299"/>
                  <a:satOff val="19597"/>
                  <a:lumOff val="11238"/>
                </a:schemeClr>
              </a:gs>
            </a:gsLst>
            <a:lin ang="5400000"/>
          </a:grad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57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Kritische retorica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Ideologická kritika"/>
          <p:cNvSpPr txBox="1"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3">
                  <a:hueOff val="708446"/>
                  <a:satOff val="-4821"/>
                  <a:lumOff val="-14251"/>
                </a:schemeClr>
              </a:gs>
              <a:gs pos="100000">
                <a:schemeClr val="accent3">
                  <a:hueOff val="-72299"/>
                  <a:satOff val="19597"/>
                  <a:lumOff val="11238"/>
                </a:schemeClr>
              </a:gs>
            </a:gsLst>
            <a:lin ang="5400000"/>
          </a:grad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Ideologická kritika</a:t>
            </a:r>
          </a:p>
        </p:txBody>
      </p:sp>
      <p:sp>
        <p:nvSpPr>
          <p:cNvPr id="172" name="Ideologickou kritiku, kterou v této knize provádějí různí autoři, lze nejlépe popsat jako kritickou rétoriku…"/>
          <p:cNvSpPr txBox="1"/>
          <p:nvPr>
            <p:ph type="body" idx="1"/>
          </p:nvPr>
        </p:nvSpPr>
        <p:spPr>
          <a:prstGeom prst="rect">
            <a:avLst/>
          </a:prstGeom>
          <a:gradFill>
            <a:gsLst>
              <a:gs pos="0">
                <a:schemeClr val="accent3">
                  <a:hueOff val="708446"/>
                  <a:satOff val="-4821"/>
                  <a:lumOff val="-14251"/>
                </a:schemeClr>
              </a:gs>
              <a:gs pos="100000">
                <a:schemeClr val="accent3">
                  <a:hueOff val="-72299"/>
                  <a:satOff val="19597"/>
                  <a:lumOff val="11238"/>
                </a:schemeClr>
              </a:gs>
            </a:gsLst>
            <a:lin ang="5400000"/>
          </a:gradFill>
        </p:spPr>
        <p:txBody>
          <a:bodyPr/>
          <a:lstStyle/>
          <a:p>
            <a:pPr marL="509625" indent="-509625" defTabSz="784225">
              <a:spcBef>
                <a:spcPts val="0"/>
              </a:spcBef>
              <a:buClrTx/>
              <a:buSzPct val="75000"/>
              <a:buFontTx/>
              <a:buChar char="•"/>
              <a:defRPr sz="4180">
                <a:solidFill>
                  <a:srgbClr val="FFFFFF"/>
                </a:solidFill>
                <a:effectLst>
                  <a:outerShdw sx="100000" sy="100000" kx="0" ky="0" algn="b" rotWithShape="0" blurRad="24130" dist="32250" dir="2700000">
                    <a:srgbClr val="3B3936"/>
                  </a:outerShdw>
                </a:effectLst>
              </a:defRPr>
            </a:pPr>
            <a:r>
              <a:t>Ideologickou kritiku, kterou v této knize provádějí různí autoři, lze nejlépe popsat jako kritickou rétoriku </a:t>
            </a:r>
          </a:p>
          <a:p>
            <a:pPr marL="509625" indent="-509625" defTabSz="784225">
              <a:spcBef>
                <a:spcPts val="0"/>
              </a:spcBef>
              <a:buClrTx/>
              <a:buSzPct val="75000"/>
              <a:buFontTx/>
              <a:buChar char="•"/>
              <a:defRPr sz="4180">
                <a:solidFill>
                  <a:srgbClr val="FFFFFF"/>
                </a:solidFill>
                <a:effectLst>
                  <a:outerShdw sx="100000" sy="100000" kx="0" ky="0" algn="b" rotWithShape="0" blurRad="24130" dist="32250" dir="2700000">
                    <a:srgbClr val="3B3936"/>
                  </a:outerShdw>
                </a:effectLst>
              </a:defRPr>
            </a:pPr>
            <a:r>
              <a:t>Tato ideologická kritika jde ve stopách 60. a 70. let, protože studuje literaturu v širším sociálním kontextu </a:t>
            </a:r>
          </a:p>
          <a:p>
            <a:pPr marL="509625" indent="-509625" defTabSz="784225">
              <a:spcBef>
                <a:spcPts val="0"/>
              </a:spcBef>
              <a:buClrTx/>
              <a:buSzPct val="75000"/>
              <a:buFontTx/>
              <a:buChar char="•"/>
              <a:defRPr sz="4180">
                <a:solidFill>
                  <a:srgbClr val="FFFFFF"/>
                </a:solidFill>
                <a:effectLst>
                  <a:outerShdw sx="100000" sy="100000" kx="0" ky="0" algn="b" rotWithShape="0" blurRad="24130" dist="32250" dir="2700000">
                    <a:srgbClr val="3B3936"/>
                  </a:outerShdw>
                </a:effectLst>
              </a:defRPr>
            </a:pPr>
            <a:r>
              <a:t>Literatura není autonomní, ale zároveň není ukotvena v komplexu sociálních a politických sil </a:t>
            </a:r>
          </a:p>
          <a:p>
            <a:pPr marL="509625" indent="-509625" defTabSz="784225">
              <a:spcBef>
                <a:spcPts val="0"/>
              </a:spcBef>
              <a:buClrTx/>
              <a:buSzPct val="75000"/>
              <a:buFontTx/>
              <a:buChar char="•"/>
              <a:defRPr sz="4180">
                <a:solidFill>
                  <a:srgbClr val="FFFFFF"/>
                </a:solidFill>
                <a:effectLst>
                  <a:outerShdw sx="100000" sy="100000" kx="0" ky="0" algn="b" rotWithShape="0" blurRad="24130" dist="32250" dir="2700000">
                    <a:srgbClr val="3B3936"/>
                  </a:outerShdw>
                </a:effectLst>
              </a:defRPr>
            </a:pPr>
            <a:r>
              <a:t>Kritický přístup této sbírky je zároveň rozchodem s přístupem 60. let:</a:t>
            </a:r>
          </a:p>
          <a:p>
            <a:pPr marL="0" indent="0" defTabSz="784225">
              <a:spcBef>
                <a:spcPts val="0"/>
              </a:spcBef>
              <a:buClrTx/>
              <a:buSzTx/>
              <a:buFontTx/>
              <a:buNone/>
              <a:defRPr sz="4180">
                <a:solidFill>
                  <a:srgbClr val="FFFFFF"/>
                </a:solidFill>
                <a:effectLst>
                  <a:outerShdw sx="100000" sy="100000" kx="0" ky="0" algn="b" rotWithShape="0" blurRad="24130" dist="32250" dir="2700000">
                    <a:srgbClr val="3B3936"/>
                  </a:outerShdw>
                </a:effectLst>
              </a:defRPr>
            </a:pPr>
            <a:r>
              <a:t>—&gt; nejde pouze o teoretizování, ale o „mistrovská díla“ se ve skutečnosti jedná</a:t>
            </a:r>
          </a:p>
          <a:p>
            <a:pPr marL="0" indent="0" defTabSz="784225">
              <a:spcBef>
                <a:spcPts val="0"/>
              </a:spcBef>
              <a:buClrTx/>
              <a:buSzTx/>
              <a:buFontTx/>
              <a:buNone/>
              <a:defRPr sz="4180">
                <a:solidFill>
                  <a:srgbClr val="FFFFFF"/>
                </a:solidFill>
                <a:effectLst>
                  <a:outerShdw sx="100000" sy="100000" kx="0" ky="0" algn="b" rotWithShape="0" blurRad="24130" dist="32250" dir="2700000">
                    <a:srgbClr val="3B3936"/>
                  </a:outerShdw>
                </a:effectLst>
              </a:defRPr>
            </a:pPr>
            <a:r>
              <a:t>—&gt; diskutovány jsou nejen ideologické pojetí sociálních tříd, ale také pohlaví, rasy, věku a národů (zcela způsobeno feminismem)</a:t>
            </a:r>
          </a:p>
          <a:p>
            <a:pPr marL="0" indent="0" defTabSz="784225">
              <a:spcBef>
                <a:spcPts val="0"/>
              </a:spcBef>
              <a:buClrTx/>
              <a:buSzTx/>
              <a:buFontTx/>
              <a:buNone/>
              <a:defRPr sz="4180">
                <a:solidFill>
                  <a:srgbClr val="FFFFFF"/>
                </a:solidFill>
                <a:effectLst>
                  <a:outerShdw sx="100000" sy="100000" kx="0" ky="0" algn="b" rotWithShape="0" blurRad="24130" dist="32250" dir="2700000">
                    <a:srgbClr val="3B3936"/>
                  </a:outerShdw>
                </a:effectLst>
              </a:defRPr>
            </a:pPr>
            <a:r>
              <a:t>—&gt; historická realita zde nepochází z minulosti, ale z budoucnosti -  již to není zdroj, ale účinek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Ideologická kritika"/>
          <p:cNvSpPr txBox="1"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3">
                  <a:hueOff val="708446"/>
                  <a:satOff val="-4821"/>
                  <a:lumOff val="-14251"/>
                </a:schemeClr>
              </a:gs>
              <a:gs pos="100000">
                <a:schemeClr val="accent3">
                  <a:hueOff val="-72299"/>
                  <a:satOff val="19597"/>
                  <a:lumOff val="11238"/>
                </a:schemeClr>
              </a:gs>
            </a:gsLst>
            <a:lin ang="5400000"/>
          </a:grad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Ideologická kritika</a:t>
            </a:r>
          </a:p>
        </p:txBody>
      </p:sp>
      <p:sp>
        <p:nvSpPr>
          <p:cNvPr id="175" name="Všechny příspěvky poskytují čtení kanonických děl z nizozemské literatury…"/>
          <p:cNvSpPr txBox="1"/>
          <p:nvPr>
            <p:ph type="body" idx="1"/>
          </p:nvPr>
        </p:nvSpPr>
        <p:spPr>
          <a:prstGeom prst="rect">
            <a:avLst/>
          </a:prstGeom>
          <a:gradFill>
            <a:gsLst>
              <a:gs pos="0">
                <a:schemeClr val="accent3">
                  <a:hueOff val="708446"/>
                  <a:satOff val="-4821"/>
                  <a:lumOff val="-14251"/>
                </a:schemeClr>
              </a:gs>
              <a:gs pos="100000">
                <a:schemeClr val="accent3">
                  <a:hueOff val="-72299"/>
                  <a:satOff val="19597"/>
                  <a:lumOff val="11238"/>
                </a:schemeClr>
              </a:gs>
            </a:gsLst>
            <a:lin ang="5400000"/>
          </a:gradFill>
        </p:spPr>
        <p:txBody>
          <a:bodyPr/>
          <a:lstStyle/>
          <a:p>
            <a:pPr marL="466709" indent="-466709" defTabSz="718184">
              <a:spcBef>
                <a:spcPts val="0"/>
              </a:spcBef>
              <a:buClrTx/>
              <a:buSzPct val="75000"/>
              <a:buFontTx/>
              <a:buChar char="•"/>
              <a:defRPr sz="3828">
                <a:solidFill>
                  <a:srgbClr val="FFFFFF"/>
                </a:solidFill>
                <a:effectLst>
                  <a:outerShdw sx="100000" sy="100000" kx="0" ky="0" algn="b" rotWithShape="0" blurRad="22098" dist="29535" dir="2700000">
                    <a:srgbClr val="3B3936"/>
                  </a:outerShdw>
                </a:effectLst>
              </a:defRPr>
            </a:pPr>
            <a:r>
              <a:t>Všechny příspěvky poskytují čtení kanonických děl z nizozemské literatury</a:t>
            </a:r>
          </a:p>
          <a:p>
            <a:pPr marL="466709" indent="-466709" defTabSz="718184">
              <a:spcBef>
                <a:spcPts val="0"/>
              </a:spcBef>
              <a:buClrTx/>
              <a:buSzPct val="75000"/>
              <a:buFontTx/>
              <a:buChar char="•"/>
              <a:defRPr sz="3828">
                <a:solidFill>
                  <a:srgbClr val="FFFFFF"/>
                </a:solidFill>
                <a:effectLst>
                  <a:outerShdw sx="100000" sy="100000" kx="0" ky="0" algn="b" rotWithShape="0" blurRad="22098" dist="29535" dir="2700000">
                    <a:srgbClr val="3B3936"/>
                  </a:outerShdw>
                </a:effectLst>
              </a:defRPr>
            </a:pPr>
            <a:r>
              <a:t>Historická pozadí nebo autorské záměry hrají pouze nepřímou roli</a:t>
            </a:r>
          </a:p>
          <a:p>
            <a:pPr marL="466709" indent="-466709" defTabSz="718184">
              <a:spcBef>
                <a:spcPts val="0"/>
              </a:spcBef>
              <a:buClrTx/>
              <a:buSzPct val="75000"/>
              <a:buFontTx/>
              <a:buChar char="•"/>
              <a:defRPr sz="3828">
                <a:solidFill>
                  <a:srgbClr val="FFFFFF"/>
                </a:solidFill>
                <a:effectLst>
                  <a:outerShdw sx="100000" sy="100000" kx="0" ky="0" algn="b" rotWithShape="0" blurRad="22098" dist="29535" dir="2700000">
                    <a:srgbClr val="3B3936"/>
                  </a:outerShdw>
                </a:effectLst>
              </a:defRPr>
            </a:pPr>
            <a:r>
              <a:t>Významem všech těchto interpretací je přesvědčení, že používání jazyka vytváří realitu a vytváří historii </a:t>
            </a:r>
          </a:p>
          <a:p>
            <a:pPr marL="0" indent="0" defTabSz="718184">
              <a:spcBef>
                <a:spcPts val="0"/>
              </a:spcBef>
              <a:buClrTx/>
              <a:buSzTx/>
              <a:buFontTx/>
              <a:buNone/>
              <a:defRPr sz="3828">
                <a:solidFill>
                  <a:srgbClr val="FFFFFF"/>
                </a:solidFill>
                <a:effectLst>
                  <a:outerShdw sx="100000" sy="100000" kx="0" ky="0" algn="b" rotWithShape="0" blurRad="22098" dist="29535" dir="2700000">
                    <a:srgbClr val="3B3936"/>
                  </a:outerShdw>
                </a:effectLst>
              </a:defRPr>
            </a:pPr>
            <a:r>
              <a:t>—&gt; v textové analýze je proto nesmírně důležité upozornit na to, co se říká jen zřídka nebo nenuceně, ale je naznačeno </a:t>
            </a:r>
          </a:p>
          <a:p>
            <a:pPr marL="466709" indent="-466709" defTabSz="718184">
              <a:spcBef>
                <a:spcPts val="0"/>
              </a:spcBef>
              <a:buClrTx/>
              <a:buSzPct val="75000"/>
              <a:buFontTx/>
              <a:buChar char="•"/>
              <a:defRPr sz="3828">
                <a:solidFill>
                  <a:srgbClr val="FFFFFF"/>
                </a:solidFill>
                <a:effectLst>
                  <a:outerShdw sx="100000" sy="100000" kx="0" ky="0" algn="b" rotWithShape="0" blurRad="22098" dist="29535" dir="2700000">
                    <a:srgbClr val="3B3936"/>
                  </a:outerShdw>
                </a:effectLst>
              </a:defRPr>
            </a:pPr>
            <a:r>
              <a:t>Tam, kde nikdo nevěnuje pozornost, vznikají stereotypy, které se potvrzují a předávají dál </a:t>
            </a:r>
          </a:p>
          <a:p>
            <a:pPr marL="466709" indent="-466709" defTabSz="718184">
              <a:spcBef>
                <a:spcPts val="0"/>
              </a:spcBef>
              <a:buClrTx/>
              <a:buSzPct val="75000"/>
              <a:buFontTx/>
              <a:buChar char="•"/>
              <a:defRPr sz="3828">
                <a:solidFill>
                  <a:srgbClr val="FFFFFF"/>
                </a:solidFill>
                <a:effectLst>
                  <a:outerShdw sx="100000" sy="100000" kx="0" ky="0" algn="b" rotWithShape="0" blurRad="22098" dist="29535" dir="2700000">
                    <a:srgbClr val="3B3936"/>
                  </a:outerShdw>
                </a:effectLst>
              </a:defRPr>
            </a:pPr>
            <a:r>
              <a:t>Používáme sémiotický koncept ideologie: ideologické jsou ty významy, které vznikly prostřednictvím rigidních kodexů, to znamená kodexů, které jsou vnímány jako „přirozené“</a:t>
            </a:r>
          </a:p>
          <a:p>
            <a:pPr marL="466709" indent="-466709" defTabSz="718184">
              <a:spcBef>
                <a:spcPts val="0"/>
              </a:spcBef>
              <a:buClrTx/>
              <a:buSzPct val="75000"/>
              <a:buFontTx/>
              <a:buChar char="•"/>
              <a:defRPr sz="3828">
                <a:solidFill>
                  <a:srgbClr val="FFFFFF"/>
                </a:solidFill>
                <a:effectLst>
                  <a:outerShdw sx="100000" sy="100000" kx="0" ky="0" algn="b" rotWithShape="0" blurRad="22098" dist="29535" dir="2700000">
                    <a:srgbClr val="3B3936"/>
                  </a:outerShdw>
                </a:effectLst>
              </a:defRPr>
            </a:pPr>
            <a:r>
              <a:t>Protože „samozřejmých“ významů je v každém jazyce spousta, ideologie není nadměrná - ideologie je v podstatě všude</a:t>
            </a:r>
          </a:p>
          <a:p>
            <a:pPr marL="466709" indent="-466709" defTabSz="718184">
              <a:spcBef>
                <a:spcPts val="0"/>
              </a:spcBef>
              <a:buClrTx/>
              <a:buSzPct val="75000"/>
              <a:buFontTx/>
              <a:buChar char="•"/>
              <a:defRPr sz="3828">
                <a:solidFill>
                  <a:srgbClr val="FFFFFF"/>
                </a:solidFill>
                <a:effectLst>
                  <a:outerShdw sx="100000" sy="100000" kx="0" ky="0" algn="b" rotWithShape="0" blurRad="22098" dist="29535" dir="2700000">
                    <a:srgbClr val="3B3936"/>
                  </a:outerShdw>
                </a:effectLst>
              </a:defRPr>
            </a:pPr>
            <a:r>
              <a:t>Úkolem ideologické kritiky je argumentovat, do jaké míry jsou ideologie v textech škodlivé a pro koho jsou škodlivé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O knize"/>
          <p:cNvSpPr txBox="1"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3">
                  <a:hueOff val="708446"/>
                  <a:satOff val="-4821"/>
                  <a:lumOff val="-14251"/>
                </a:schemeClr>
              </a:gs>
              <a:gs pos="100000">
                <a:schemeClr val="accent3">
                  <a:hueOff val="-72299"/>
                  <a:satOff val="19597"/>
                  <a:lumOff val="11238"/>
                </a:schemeClr>
              </a:gs>
            </a:gsLst>
            <a:lin ang="5400000"/>
          </a:grad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O knize</a:t>
            </a:r>
          </a:p>
        </p:txBody>
      </p:sp>
      <p:sp>
        <p:nvSpPr>
          <p:cNvPr id="178" name="Autoři této knihy se snaží číst „jinak“: proti rigiditě…"/>
          <p:cNvSpPr txBox="1"/>
          <p:nvPr>
            <p:ph type="body" idx="1"/>
          </p:nvPr>
        </p:nvSpPr>
        <p:spPr>
          <a:prstGeom prst="rect">
            <a:avLst/>
          </a:prstGeom>
          <a:gradFill>
            <a:gsLst>
              <a:gs pos="0">
                <a:schemeClr val="accent3">
                  <a:hueOff val="708446"/>
                  <a:satOff val="-4821"/>
                  <a:lumOff val="-14251"/>
                </a:schemeClr>
              </a:gs>
              <a:gs pos="100000">
                <a:schemeClr val="accent3">
                  <a:hueOff val="-72299"/>
                  <a:satOff val="19597"/>
                  <a:lumOff val="11238"/>
                </a:schemeClr>
              </a:gs>
            </a:gsLst>
            <a:lin ang="5400000"/>
          </a:gradFill>
        </p:spPr>
        <p:txBody>
          <a:bodyPr/>
          <a:lstStyle/>
          <a:p>
            <a:pPr marL="536447" indent="-536447">
              <a:spcBef>
                <a:spcPts val="0"/>
              </a:spcBef>
              <a:buClrTx/>
              <a:buSzPct val="75000"/>
              <a:buFontTx/>
              <a:buChar char="•"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Autoři této knihy se snaží číst „jinak“: proti rigiditě </a:t>
            </a:r>
          </a:p>
          <a:p>
            <a:pPr marL="536447" indent="-536447">
              <a:spcBef>
                <a:spcPts val="0"/>
              </a:spcBef>
              <a:buClrTx/>
              <a:buSzPct val="75000"/>
              <a:buFontTx/>
              <a:buChar char="•"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Záměrem autorů v této knize je přispět k odstranění překážky, která brání čtenářům dneška v tom, aby znovu četli známé texty z nizozemské literatury na základě moderních politických hodnot, literárních potřeb a kritického pojetí </a:t>
            </a:r>
          </a:p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—&gt; tyto texty zde tedy nejsou prezentovány jako produkty historie, ale jako tvůrci historie </a:t>
            </a:r>
          </a:p>
          <a:p>
            <a:pPr marL="536447" indent="-536447">
              <a:spcBef>
                <a:spcPts val="0"/>
              </a:spcBef>
              <a:buClrTx/>
              <a:buSzPct val="75000"/>
              <a:buFontTx/>
              <a:buChar char="•"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Problém mistrovských děl spočívá v tom, že k nám vždy přicházejí v již interpretované podobě, a to prizmatem existujících interpretací</a:t>
            </a:r>
          </a:p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—&gt; tímto způsobem se kánon děl ve skutečnosti stává kánonem interpretací</a:t>
            </a:r>
          </a:p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—&gt; není to ani tak samotné mistrovské dílo, které má určitý účinek na čtenáře, ale tento účinek je vytvořen filtrem interpretaci </a:t>
            </a:r>
          </a:p>
          <a:p>
            <a:pPr marL="536447" indent="-536447">
              <a:spcBef>
                <a:spcPts val="0"/>
              </a:spcBef>
              <a:buClrTx/>
              <a:buSzPct val="75000"/>
              <a:buFontTx/>
              <a:buChar char="•"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Každý, kdo si chce přečíst text znovu, musí nejprve číst proti zavedeným interpretacím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Záměr autorů"/>
          <p:cNvSpPr txBox="1"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3">
                  <a:hueOff val="708446"/>
                  <a:satOff val="-4821"/>
                  <a:lumOff val="-14251"/>
                </a:schemeClr>
              </a:gs>
              <a:gs pos="100000">
                <a:schemeClr val="accent3">
                  <a:hueOff val="-72299"/>
                  <a:satOff val="19597"/>
                  <a:lumOff val="11238"/>
                </a:schemeClr>
              </a:gs>
            </a:gsLst>
            <a:lin ang="5400000"/>
          </a:grad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Záměr autorů</a:t>
            </a:r>
          </a:p>
        </p:txBody>
      </p:sp>
      <p:sp>
        <p:nvSpPr>
          <p:cNvPr id="181" name="Autoři zde zpracovaných esejů se pokusili osvětlit známý text novým způsobem…"/>
          <p:cNvSpPr txBox="1"/>
          <p:nvPr>
            <p:ph type="body" idx="1"/>
          </p:nvPr>
        </p:nvSpPr>
        <p:spPr>
          <a:prstGeom prst="rect">
            <a:avLst/>
          </a:prstGeom>
          <a:gradFill>
            <a:gsLst>
              <a:gs pos="0">
                <a:schemeClr val="accent3">
                  <a:hueOff val="708446"/>
                  <a:satOff val="-4821"/>
                  <a:lumOff val="-14251"/>
                </a:schemeClr>
              </a:gs>
              <a:gs pos="100000">
                <a:schemeClr val="accent3">
                  <a:hueOff val="-72299"/>
                  <a:satOff val="19597"/>
                  <a:lumOff val="11238"/>
                </a:schemeClr>
              </a:gs>
            </a:gsLst>
            <a:lin ang="5400000"/>
          </a:gradFill>
        </p:spPr>
        <p:txBody>
          <a:bodyPr/>
          <a:lstStyle/>
          <a:p>
            <a:pPr marL="536447" indent="-536447">
              <a:spcBef>
                <a:spcPts val="0"/>
              </a:spcBef>
              <a:buClrTx/>
              <a:buSzPct val="75000"/>
              <a:buFontTx/>
              <a:buChar char="•"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Autoři zde zpracovaných esejů se pokusili osvětlit známý text novým způsobem </a:t>
            </a:r>
          </a:p>
          <a:p>
            <a:pPr marL="536447" indent="-536447">
              <a:spcBef>
                <a:spcPts val="0"/>
              </a:spcBef>
              <a:buClrTx/>
              <a:buSzPct val="75000"/>
              <a:buFontTx/>
              <a:buChar char="•"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Každý se snaží o práci říci něco úplně jiného, ​​než co bylo řečeno doposud, zlomit tradice interpretace, která má tendenci pokračovat neomezeně dlouho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Besluit"/>
          <p:cNvSpPr txBox="1"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3">
                  <a:hueOff val="708446"/>
                  <a:satOff val="-4821"/>
                  <a:lumOff val="-14251"/>
                </a:schemeClr>
              </a:gs>
              <a:gs pos="100000">
                <a:schemeClr val="accent3">
                  <a:hueOff val="-72299"/>
                  <a:satOff val="19597"/>
                  <a:lumOff val="11238"/>
                </a:schemeClr>
              </a:gs>
            </a:gsLst>
            <a:lin ang="5400000"/>
          </a:grad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57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Besluit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Závěr"/>
          <p:cNvSpPr txBox="1"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3">
                  <a:hueOff val="708446"/>
                  <a:satOff val="-4821"/>
                  <a:lumOff val="-14251"/>
                </a:schemeClr>
              </a:gs>
              <a:gs pos="100000">
                <a:schemeClr val="accent3">
                  <a:hueOff val="-72299"/>
                  <a:satOff val="19597"/>
                  <a:lumOff val="11238"/>
                </a:schemeClr>
              </a:gs>
            </a:gsLst>
            <a:lin ang="5400000"/>
          </a:grad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Závěr</a:t>
            </a:r>
          </a:p>
        </p:txBody>
      </p:sp>
      <p:sp>
        <p:nvSpPr>
          <p:cNvPr id="186" name="Jedním z nejdůležitějších pokroků literární vědy je integrace feministické perspektivy do jiných forem kritiky…"/>
          <p:cNvSpPr txBox="1"/>
          <p:nvPr>
            <p:ph type="body" idx="1"/>
          </p:nvPr>
        </p:nvSpPr>
        <p:spPr>
          <a:prstGeom prst="rect">
            <a:avLst/>
          </a:prstGeom>
          <a:gradFill>
            <a:gsLst>
              <a:gs pos="0">
                <a:schemeClr val="accent3">
                  <a:hueOff val="708446"/>
                  <a:satOff val="-4821"/>
                  <a:lumOff val="-14251"/>
                </a:schemeClr>
              </a:gs>
              <a:gs pos="100000">
                <a:schemeClr val="accent3">
                  <a:hueOff val="-72299"/>
                  <a:satOff val="19597"/>
                  <a:lumOff val="11238"/>
                </a:schemeClr>
              </a:gs>
            </a:gsLst>
            <a:lin ang="5400000"/>
          </a:gradFill>
        </p:spPr>
        <p:txBody>
          <a:bodyPr/>
          <a:lstStyle/>
          <a:p>
            <a:pPr marL="536447" indent="-536447">
              <a:spcBef>
                <a:spcPts val="0"/>
              </a:spcBef>
              <a:buClrTx/>
              <a:buSzPct val="75000"/>
              <a:buFontTx/>
              <a:buChar char="•"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Jedním z nejdůležitějších pokroků literární vědy je integrace feministické perspektivy do jiných forem kritiky </a:t>
            </a:r>
          </a:p>
          <a:p>
            <a:pPr marL="536447" indent="-536447">
              <a:spcBef>
                <a:spcPts val="0"/>
              </a:spcBef>
              <a:buClrTx/>
              <a:buSzPct val="75000"/>
              <a:buFontTx/>
              <a:buChar char="•"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Autoři hodně přemýšleli o tom, v jakém pořadí budou prezentovat různé příspěvky z hlediska jejich obsahu a nakonec se rozhodli, že to nechájí existovat jako zajímavé a konstruktivní dilema —&gt; čtenaři tedy knihu mohou přijmout jako hádanku </a:t>
            </a:r>
          </a:p>
          <a:p>
            <a:pPr marL="536447" indent="-536447">
              <a:spcBef>
                <a:spcPts val="0"/>
              </a:spcBef>
              <a:buClrTx/>
              <a:buSzPct val="75000"/>
              <a:buFontTx/>
              <a:buChar char="•"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Ale  protože stejně musela existovat sekvence, se rozhodli pro chronologické pořadí, tj. pořadí podle času, kdy bylo každé dílo napsáne</a:t>
            </a:r>
          </a:p>
          <a:p>
            <a:pPr marL="536447" indent="-536447">
              <a:spcBef>
                <a:spcPts val="0"/>
              </a:spcBef>
              <a:buClrTx/>
              <a:buSzPct val="75000"/>
              <a:buFontTx/>
              <a:buChar char="•"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Jak si Virginie Woolfová představovala, že všichni angličtí spisovatelé posledních tří století byli spolu v místnosti, autoři si představují, že všechna v této knize diskutovaná díla jsou umístěna společně na jedné polici. Spojuje je to, že všechny jsou nyní čteny jako důležité a kanonické.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29-liberal-humanism-en-de-moderne-literatuurwetenschap-25-638.jpg" descr="29-liberal-humanism-en-de-moderne-literatuurwetenschap-25-638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4266" r="0" b="1081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kst en effecten"/>
          <p:cNvSpPr txBox="1"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3">
                  <a:hueOff val="708446"/>
                  <a:satOff val="-4821"/>
                  <a:lumOff val="-14251"/>
                </a:schemeClr>
              </a:gs>
              <a:gs pos="100000">
                <a:schemeClr val="accent3">
                  <a:hueOff val="-72299"/>
                  <a:satOff val="19597"/>
                  <a:lumOff val="11238"/>
                </a:schemeClr>
              </a:gs>
            </a:gsLst>
            <a:lin ang="5400000"/>
          </a:grad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57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Tekst en effecten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Ideologiekritiek"/>
          <p:cNvSpPr txBox="1"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3">
                  <a:hueOff val="708446"/>
                  <a:satOff val="-4821"/>
                  <a:lumOff val="-14251"/>
                </a:schemeClr>
              </a:gs>
              <a:gs pos="100000">
                <a:schemeClr val="accent3">
                  <a:hueOff val="-72299"/>
                  <a:satOff val="19597"/>
                  <a:lumOff val="11238"/>
                </a:schemeClr>
              </a:gs>
            </a:gsLst>
            <a:lin ang="5400000"/>
          </a:grad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Ideologiekritiek</a:t>
            </a:r>
          </a:p>
        </p:txBody>
      </p:sp>
      <p:sp>
        <p:nvSpPr>
          <p:cNvPr id="145" name="Poststructuralismus se již nespoléhá na historické a politické chápání literatury —&gt; zabývá se ahistorickou reflexi o účinnosti čtení a psaní…"/>
          <p:cNvSpPr txBox="1"/>
          <p:nvPr>
            <p:ph type="body" idx="1"/>
          </p:nvPr>
        </p:nvSpPr>
        <p:spPr>
          <a:prstGeom prst="rect">
            <a:avLst/>
          </a:prstGeom>
          <a:gradFill>
            <a:gsLst>
              <a:gs pos="0">
                <a:schemeClr val="accent3">
                  <a:hueOff val="708446"/>
                  <a:satOff val="-4821"/>
                  <a:lumOff val="-14251"/>
                </a:schemeClr>
              </a:gs>
              <a:gs pos="100000">
                <a:schemeClr val="accent3">
                  <a:hueOff val="-72299"/>
                  <a:satOff val="19597"/>
                  <a:lumOff val="11238"/>
                </a:schemeClr>
              </a:gs>
            </a:gsLst>
            <a:lin ang="5400000"/>
          </a:gradFill>
        </p:spPr>
        <p:txBody>
          <a:bodyPr/>
          <a:lstStyle/>
          <a:p>
            <a:pPr marL="536447" indent="-536447">
              <a:spcBef>
                <a:spcPts val="0"/>
              </a:spcBef>
              <a:buClrTx/>
              <a:buSzPct val="75000"/>
              <a:buFontTx/>
              <a:buChar char="•"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Poststructuralismus se již nespoléhá na historické a politické chápání literatury —&gt; zabývá se ahistorickou reflexi o účinnosti čtení a psaní</a:t>
            </a:r>
          </a:p>
          <a:p>
            <a:pPr marL="536447" indent="-536447">
              <a:spcBef>
                <a:spcPts val="0"/>
              </a:spcBef>
              <a:buClrTx/>
              <a:buSzPct val="75000"/>
              <a:buFontTx/>
              <a:buChar char="•"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V esejích dekonstruktivistů nehraje roli angažovanost, ale potěšení ze čtení</a:t>
            </a:r>
          </a:p>
          <a:p>
            <a:pPr marL="536447" indent="-536447">
              <a:spcBef>
                <a:spcPts val="0"/>
              </a:spcBef>
              <a:buClrTx/>
              <a:buSzPct val="75000"/>
              <a:buFontTx/>
              <a:buChar char="•"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=&gt; Poststrukturalismus byl obviňován z toho, že nevěnoval pozornost historickému a politickému rozsahu literatury </a:t>
            </a:r>
          </a:p>
          <a:p>
            <a:pPr marL="536447" indent="-536447">
              <a:spcBef>
                <a:spcPts val="0"/>
              </a:spcBef>
              <a:buClrTx/>
              <a:buSzPct val="75000"/>
              <a:buFontTx/>
              <a:buChar char="•"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  <a:p>
            <a:pPr marL="536447" indent="-536447">
              <a:spcBef>
                <a:spcPts val="0"/>
              </a:spcBef>
              <a:buClrTx/>
              <a:buSzPct val="75000"/>
              <a:buFontTx/>
              <a:buChar char="•"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Jak oprávněná je však tato kritika?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Výzva k historii"/>
          <p:cNvSpPr txBox="1"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3">
                  <a:hueOff val="708446"/>
                  <a:satOff val="-4821"/>
                  <a:lumOff val="-14251"/>
                </a:schemeClr>
              </a:gs>
              <a:gs pos="100000">
                <a:schemeClr val="accent3">
                  <a:hueOff val="-72299"/>
                  <a:satOff val="19597"/>
                  <a:lumOff val="11238"/>
                </a:schemeClr>
              </a:gs>
            </a:gsLst>
            <a:lin ang="5400000"/>
          </a:grad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Výzva k historii</a:t>
            </a:r>
          </a:p>
        </p:txBody>
      </p:sp>
      <p:sp>
        <p:nvSpPr>
          <p:cNvPr id="148" name="Jonathan Culler…"/>
          <p:cNvSpPr txBox="1"/>
          <p:nvPr>
            <p:ph type="body" idx="1"/>
          </p:nvPr>
        </p:nvSpPr>
        <p:spPr>
          <a:prstGeom prst="rect">
            <a:avLst/>
          </a:prstGeom>
          <a:gradFill>
            <a:gsLst>
              <a:gs pos="0">
                <a:schemeClr val="accent3">
                  <a:hueOff val="708446"/>
                  <a:satOff val="-4821"/>
                  <a:lumOff val="-14251"/>
                </a:schemeClr>
              </a:gs>
              <a:gs pos="100000">
                <a:schemeClr val="accent3">
                  <a:hueOff val="-72299"/>
                  <a:satOff val="19597"/>
                  <a:lumOff val="11238"/>
                </a:schemeClr>
              </a:gs>
            </a:gsLst>
            <a:lin ang="5400000"/>
          </a:gradFill>
        </p:spPr>
        <p:txBody>
          <a:bodyPr/>
          <a:lstStyle/>
          <a:p>
            <a:pPr marL="536447" indent="-536447">
              <a:spcBef>
                <a:spcPts val="0"/>
              </a:spcBef>
              <a:buClrTx/>
              <a:buSzPct val="75000"/>
              <a:buFontTx/>
              <a:buChar char="•"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Jonathan Culler </a:t>
            </a:r>
          </a:p>
          <a:p>
            <a:pPr marL="536447" indent="-536447">
              <a:spcBef>
                <a:spcPts val="0"/>
              </a:spcBef>
              <a:buClrTx/>
              <a:buSzPct val="75000"/>
              <a:buFontTx/>
              <a:buChar char="•"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“from those who proceed not to show how this could be done but rather to accuse others of failing to attend the history, charging them, finally, with priviligizing literature”</a:t>
            </a:r>
          </a:p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—&gt; kritici sami neukazují, jak přistupovat k historizaci literatury</a:t>
            </a:r>
          </a:p>
          <a:p>
            <a:pPr marL="536447" indent="-536447">
              <a:spcBef>
                <a:spcPts val="0"/>
              </a:spcBef>
              <a:buClrTx/>
              <a:buSzPct val="75000"/>
              <a:buFontTx/>
              <a:buChar char="•"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Culler ukazuje, jak je poststrukturalismus skutečně zapojen do historického a politického rozsahu literatury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unnamed.jpg" descr="unnamed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1325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Jak poststrukturalisté pojímají historii?"/>
          <p:cNvSpPr txBox="1"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3">
                  <a:hueOff val="708446"/>
                  <a:satOff val="-4821"/>
                  <a:lumOff val="-14251"/>
                </a:schemeClr>
              </a:gs>
              <a:gs pos="100000">
                <a:schemeClr val="accent3">
                  <a:hueOff val="-72299"/>
                  <a:satOff val="19597"/>
                  <a:lumOff val="11238"/>
                </a:schemeClr>
              </a:gs>
            </a:gsLst>
            <a:lin ang="5400000"/>
          </a:grad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Jak poststrukturalisté pojímají historii? </a:t>
            </a:r>
          </a:p>
        </p:txBody>
      </p:sp>
      <p:sp>
        <p:nvSpPr>
          <p:cNvPr id="153" name="Historie pro ně již není zdrojem, pozadím, referenčním bodem literatury, není doménou, z níž literární text pochází…"/>
          <p:cNvSpPr txBox="1"/>
          <p:nvPr>
            <p:ph type="body" idx="1"/>
          </p:nvPr>
        </p:nvSpPr>
        <p:spPr>
          <a:prstGeom prst="rect">
            <a:avLst/>
          </a:prstGeom>
          <a:gradFill>
            <a:gsLst>
              <a:gs pos="0">
                <a:schemeClr val="accent3">
                  <a:hueOff val="708446"/>
                  <a:satOff val="-4821"/>
                  <a:lumOff val="-14251"/>
                </a:schemeClr>
              </a:gs>
              <a:gs pos="100000">
                <a:schemeClr val="accent3">
                  <a:hueOff val="-72299"/>
                  <a:satOff val="19597"/>
                  <a:lumOff val="11238"/>
                </a:schemeClr>
              </a:gs>
            </a:gsLst>
            <a:lin ang="5400000"/>
          </a:gradFill>
        </p:spPr>
        <p:txBody>
          <a:bodyPr/>
          <a:lstStyle/>
          <a:p>
            <a:pPr marL="536447" indent="-536447">
              <a:spcBef>
                <a:spcPts val="0"/>
              </a:spcBef>
              <a:buClrTx/>
              <a:buSzPct val="75000"/>
              <a:buFontTx/>
              <a:buChar char="•"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Historie pro ně již není zdrojem, pozadím, referenčním bodem literatury, není doménou, z níž literární text pochází </a:t>
            </a:r>
          </a:p>
          <a:p>
            <a:pPr marL="536447" indent="-536447">
              <a:spcBef>
                <a:spcPts val="0"/>
              </a:spcBef>
              <a:buClrTx/>
              <a:buSzPct val="75000"/>
              <a:buFontTx/>
              <a:buChar char="•"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Na historii se nyní pohlíží hlavně jako na realitu produkovanou textem, ať už literárním, nebo ne</a:t>
            </a:r>
          </a:p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—&gt; vztah mezi literaturou a realitou je tak obrácen - historie neprodukuje text, ale text produkuje historii</a:t>
            </a:r>
          </a:p>
          <a:p>
            <a:pPr marL="536447" indent="-536447">
              <a:spcBef>
                <a:spcPts val="0"/>
              </a:spcBef>
              <a:buClrTx/>
              <a:buSzPct val="75000"/>
              <a:buFontTx/>
              <a:buChar char="•"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 Není to odmítnutí tradičnějšího pohledu na to, co je historie, takový pohled se pouze zaměřuje na roli, kterou texty hrají při vytváření toho, čemu říkáme historická realita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Výzva k historii"/>
          <p:cNvSpPr txBox="1"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3">
                  <a:hueOff val="708446"/>
                  <a:satOff val="-4821"/>
                  <a:lumOff val="-14251"/>
                </a:schemeClr>
              </a:gs>
              <a:gs pos="100000">
                <a:schemeClr val="accent3">
                  <a:hueOff val="-72299"/>
                  <a:satOff val="19597"/>
                  <a:lumOff val="11238"/>
                </a:schemeClr>
              </a:gs>
            </a:gsLst>
            <a:lin ang="5400000"/>
          </a:grad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Výzva k historii</a:t>
            </a:r>
          </a:p>
        </p:txBody>
      </p:sp>
      <p:sp>
        <p:nvSpPr>
          <p:cNvPr id="156" name="Terry Eagleton…"/>
          <p:cNvSpPr txBox="1"/>
          <p:nvPr>
            <p:ph type="body" idx="1"/>
          </p:nvPr>
        </p:nvSpPr>
        <p:spPr>
          <a:prstGeom prst="rect">
            <a:avLst/>
          </a:prstGeom>
          <a:gradFill>
            <a:gsLst>
              <a:gs pos="0">
                <a:schemeClr val="accent3">
                  <a:hueOff val="708446"/>
                  <a:satOff val="-4821"/>
                  <a:lumOff val="-14251"/>
                </a:schemeClr>
              </a:gs>
              <a:gs pos="100000">
                <a:schemeClr val="accent3">
                  <a:hueOff val="-72299"/>
                  <a:satOff val="19597"/>
                  <a:lumOff val="11238"/>
                </a:schemeClr>
              </a:gs>
            </a:gsLst>
            <a:lin ang="5400000"/>
          </a:gradFill>
        </p:spPr>
        <p:txBody>
          <a:bodyPr/>
          <a:lstStyle/>
          <a:p>
            <a:pPr marL="536447" indent="-536447">
              <a:spcBef>
                <a:spcPts val="0"/>
              </a:spcBef>
              <a:buClrTx/>
              <a:buSzPct val="75000"/>
              <a:buFontTx/>
              <a:buChar char="•"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Terry Eagleton</a:t>
            </a:r>
          </a:p>
          <a:p>
            <a:pPr marL="536447" indent="-536447">
              <a:spcBef>
                <a:spcPts val="0"/>
              </a:spcBef>
              <a:buClrTx/>
              <a:buSzPct val="75000"/>
              <a:buFontTx/>
              <a:buChar char="•"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3 formy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terry-eagleton-080115.jpg" descr="terry-eagleton-080115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1562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