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3" r:id="rId4"/>
    <p:sldId id="259" r:id="rId5"/>
    <p:sldId id="273" r:id="rId6"/>
    <p:sldId id="258" r:id="rId7"/>
    <p:sldId id="287" r:id="rId8"/>
    <p:sldId id="284" r:id="rId9"/>
    <p:sldId id="285" r:id="rId10"/>
    <p:sldId id="286" r:id="rId11"/>
    <p:sldId id="270" r:id="rId12"/>
    <p:sldId id="269" r:id="rId13"/>
    <p:sldId id="271" r:id="rId14"/>
    <p:sldId id="262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Segi Lukavská" initials="JSL" lastIdx="3" clrIdx="0">
    <p:extLst>
      <p:ext uri="{19B8F6BF-5375-455C-9EA6-DF929625EA0E}">
        <p15:presenceInfo xmlns:p15="http://schemas.microsoft.com/office/powerpoint/2012/main" userId="985c3916c896fe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77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8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2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8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7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2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9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59092FD-2D97-48F0-811D-B44FB8A60E0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B40974-789E-4161-8D6A-1E133CC65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9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očka, vsedě, stojící, hnědá&#10;&#10;Popis byl vytvořen automaticky">
            <a:extLst>
              <a:ext uri="{FF2B5EF4-FFF2-40B4-BE49-F238E27FC236}">
                <a16:creationId xmlns:a16="http://schemas.microsoft.com/office/drawing/2014/main" id="{933B7FB4-5FCC-4EC5-846A-180E03628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D5728A-8BF0-4593-BB81-51BD5A2D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043684"/>
            <a:ext cx="8371840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Čtení obrazu a textu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D200FB-6B4B-4E23-975D-8C1BBE04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4764504"/>
            <a:ext cx="4856480" cy="11887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400" dirty="0"/>
              <a:t>Jana Segi Lukavská</a:t>
            </a:r>
          </a:p>
        </p:txBody>
      </p:sp>
    </p:spTree>
    <p:extLst>
      <p:ext uri="{BB962C8B-B14F-4D97-AF65-F5344CB8AC3E}">
        <p14:creationId xmlns:p14="http://schemas.microsoft.com/office/powerpoint/2010/main" val="241156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, položky, přepážka, kuchyně&#10;&#10;Popis byl vytvořen automaticky">
            <a:extLst>
              <a:ext uri="{FF2B5EF4-FFF2-40B4-BE49-F238E27FC236}">
                <a16:creationId xmlns:a16="http://schemas.microsoft.com/office/drawing/2014/main" id="{E29D623F-742B-47DF-B6C8-B94E8BEB4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1648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1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30D318B-E26A-42FB-AACC-E13CD811F158}"/>
              </a:ext>
            </a:extLst>
          </p:cNvPr>
          <p:cNvSpPr txBox="1"/>
          <p:nvPr/>
        </p:nvSpPr>
        <p:spPr>
          <a:xfrm>
            <a:off x="804670" y="978776"/>
            <a:ext cx="3044953" cy="1174991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</a:t>
            </a:r>
            <a:r>
              <a:rPr lang="en-US" sz="2000" i="1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ezevec</a:t>
            </a:r>
            <a:r>
              <a:rPr lang="en-US" sz="2000" i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i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i="1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hrujda</a:t>
            </a:r>
            <a:r>
              <a:rPr lang="en-US" sz="2000" i="1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i="1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točí</a:t>
            </a:r>
            <a:r>
              <a:rPr lang="en-US" sz="2000" i="1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film</a:t>
            </a:r>
            <a:endParaRPr lang="en-US" sz="2000" i="1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Výsledek obrázku pro jezevec chrujda točí film">
            <a:extLst>
              <a:ext uri="{FF2B5EF4-FFF2-40B4-BE49-F238E27FC236}">
                <a16:creationId xmlns:a16="http://schemas.microsoft.com/office/drawing/2014/main" id="{76D911B9-6877-4FCE-B0B6-DA0C13CA3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9555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, vsedě, fotka, počítač&#10;&#10;Popis byl vytvořen automaticky">
            <a:extLst>
              <a:ext uri="{FF2B5EF4-FFF2-40B4-BE49-F238E27FC236}">
                <a16:creationId xmlns:a16="http://schemas.microsoft.com/office/drawing/2014/main" id="{960DBE0D-3FB6-4653-A9B1-80C298F85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2" y="0"/>
            <a:ext cx="9583141" cy="6833127"/>
          </a:xfrm>
        </p:spPr>
      </p:pic>
    </p:spTree>
    <p:extLst>
      <p:ext uri="{BB962C8B-B14F-4D97-AF65-F5344CB8AC3E}">
        <p14:creationId xmlns:p14="http://schemas.microsoft.com/office/powerpoint/2010/main" val="6060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text, malé, černá&#10;&#10;Popis byl vytvořen automaticky">
            <a:extLst>
              <a:ext uri="{FF2B5EF4-FFF2-40B4-BE49-F238E27FC236}">
                <a16:creationId xmlns:a16="http://schemas.microsoft.com/office/drawing/2014/main" id="{606D72A9-0B26-4351-92FB-D34AB60D7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7" y="0"/>
            <a:ext cx="9483695" cy="6858000"/>
          </a:xfrm>
        </p:spPr>
      </p:pic>
    </p:spTree>
    <p:extLst>
      <p:ext uri="{BB962C8B-B14F-4D97-AF65-F5344CB8AC3E}">
        <p14:creationId xmlns:p14="http://schemas.microsoft.com/office/powerpoint/2010/main" val="8939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02" y="2638425"/>
            <a:ext cx="4646397" cy="3101975"/>
          </a:xfrm>
        </p:spPr>
      </p:pic>
    </p:spTree>
    <p:extLst>
      <p:ext uri="{BB962C8B-B14F-4D97-AF65-F5344CB8AC3E}">
        <p14:creationId xmlns:p14="http://schemas.microsoft.com/office/powerpoint/2010/main" val="243030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0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Borkovec, Petr. </a:t>
            </a:r>
            <a:r>
              <a:rPr lang="cs-CZ" i="1" dirty="0"/>
              <a:t>O čem sní</a:t>
            </a:r>
            <a:r>
              <a:rPr lang="cs-CZ" dirty="0"/>
              <a:t>. Ilustrovala Andrea </a:t>
            </a:r>
            <a:r>
              <a:rPr lang="cs-CZ" dirty="0" err="1"/>
              <a:t>Tachezy</a:t>
            </a:r>
            <a:r>
              <a:rPr lang="cs-CZ" dirty="0"/>
              <a:t> Praha: František </a:t>
            </a:r>
            <a:r>
              <a:rPr lang="cs-CZ" dirty="0" err="1"/>
              <a:t>Havlůj</a:t>
            </a:r>
            <a:r>
              <a:rPr lang="cs-CZ" dirty="0"/>
              <a:t> - </a:t>
            </a:r>
            <a:r>
              <a:rPr lang="cs-CZ" dirty="0" err="1"/>
              <a:t>běžíliška</a:t>
            </a:r>
            <a:r>
              <a:rPr lang="cs-CZ" dirty="0"/>
              <a:t>, 2016.</a:t>
            </a:r>
          </a:p>
          <a:p>
            <a:pPr marL="0" indent="0">
              <a:buNone/>
            </a:pPr>
            <a:r>
              <a:rPr lang="cs-CZ" dirty="0"/>
              <a:t>Čech, Pavel. </a:t>
            </a:r>
            <a:r>
              <a:rPr lang="cs-CZ" i="1" dirty="0"/>
              <a:t>Velká knižní záhada</a:t>
            </a:r>
            <a:r>
              <a:rPr lang="cs-CZ" dirty="0"/>
              <a:t>. Havlíčkův Brod: </a:t>
            </a:r>
            <a:r>
              <a:rPr lang="cs-CZ" dirty="0" err="1"/>
              <a:t>Petrkov</a:t>
            </a:r>
            <a:r>
              <a:rPr lang="cs-CZ" dirty="0"/>
              <a:t>, 2014. </a:t>
            </a:r>
          </a:p>
          <a:p>
            <a:pPr marL="0" indent="0">
              <a:buNone/>
            </a:pPr>
            <a:r>
              <a:rPr lang="cs-CZ" dirty="0"/>
              <a:t>Stančík, Petr. </a:t>
            </a:r>
            <a:r>
              <a:rPr lang="cs-CZ" i="1" dirty="0"/>
              <a:t>Jezevec </a:t>
            </a:r>
            <a:r>
              <a:rPr lang="cs-CZ" i="1" dirty="0" err="1"/>
              <a:t>Chrujda</a:t>
            </a:r>
            <a:r>
              <a:rPr lang="cs-CZ" i="1" dirty="0"/>
              <a:t> točí film</a:t>
            </a:r>
            <a:r>
              <a:rPr lang="cs-CZ" dirty="0"/>
              <a:t>. Ilustrovala Lucie Dvořáková. Praha: </a:t>
            </a:r>
            <a:r>
              <a:rPr lang="cs-CZ" dirty="0" err="1"/>
              <a:t>Meander</a:t>
            </a:r>
            <a:r>
              <a:rPr lang="cs-CZ" dirty="0"/>
              <a:t>, 2014. </a:t>
            </a:r>
          </a:p>
          <a:p>
            <a:pPr marL="0" indent="0">
              <a:buNone/>
            </a:pPr>
            <a:r>
              <a:rPr lang="cs-CZ" dirty="0"/>
              <a:t>Stará, Ester. </a:t>
            </a:r>
            <a:r>
              <a:rPr lang="cs-CZ" i="1" dirty="0" err="1"/>
              <a:t>Milda</a:t>
            </a:r>
            <a:r>
              <a:rPr lang="cs-CZ" i="1" dirty="0"/>
              <a:t> a </a:t>
            </a:r>
            <a:r>
              <a:rPr lang="cs-CZ" i="1" dirty="0" err="1"/>
              <a:t>Milda</a:t>
            </a:r>
            <a:r>
              <a:rPr lang="cs-CZ" i="1" dirty="0"/>
              <a:t>: Jakou barvu má radost? </a:t>
            </a:r>
            <a:r>
              <a:rPr lang="cs-CZ" dirty="0"/>
              <a:t>Ilustrovala Linh </a:t>
            </a:r>
            <a:r>
              <a:rPr lang="cs-CZ" dirty="0" err="1"/>
              <a:t>Dao</a:t>
            </a:r>
            <a:r>
              <a:rPr lang="cs-CZ" dirty="0"/>
              <a:t>. Praha: Mladá fronta, 2019.</a:t>
            </a:r>
          </a:p>
        </p:txBody>
      </p:sp>
    </p:spTree>
    <p:extLst>
      <p:ext uri="{BB962C8B-B14F-4D97-AF65-F5344CB8AC3E}">
        <p14:creationId xmlns:p14="http://schemas.microsoft.com/office/powerpoint/2010/main" val="151892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Evans, Janet (ed.) (2009) </a:t>
            </a:r>
            <a:r>
              <a:rPr lang="en-US" i="1" dirty="0"/>
              <a:t>Talking Beyond the Page: Reading and Responding to </a:t>
            </a:r>
            <a:r>
              <a:rPr lang="en-US" i="1" dirty="0" err="1"/>
              <a:t>Picturebooks</a:t>
            </a:r>
            <a:r>
              <a:rPr lang="en-US" i="1" dirty="0"/>
              <a:t>,</a:t>
            </a:r>
            <a:r>
              <a:rPr lang="en-US" dirty="0"/>
              <a:t> London: Routledge.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Evans, Janet (ed.) (2015) </a:t>
            </a:r>
            <a:r>
              <a:rPr lang="en-US" i="1" dirty="0"/>
              <a:t>Challenging and Controversial </a:t>
            </a:r>
            <a:r>
              <a:rPr lang="en-US" i="1" dirty="0" err="1"/>
              <a:t>Picturebooks</a:t>
            </a:r>
            <a:r>
              <a:rPr lang="en-US" i="1" dirty="0"/>
              <a:t>: Creative and Critical Responses to Visual Texts</a:t>
            </a:r>
            <a:r>
              <a:rPr lang="en-US" dirty="0"/>
              <a:t>, London: Routledge.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Kümmerling-Meibauer</a:t>
            </a:r>
            <a:r>
              <a:rPr lang="en-US" dirty="0"/>
              <a:t>, Bettina, ed. </a:t>
            </a:r>
            <a:r>
              <a:rPr lang="en-US" i="1" dirty="0"/>
              <a:t>The Routledge companion to </a:t>
            </a:r>
            <a:r>
              <a:rPr lang="en-US" i="1" dirty="0" err="1"/>
              <a:t>picturebooks</a:t>
            </a:r>
            <a:r>
              <a:rPr lang="en-US" dirty="0"/>
              <a:t>. London: Routledge, Taylor &amp; Francis Group, 2018. </a:t>
            </a:r>
          </a:p>
          <a:p>
            <a:pPr marL="0" indent="0">
              <a:buNone/>
            </a:pPr>
            <a:r>
              <a:rPr lang="cs-CZ" dirty="0" err="1"/>
              <a:t>Nikolajeva</a:t>
            </a:r>
            <a:r>
              <a:rPr lang="cs-CZ" dirty="0"/>
              <a:t>, Maria – </a:t>
            </a:r>
            <a:r>
              <a:rPr lang="en-US" dirty="0"/>
              <a:t>Scott, Carole (2001) </a:t>
            </a:r>
            <a:r>
              <a:rPr lang="en-US" i="1" dirty="0"/>
              <a:t>How </a:t>
            </a:r>
            <a:r>
              <a:rPr lang="en-US" i="1" dirty="0" err="1"/>
              <a:t>Picturebooks</a:t>
            </a:r>
            <a:r>
              <a:rPr lang="en-US" i="1" dirty="0"/>
              <a:t> Work</a:t>
            </a:r>
            <a:r>
              <a:rPr lang="en-US" dirty="0"/>
              <a:t>, New York: Garland. 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Nodelman</a:t>
            </a:r>
            <a:r>
              <a:rPr lang="en-US" dirty="0"/>
              <a:t>, Perry (1988) </a:t>
            </a:r>
            <a:r>
              <a:rPr lang="en-US" i="1" dirty="0"/>
              <a:t>Words about Pictures: The Narrative Art of Children’s Picture Books</a:t>
            </a:r>
            <a:r>
              <a:rPr lang="en-US" dirty="0"/>
              <a:t>, Athens: University of Georgia Press.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15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cs-CZ" dirty="0"/>
              <a:t>BILDERBUCH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10198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Vizuální + verbální složka</a:t>
            </a:r>
            <a:r>
              <a:rPr lang="cs-CZ" dirty="0"/>
              <a:t>, dominance vizuální složky</a:t>
            </a:r>
          </a:p>
          <a:p>
            <a:r>
              <a:rPr lang="cs-CZ" dirty="0"/>
              <a:t>Zásadní je </a:t>
            </a:r>
            <a:r>
              <a:rPr lang="cs-CZ" b="1" dirty="0"/>
              <a:t>významotvorná interakce obou složek</a:t>
            </a:r>
          </a:p>
          <a:p>
            <a:r>
              <a:rPr lang="cs-CZ" dirty="0"/>
              <a:t>(</a:t>
            </a:r>
            <a:r>
              <a:rPr lang="cs-CZ" dirty="0" err="1"/>
              <a:t>silent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= </a:t>
            </a:r>
            <a:r>
              <a:rPr lang="cs-CZ" dirty="0" err="1"/>
              <a:t>bilderbuch</a:t>
            </a:r>
            <a:r>
              <a:rPr lang="cs-CZ" dirty="0"/>
              <a:t>, v němž text zcela absentuje)</a:t>
            </a:r>
          </a:p>
          <a:p>
            <a:r>
              <a:rPr lang="cs-CZ" dirty="0"/>
              <a:t>(digitální </a:t>
            </a:r>
            <a:r>
              <a:rPr lang="cs-CZ" dirty="0" err="1"/>
              <a:t>bilderbuch</a:t>
            </a:r>
            <a:r>
              <a:rPr lang="cs-CZ" dirty="0"/>
              <a:t> – v některých ohledech pracuje i s „filmovými“ technikami)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≠ ilustrovaná kniha</a:t>
            </a:r>
          </a:p>
          <a:p>
            <a:pPr marL="0" indent="0">
              <a:buNone/>
            </a:pPr>
            <a:r>
              <a:rPr lang="cs-CZ" dirty="0"/>
              <a:t>≠ komiks (ale </a:t>
            </a:r>
            <a:r>
              <a:rPr lang="cs-CZ" dirty="0" err="1"/>
              <a:t>bilderbuch</a:t>
            </a:r>
            <a:r>
              <a:rPr lang="cs-CZ" dirty="0"/>
              <a:t> může být obohacen o prvky komiksu)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14080" b="2"/>
          <a:stretch/>
        </p:blipFill>
        <p:spPr>
          <a:xfrm>
            <a:off x="7537979" y="-1"/>
            <a:ext cx="4654296" cy="3410712"/>
          </a:xfrm>
          <a:prstGeom prst="rect">
            <a:avLst/>
          </a:prstGeom>
        </p:spPr>
      </p:pic>
      <p:pic>
        <p:nvPicPr>
          <p:cNvPr id="1026" name="Picture 2" descr="Výsledek obrázku pro pavel čech A">
            <a:extLst>
              <a:ext uri="{FF2B5EF4-FFF2-40B4-BE49-F238E27FC236}">
                <a16:creationId xmlns:a16="http://schemas.microsoft.com/office/drawing/2014/main" id="{BDD4BEC6-6371-48F3-A2F2-74BF09D41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r="5461" b="3"/>
          <a:stretch/>
        </p:blipFill>
        <p:spPr bwMode="auto">
          <a:xfrm>
            <a:off x="7537980" y="3447288"/>
            <a:ext cx="4654020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0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perry nodelman words about pictures">
            <a:extLst>
              <a:ext uri="{FF2B5EF4-FFF2-40B4-BE49-F238E27FC236}">
                <a16:creationId xmlns:a16="http://schemas.microsoft.com/office/drawing/2014/main" id="{7091E9E8-B4E4-42F3-87B4-DEA37E2D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802" y="3377509"/>
            <a:ext cx="1763457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/>
              <a:t>Jak jsou zkoumány?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44" y="321733"/>
            <a:ext cx="1824973" cy="273404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Didaktický zřetel (</a:t>
            </a:r>
            <a:r>
              <a:rPr lang="cs-CZ" dirty="0" err="1">
                <a:solidFill>
                  <a:srgbClr val="FFFFFF"/>
                </a:solidFill>
              </a:rPr>
              <a:t>Evans</a:t>
            </a:r>
            <a:r>
              <a:rPr lang="cs-CZ" dirty="0">
                <a:solidFill>
                  <a:srgbClr val="FFFFFF"/>
                </a:solidFill>
              </a:rPr>
              <a:t> 2009, 2015;  </a:t>
            </a:r>
            <a:r>
              <a:rPr lang="cs-CZ" dirty="0" err="1">
                <a:solidFill>
                  <a:srgbClr val="FFFFFF"/>
                </a:solidFill>
              </a:rPr>
              <a:t>Arizpe</a:t>
            </a:r>
            <a:r>
              <a:rPr lang="cs-CZ" dirty="0">
                <a:solidFill>
                  <a:srgbClr val="FFFFFF"/>
                </a:solidFill>
              </a:rPr>
              <a:t> – </a:t>
            </a:r>
            <a:r>
              <a:rPr lang="cs-CZ" dirty="0" err="1">
                <a:solidFill>
                  <a:srgbClr val="FFFFFF"/>
                </a:solidFill>
              </a:rPr>
              <a:t>Styles</a:t>
            </a:r>
            <a:r>
              <a:rPr lang="cs-CZ" dirty="0">
                <a:solidFill>
                  <a:srgbClr val="FFFFFF"/>
                </a:solidFill>
              </a:rPr>
              <a:t> 2016)</a:t>
            </a:r>
          </a:p>
          <a:p>
            <a:r>
              <a:rPr lang="cs-CZ" dirty="0">
                <a:solidFill>
                  <a:srgbClr val="FFFFFF"/>
                </a:solidFill>
              </a:rPr>
              <a:t>Literárněvědný zřetel (</a:t>
            </a:r>
            <a:r>
              <a:rPr lang="cs-CZ" dirty="0" err="1">
                <a:solidFill>
                  <a:srgbClr val="FFFFFF"/>
                </a:solidFill>
              </a:rPr>
              <a:t>Nodelman</a:t>
            </a:r>
            <a:r>
              <a:rPr lang="cs-CZ" dirty="0">
                <a:solidFill>
                  <a:srgbClr val="FFFFFF"/>
                </a:solidFill>
              </a:rPr>
              <a:t> 1988; </a:t>
            </a:r>
            <a:r>
              <a:rPr lang="cs-CZ" dirty="0" err="1">
                <a:solidFill>
                  <a:srgbClr val="FFFFFF"/>
                </a:solidFill>
              </a:rPr>
              <a:t>Scott</a:t>
            </a:r>
            <a:r>
              <a:rPr lang="cs-CZ" dirty="0">
                <a:solidFill>
                  <a:srgbClr val="FFFFFF"/>
                </a:solidFill>
              </a:rPr>
              <a:t> – </a:t>
            </a:r>
            <a:r>
              <a:rPr lang="cs-CZ" dirty="0" err="1">
                <a:solidFill>
                  <a:srgbClr val="FFFFFF"/>
                </a:solidFill>
              </a:rPr>
              <a:t>Nikolajeva</a:t>
            </a:r>
            <a:r>
              <a:rPr lang="cs-CZ" dirty="0">
                <a:solidFill>
                  <a:srgbClr val="FFFFFF"/>
                </a:solidFill>
              </a:rPr>
              <a:t> 2001)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Vývojová psychologie, sociologie, „</a:t>
            </a:r>
            <a:r>
              <a:rPr lang="cs-CZ" dirty="0" err="1">
                <a:solidFill>
                  <a:srgbClr val="FFFFFF"/>
                </a:solidFill>
              </a:rPr>
              <a:t>childhood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studies</a:t>
            </a:r>
            <a:r>
              <a:rPr lang="cs-CZ" dirty="0">
                <a:solidFill>
                  <a:srgbClr val="FFFFFF"/>
                </a:solidFill>
              </a:rPr>
              <a:t>“… </a:t>
            </a:r>
          </a:p>
        </p:txBody>
      </p:sp>
    </p:spTree>
    <p:extLst>
      <p:ext uri="{BB962C8B-B14F-4D97-AF65-F5344CB8AC3E}">
        <p14:creationId xmlns:p14="http://schemas.microsoft.com/office/powerpoint/2010/main" val="38513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PROČ JE VŮBEC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Nejsou příliš jednoduché?</a:t>
            </a:r>
          </a:p>
          <a:p>
            <a:r>
              <a:rPr lang="cs-CZ" dirty="0"/>
              <a:t>I obrázky se učíme číst</a:t>
            </a:r>
          </a:p>
          <a:p>
            <a:r>
              <a:rPr lang="cs-CZ" dirty="0"/>
              <a:t>Zvláštní médium, zvláštní </a:t>
            </a:r>
            <a:r>
              <a:rPr lang="cs-CZ" dirty="0" err="1"/>
              <a:t>materialita</a:t>
            </a:r>
            <a:r>
              <a:rPr lang="cs-CZ" dirty="0"/>
              <a:t> (hračka; zvuková, kousací, koupací k.) </a:t>
            </a:r>
          </a:p>
          <a:p>
            <a:r>
              <a:rPr lang="cs-CZ" dirty="0"/>
              <a:t>Zvláštní způsob „performance“ a recepce (implikovaný divák?, předčítání)</a:t>
            </a:r>
          </a:p>
          <a:p>
            <a:r>
              <a:rPr lang="cs-CZ" dirty="0"/>
              <a:t>Strategie knihy vůči „dvojímu adresátovi“</a:t>
            </a:r>
          </a:p>
          <a:p>
            <a:r>
              <a:rPr lang="cs-CZ" dirty="0"/>
              <a:t>Komplexní vztah obrazu a textu</a:t>
            </a:r>
          </a:p>
          <a:p>
            <a:r>
              <a:rPr lang="cs-CZ" dirty="0"/>
              <a:t>Dynamické a heterogenní pole (Janet </a:t>
            </a:r>
            <a:r>
              <a:rPr lang="cs-CZ" dirty="0" err="1"/>
              <a:t>Evans</a:t>
            </a:r>
            <a:r>
              <a:rPr lang="cs-CZ" dirty="0"/>
              <a:t>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45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Zástupný obsah 6" descr="Obsah obrázku stůl, vsedě, staré, bílá&#10;&#10;Popis byl vytvořen automaticky">
            <a:extLst>
              <a:ext uri="{FF2B5EF4-FFF2-40B4-BE49-F238E27FC236}">
                <a16:creationId xmlns:a16="http://schemas.microsoft.com/office/drawing/2014/main" id="{01783F1F-58E1-411A-8B5B-83D56225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7" y="1313193"/>
            <a:ext cx="5943631" cy="39227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lednička, otevřít, vsedě, box&#10;&#10;Popis byl vytvořen automaticky">
            <a:extLst>
              <a:ext uri="{FF2B5EF4-FFF2-40B4-BE49-F238E27FC236}">
                <a16:creationId xmlns:a16="http://schemas.microsoft.com/office/drawing/2014/main" id="{E01131C6-BA9E-4E49-8249-91C42E561C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r="6097"/>
          <a:stretch/>
        </p:blipFill>
        <p:spPr>
          <a:xfrm>
            <a:off x="8190097" y="1031294"/>
            <a:ext cx="3041566" cy="44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Typy </a:t>
            </a:r>
            <a:r>
              <a:rPr lang="cs-CZ" dirty="0" err="1"/>
              <a:t>bilderbuchů</a:t>
            </a:r>
            <a:br>
              <a:rPr lang="cs-CZ" dirty="0"/>
            </a:br>
            <a:br>
              <a:rPr lang="cs-CZ" dirty="0"/>
            </a:br>
            <a:r>
              <a:rPr lang="cs-CZ" sz="2000" dirty="0"/>
              <a:t>dle vztahu obrazu a textu (</a:t>
            </a:r>
            <a:r>
              <a:rPr lang="cs-CZ" sz="2000" dirty="0" err="1"/>
              <a:t>Scott</a:t>
            </a:r>
            <a:r>
              <a:rPr lang="cs-CZ" sz="2000" dirty="0"/>
              <a:t> – </a:t>
            </a:r>
            <a:r>
              <a:rPr lang="cs-CZ" sz="2000" dirty="0" err="1"/>
              <a:t>Nikolajeva</a:t>
            </a:r>
            <a:r>
              <a:rPr lang="cs-CZ" sz="2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obraz = text (</a:t>
            </a:r>
            <a:r>
              <a:rPr lang="cs-CZ" dirty="0" err="1"/>
              <a:t>symmetrical</a:t>
            </a:r>
            <a:r>
              <a:rPr lang="cs-CZ" dirty="0"/>
              <a:t>)</a:t>
            </a:r>
          </a:p>
          <a:p>
            <a:r>
              <a:rPr lang="cs-CZ" dirty="0"/>
              <a:t>obraz obohacuje/ rozšiřuje význam textu (</a:t>
            </a:r>
            <a:r>
              <a:rPr lang="cs-CZ" dirty="0" err="1"/>
              <a:t>enhancing</a:t>
            </a:r>
            <a:r>
              <a:rPr lang="cs-CZ" dirty="0"/>
              <a:t>)</a:t>
            </a:r>
          </a:p>
          <a:p>
            <a:r>
              <a:rPr lang="cs-CZ" dirty="0"/>
              <a:t>obraz a text vzájemně významně vyplňují „mezery“ (</a:t>
            </a:r>
            <a:r>
              <a:rPr lang="cs-CZ" dirty="0" err="1"/>
              <a:t>complementary</a:t>
            </a:r>
            <a:r>
              <a:rPr lang="cs-CZ" dirty="0"/>
              <a:t>)</a:t>
            </a:r>
          </a:p>
          <a:p>
            <a:r>
              <a:rPr lang="cs-CZ" dirty="0"/>
              <a:t>obraz a text se navzájem problematizují (</a:t>
            </a:r>
            <a:r>
              <a:rPr lang="cs-CZ" dirty="0" err="1"/>
              <a:t>counterpointing</a:t>
            </a:r>
            <a:r>
              <a:rPr lang="cs-CZ" dirty="0"/>
              <a:t>/</a:t>
            </a:r>
            <a:r>
              <a:rPr lang="cs-CZ" dirty="0" err="1"/>
              <a:t>contradictory</a:t>
            </a:r>
            <a:r>
              <a:rPr lang="cs-CZ" dirty="0"/>
              <a:t>)</a:t>
            </a:r>
          </a:p>
          <a:p>
            <a:r>
              <a:rPr lang="cs-CZ" dirty="0"/>
              <a:t>obraz(y)  a text(y) konstruují různé na sobě nezávislé narativy (</a:t>
            </a:r>
            <a:r>
              <a:rPr lang="cs-CZ" dirty="0" err="1"/>
              <a:t>sylleptical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48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noviny, fotka, mnoho&#10;&#10;Popis byl vytvořen automaticky">
            <a:extLst>
              <a:ext uri="{FF2B5EF4-FFF2-40B4-BE49-F238E27FC236}">
                <a16:creationId xmlns:a16="http://schemas.microsoft.com/office/drawing/2014/main" id="{6FFD5055-8179-44F7-9882-1FA57F21D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b="7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84A339C-355D-427F-A9C9-F0681DC36856}"/>
              </a:ext>
            </a:extLst>
          </p:cNvPr>
          <p:cNvSpPr txBox="1"/>
          <p:nvPr/>
        </p:nvSpPr>
        <p:spPr>
          <a:xfrm>
            <a:off x="1636295" y="5813659"/>
            <a:ext cx="304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Velká knižní záhada</a:t>
            </a:r>
          </a:p>
        </p:txBody>
      </p:sp>
    </p:spTree>
    <p:extLst>
      <p:ext uri="{BB962C8B-B14F-4D97-AF65-F5344CB8AC3E}">
        <p14:creationId xmlns:p14="http://schemas.microsoft.com/office/powerpoint/2010/main" val="215521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6101D-5304-40C5-9CDB-E428289B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cs-CZ" sz="2000" i="1" dirty="0" err="1"/>
              <a:t>M</a:t>
            </a:r>
            <a:r>
              <a:rPr lang="cs-CZ" sz="2000" i="1" cap="none" dirty="0" err="1"/>
              <a:t>ilda</a:t>
            </a:r>
            <a:r>
              <a:rPr lang="cs-CZ" sz="2000" i="1" cap="none" dirty="0"/>
              <a:t> a </a:t>
            </a:r>
            <a:r>
              <a:rPr lang="cs-CZ" sz="2000" i="1" dirty="0" err="1"/>
              <a:t>M</a:t>
            </a:r>
            <a:r>
              <a:rPr lang="cs-CZ" sz="2000" i="1" cap="none" dirty="0" err="1"/>
              <a:t>ilda</a:t>
            </a:r>
            <a:endParaRPr lang="cs-CZ" sz="2000" i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DB56E4-27A0-431A-A048-F9A6F0EE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1"/>
            <a:ext cx="3044952" cy="4058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2200" dirty="0"/>
              <a:t>„Na zamžených oknech se skoro každé ráno objevovaly překrásné obrázky. Kája a Mája si jich všimli, ale marně pátrali po tom, kdo je kreslí. Byla to záhada.“</a:t>
            </a:r>
            <a:endParaRPr lang="en-US" sz="2200" dirty="0"/>
          </a:p>
        </p:txBody>
      </p:sp>
      <p:pic>
        <p:nvPicPr>
          <p:cNvPr id="5" name="Zástupný obsah 4" descr="Obsah obrázku malé, držení, vsedě, stůl&#10;&#10;Popis byl vytvořen automaticky">
            <a:extLst>
              <a:ext uri="{FF2B5EF4-FFF2-40B4-BE49-F238E27FC236}">
                <a16:creationId xmlns:a16="http://schemas.microsoft.com/office/drawing/2014/main" id="{16692265-8F4C-40FB-8C30-3F1FA4C2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7" r="2" b="2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F6CE8EC-9899-4FD4-AD1A-86315AFFD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69" y="1045996"/>
            <a:ext cx="4789827" cy="4694030"/>
          </a:xfrm>
          <a:prstGeom prst="rect">
            <a:avLst/>
          </a:prstGeom>
        </p:spPr>
      </p:pic>
      <p:pic>
        <p:nvPicPr>
          <p:cNvPr id="18" name="Zástupný obsah 17" descr="Obsah obrázku hodiny, jídlo&#10;&#10;Popis byl vytvořen automaticky">
            <a:extLst>
              <a:ext uri="{FF2B5EF4-FFF2-40B4-BE49-F238E27FC236}">
                <a16:creationId xmlns:a16="http://schemas.microsoft.com/office/drawing/2014/main" id="{184BFDD9-97F6-4F97-8559-6C05406CA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8" y="4373239"/>
            <a:ext cx="4271963" cy="1366787"/>
          </a:xfr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0AD4DC3-81AA-4BD5-B711-E3382937E3C6}"/>
              </a:ext>
            </a:extLst>
          </p:cNvPr>
          <p:cNvSpPr txBox="1"/>
          <p:nvPr/>
        </p:nvSpPr>
        <p:spPr>
          <a:xfrm>
            <a:off x="1255923" y="1045996"/>
            <a:ext cx="4705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„</a:t>
            </a:r>
            <a:r>
              <a:rPr lang="cs-CZ" sz="2400" dirty="0" err="1"/>
              <a:t>Milda</a:t>
            </a:r>
            <a:r>
              <a:rPr lang="cs-CZ" sz="2400" dirty="0"/>
              <a:t> by ještě chvíli lenošil, ale s </a:t>
            </a:r>
            <a:r>
              <a:rPr lang="cs-CZ" sz="2400" dirty="0" err="1"/>
              <a:t>hlídkovskou</a:t>
            </a:r>
            <a:r>
              <a:rPr lang="cs-CZ" sz="2400" dirty="0"/>
              <a:t> holkou šili čerti. Dlouho to nevydržela a hupla do bazénku s míčky, kde se rochnila stejně, jako to dělají všechny děti. Zanořit, vynořit, na břicho. Na záda.“</a:t>
            </a:r>
          </a:p>
        </p:txBody>
      </p:sp>
    </p:spTree>
    <p:extLst>
      <p:ext uri="{BB962C8B-B14F-4D97-AF65-F5344CB8AC3E}">
        <p14:creationId xmlns:p14="http://schemas.microsoft.com/office/powerpoint/2010/main" val="5624807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524</Words>
  <Application>Microsoft Office PowerPoint</Application>
  <PresentationFormat>Širokoúhlá obrazovka</PresentationFormat>
  <Paragraphs>52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Čtení obrazu a textu</vt:lpstr>
      <vt:lpstr>BILDERBUCH</vt:lpstr>
      <vt:lpstr>Jak jsou zkoumány?</vt:lpstr>
      <vt:lpstr>PROČ JE VŮBEC ZKOUMAT?</vt:lpstr>
      <vt:lpstr>Prezentace aplikace PowerPoint</vt:lpstr>
      <vt:lpstr>Typy bilderbuchů  dle vztahu obrazu a textu (Scott – Nikolajeva)</vt:lpstr>
      <vt:lpstr>Prezentace aplikace PowerPoint</vt:lpstr>
      <vt:lpstr>Milda a Milda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Díky za pozornost</vt:lpstr>
      <vt:lpstr>Primární literatura</vt:lpstr>
      <vt:lpstr>Sekundární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BILDERBUCH JAKO INTERPRETAČNÍ VÝZVA</dc:title>
  <dc:creator>Jana Segi Lukavská</dc:creator>
  <cp:lastModifiedBy>Segi Lukavská, Jana</cp:lastModifiedBy>
  <cp:revision>23</cp:revision>
  <dcterms:created xsi:type="dcterms:W3CDTF">2019-11-20T16:23:36Z</dcterms:created>
  <dcterms:modified xsi:type="dcterms:W3CDTF">2021-03-18T09:21:30Z</dcterms:modified>
</cp:coreProperties>
</file>