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68" r:id="rId3"/>
    <p:sldId id="303" r:id="rId4"/>
    <p:sldId id="319" r:id="rId5"/>
    <p:sldId id="351" r:id="rId6"/>
    <p:sldId id="279" r:id="rId7"/>
    <p:sldId id="324" r:id="rId8"/>
    <p:sldId id="326" r:id="rId9"/>
    <p:sldId id="281" r:id="rId10"/>
    <p:sldId id="346" r:id="rId11"/>
    <p:sldId id="336" r:id="rId12"/>
    <p:sldId id="337" r:id="rId13"/>
    <p:sldId id="338" r:id="rId14"/>
    <p:sldId id="342" r:id="rId15"/>
    <p:sldId id="287" r:id="rId16"/>
    <p:sldId id="341" r:id="rId17"/>
    <p:sldId id="343" r:id="rId18"/>
    <p:sldId id="354" r:id="rId19"/>
    <p:sldId id="352" r:id="rId20"/>
    <p:sldId id="355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085" autoAdjust="0"/>
  </p:normalViewPr>
  <p:slideViewPr>
    <p:cSldViewPr>
      <p:cViewPr varScale="1">
        <p:scale>
          <a:sx n="106" d="100"/>
          <a:sy n="106" d="100"/>
        </p:scale>
        <p:origin x="180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8ED2F-1B2C-4EE6-8D77-5565246F6B2B}" type="datetimeFigureOut">
              <a:rPr lang="en-GB" smtClean="0"/>
              <a:t>20/10/2024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3C7CB-E5C0-452D-B78C-1E34EE6F92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954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53C7CB-E5C0-452D-B78C-1E34EE6F921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182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53C7CB-E5C0-452D-B78C-1E34EE6F921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56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63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467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33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27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11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37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78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36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696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521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097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BB9-847D-40CF-8363-62ECB9A2EE2A}" type="datetimeFigureOut">
              <a:rPr lang="cs-CZ" smtClean="0"/>
              <a:t>20.10.2024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77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11016" y="1772817"/>
            <a:ext cx="8856984" cy="1899643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Debriefing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Metod I., stanovení podmínek plnění Metod II. a výběr populace a vzorku do výzkumu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2495128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Jiří Mertl</a:t>
            </a:r>
          </a:p>
          <a:p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r>
              <a:rPr lang="cs-CZ" dirty="0">
                <a:solidFill>
                  <a:schemeClr val="bg1"/>
                </a:solidFill>
                <a:latin typeface="Garamond" pitchFamily="18" charset="0"/>
              </a:rPr>
              <a:t>Jiri.mertl@fhs.cuni.cz</a:t>
            </a:r>
          </a:p>
          <a:p>
            <a:endParaRPr lang="cs-CZ" dirty="0">
              <a:solidFill>
                <a:schemeClr val="bg1"/>
              </a:solidFill>
              <a:latin typeface="Garamond" pitchFamily="18" charset="0"/>
            </a:endParaRPr>
          </a:p>
          <a:p>
            <a:endParaRPr lang="cs-CZ" dirty="0">
              <a:solidFill>
                <a:schemeClr val="bg1"/>
              </a:solidFill>
              <a:latin typeface="Garamond" pitchFamily="18" charset="0"/>
            </a:endParaRPr>
          </a:p>
          <a:p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53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Kvalitativní vzorkování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143000"/>
            <a:ext cx="11089232" cy="552636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Cílené (</a:t>
            </a:r>
            <a:r>
              <a:rPr lang="cs-CZ" b="1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purposive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 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Participanti/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participantky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se vybírají s ohledem na skutečnost, že mají specifické informace, zkušenosti, jsou ve specifické pozici atd.</a:t>
            </a:r>
          </a:p>
          <a:p>
            <a:pPr lvl="1">
              <a:spcAft>
                <a:spcPts val="600"/>
              </a:spcAft>
            </a:pP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Selection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bias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vybírání si participantů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participantek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které se nám hodí nebo potvrzují naši tendenčnost nebo stereotypizaci.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Sněhová koule (</a:t>
            </a:r>
            <a:r>
              <a:rPr lang="cs-CZ" b="1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snowballing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</a:t>
            </a:r>
          </a:p>
          <a:p>
            <a:pPr lvl="1"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Particpianti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participantky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s nimiž je realizován rozhovor nebo méně formální interakce, doporučují další, které znají a myslí si, že jsou vhodné do výzkumu. </a:t>
            </a:r>
          </a:p>
          <a:p>
            <a:pPr lvl="1">
              <a:spcAft>
                <a:spcPts val="600"/>
              </a:spcAft>
            </a:pP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Community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bias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oslovování a zacyklení se v bublinách = stále stejné pohledy na problematiku a možnost nezohlednění něčeho důležitého. </a:t>
            </a:r>
            <a:endParaRPr lang="cs-CZ" i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r>
              <a:rPr lang="cs-CZ" b="1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Multi-site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(na více místech)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Oslovení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rekrutace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se provádí na více místech kvůli větší pestrosti vzorku.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Různé organizace (zaměřením, velikostí, zajišťováním služeb apod.), geograficky různá místa, různé pozice v rámci organizace, genderová pestrost atd.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Sněhové koule se „rozběhnou“ na více místech nebo u více informantů/informantek (vznikne tak několik směrů, které se mohou a nemusí pak setkat).</a:t>
            </a:r>
          </a:p>
          <a:p>
            <a:pPr lvl="1">
              <a:spcAft>
                <a:spcPts val="600"/>
              </a:spcAft>
            </a:pPr>
            <a:endParaRPr lang="cs-CZ" i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38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vzorkování: p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ravděpodobnostní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/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náhodný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výběr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28800"/>
            <a:ext cx="10972800" cy="495456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Pravděpodobnostní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= výhradně v kvantitativních výzkumech; všichni členové a členky cílené populace mají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nenulovou a ideálně stejnou šanci se dostat do vzorku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Často se však můžete setkat se striktním vymezením, že všichni musí mít stejnou šanci.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Nutná existence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seznamu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který obsahuje všechny členy a členky cílové populace.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Takové seznamy existují spíše velmi zřídka, ale dají se vytvořit (obsahují ale pak všechny členy a členky?).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Všem se přiřadí unikátní číslo a následně se tato čísla losují až se početně naplní požadovaný počet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participantek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participantů.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Jednoduchá metoda, která se ale hodí pro větší populace.</a:t>
            </a:r>
          </a:p>
        </p:txBody>
      </p:sp>
    </p:spTree>
    <p:extLst>
      <p:ext uri="{BB962C8B-B14F-4D97-AF65-F5344CB8AC3E}">
        <p14:creationId xmlns:p14="http://schemas.microsoft.com/office/powerpoint/2010/main" val="108901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Pravděpodobnostní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vzorkování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ícestupňový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náhodný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výběr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4824536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Systematičtější a řízenější náhodný výběr.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Jde se postupně po větších jednotkách, které nějakým způsobem populaci sdružují a v každé jednotce se podle situace dělá náhodný výběr.</a:t>
            </a:r>
          </a:p>
          <a:p>
            <a:pPr lvl="1"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 s organizacemi a jejich povědomí o povinnostech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– existuje rejstřík sociálních služeb, který je sám o sobě vhodný pro náhodný výběr, ale lze jej využít například i pro rozdělení organizací podle krajů a potom náhodně vybrat organizace v rámci krajů.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Výhodou jisté zastoupení všech krajů (při čistě náhodném výběru by to nemuselo být).</a:t>
            </a:r>
          </a:p>
        </p:txBody>
      </p:sp>
    </p:spTree>
    <p:extLst>
      <p:ext uri="{BB962C8B-B14F-4D97-AF65-F5344CB8AC3E}">
        <p14:creationId xmlns:p14="http://schemas.microsoft.com/office/powerpoint/2010/main" val="173849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Nepravděpodobnostní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vzorkování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kvótní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výběr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4968552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potřeba mít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sociodemografická a jiná data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podle nichž je možné určit základní parametrické kontury populace (věkové složení, genderové rozložení, zastoupení vzdělání atd.).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Takové rozložení se následně simuluje u vzorku, který by v malém měl odrážet populaci a tím naplňovat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reprezentativitu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Reprezentativita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je naplněna pouze ve vytyčených známých parametrech, nikoli neznámých.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 s organizacemi: je nutné shromáždit makro data z rejstříku (rozložení po ČR, poskytované služby atd.) a stanovit podle toho kvóty, které chceme naplnit.</a:t>
            </a:r>
          </a:p>
        </p:txBody>
      </p:sp>
    </p:spTree>
    <p:extLst>
      <p:ext uri="{BB962C8B-B14F-4D97-AF65-F5344CB8AC3E}">
        <p14:creationId xmlns:p14="http://schemas.microsoft.com/office/powerpoint/2010/main" val="207322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Dobrovolné vzorkování a vzorkování „po ruce“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328592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Dobrovolné (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voluntary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Využitelné pro kvalitativní i kvantitativní vzorkování.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Možnost participace ve výzkumu je potenciálně nabídnuta všem v rámci populace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participantky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se podle zájmu hlásí.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Tendenčnost způsobená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samovýběrem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Self-selection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bias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): malá kontrola nad vzorkem, který je často vytvářen participanty/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tkami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nikoli výzkumníkem/výzkumnicí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nutné během výzkumu kontrolovat podobu vzorku a případně jej rozrůzňovat.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relevance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Copenhagen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burnout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inventory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(CBI) a míra vyhoření zdravotního personálu – dotazník by byl poslán do různých zdravotnických zařízení, které jej (zřejmě) nabídnou relevantním zaměstnancům a zaměstnankyním, kteří jej vyplní, pokud budou chtít participovat.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„Po ruce“ (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convenience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Zcela neplánovaný výběr osob nebo subjektů, které se naskytnout v daném prostoru a čase a jsou ochotné participovat.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neformální seznamování se se zkoumaným terénem, například nějakou obcí, kde se bude realizovat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spcifický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výzkum: chodí se po obci a neformálně se realizují krátké rozhovory s lidmi kolemjdoucími lidmi.</a:t>
            </a: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5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 velký kvantitativní vzorek? </a:t>
            </a:r>
            <a:b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</a:b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První možnost – literatura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709120"/>
          </a:xfrm>
        </p:spPr>
        <p:txBody>
          <a:bodyPr>
            <a:normAutofit fontScale="77500" lnSpcReduction="20000"/>
          </a:bodyPr>
          <a:lstStyle/>
          <a:p>
            <a:endParaRPr lang="cs-CZ" sz="4400" dirty="0">
              <a:solidFill>
                <a:schemeClr val="bg1"/>
              </a:solidFill>
              <a:latin typeface="Garamond" pitchFamily="18" charset="0"/>
              <a:ea typeface="+mj-ea"/>
              <a:cs typeface="Courier New" pitchFamily="49" charset="0"/>
            </a:endParaRPr>
          </a:p>
          <a:p>
            <a:endParaRPr lang="cs-CZ" sz="4400" b="1" dirty="0">
              <a:solidFill>
                <a:schemeClr val="bg1"/>
              </a:solidFill>
              <a:latin typeface="Garamond" pitchFamily="18" charset="0"/>
              <a:ea typeface="+mj-ea"/>
              <a:cs typeface="Courier New" pitchFamily="49" charset="0"/>
            </a:endParaRPr>
          </a:p>
          <a:p>
            <a:endParaRPr lang="cs-CZ" sz="4400" b="1" dirty="0">
              <a:solidFill>
                <a:schemeClr val="bg1"/>
              </a:solidFill>
              <a:latin typeface="Garamond" pitchFamily="18" charset="0"/>
              <a:ea typeface="+mj-ea"/>
              <a:cs typeface="Courier New" pitchFamily="49" charset="0"/>
            </a:endParaRPr>
          </a:p>
          <a:p>
            <a:endParaRPr lang="cs-CZ" sz="4400" b="1" dirty="0">
              <a:solidFill>
                <a:schemeClr val="bg1"/>
              </a:solidFill>
              <a:latin typeface="Garamond" pitchFamily="18" charset="0"/>
              <a:ea typeface="+mj-ea"/>
              <a:cs typeface="Courier New" pitchFamily="49" charset="0"/>
            </a:endParaRPr>
          </a:p>
          <a:p>
            <a:endParaRPr lang="cs-CZ" sz="4400" b="1" dirty="0">
              <a:solidFill>
                <a:schemeClr val="bg1"/>
              </a:solidFill>
              <a:latin typeface="Garamond" pitchFamily="18" charset="0"/>
              <a:ea typeface="+mj-ea"/>
              <a:cs typeface="Courier New" pitchFamily="49" charset="0"/>
            </a:endParaRPr>
          </a:p>
          <a:p>
            <a:endParaRPr lang="cs-CZ" sz="4400" b="1" dirty="0">
              <a:solidFill>
                <a:schemeClr val="bg1"/>
              </a:solidFill>
              <a:latin typeface="Garamond" pitchFamily="18" charset="0"/>
              <a:ea typeface="+mj-ea"/>
              <a:cs typeface="Courier New" pitchFamily="49" charset="0"/>
            </a:endParaRPr>
          </a:p>
          <a:p>
            <a:endParaRPr lang="cs-CZ" sz="4400" b="1" dirty="0">
              <a:solidFill>
                <a:schemeClr val="bg1"/>
              </a:solidFill>
              <a:latin typeface="Garamond" pitchFamily="18" charset="0"/>
              <a:ea typeface="+mj-ea"/>
              <a:cs typeface="Courier New" pitchFamily="49" charset="0"/>
            </a:endParaRPr>
          </a:p>
          <a:p>
            <a:endParaRPr lang="cs-CZ" sz="4400" b="1" dirty="0">
              <a:solidFill>
                <a:schemeClr val="bg1"/>
              </a:solidFill>
              <a:latin typeface="Garamond" pitchFamily="18" charset="0"/>
              <a:ea typeface="+mj-ea"/>
              <a:cs typeface="Courier New" pitchFamily="49" charset="0"/>
            </a:endParaRPr>
          </a:p>
          <a:p>
            <a:pPr lvl="1"/>
            <a:r>
              <a:rPr lang="cs-CZ" sz="4000" b="1" dirty="0">
                <a:solidFill>
                  <a:schemeClr val="bg1"/>
                </a:solidFill>
                <a:latin typeface="Garamond" pitchFamily="18" charset="0"/>
                <a:ea typeface="+mj-ea"/>
                <a:cs typeface="Courier New" pitchFamily="49" charset="0"/>
              </a:rPr>
              <a:t>Paul </a:t>
            </a:r>
            <a:r>
              <a:rPr lang="cs-CZ" sz="4000" b="1" dirty="0" err="1">
                <a:solidFill>
                  <a:schemeClr val="bg1"/>
                </a:solidFill>
                <a:latin typeface="Garamond" pitchFamily="18" charset="0"/>
                <a:ea typeface="+mj-ea"/>
                <a:cs typeface="Courier New" pitchFamily="49" charset="0"/>
              </a:rPr>
              <a:t>Hague</a:t>
            </a:r>
            <a:r>
              <a:rPr lang="cs-CZ" sz="4000" b="1" dirty="0">
                <a:solidFill>
                  <a:schemeClr val="bg1"/>
                </a:solidFill>
                <a:latin typeface="Garamond" pitchFamily="18" charset="0"/>
                <a:ea typeface="+mj-ea"/>
                <a:cs typeface="Courier New" pitchFamily="49" charset="0"/>
              </a:rPr>
              <a:t> – </a:t>
            </a:r>
            <a:r>
              <a:rPr lang="cs-CZ" sz="4000" b="1" i="1" dirty="0">
                <a:solidFill>
                  <a:schemeClr val="bg1"/>
                </a:solidFill>
                <a:latin typeface="Garamond" pitchFamily="18" charset="0"/>
                <a:ea typeface="+mj-ea"/>
                <a:cs typeface="Courier New" pitchFamily="49" charset="0"/>
              </a:rPr>
              <a:t>Průzkum trhu</a:t>
            </a:r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783632" y="2153816"/>
            <a:ext cx="6419056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2204864"/>
            <a:ext cx="637619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30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 velký kvantitativní vzorek?</a:t>
            </a:r>
            <a:b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</a:b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Druhá možnost – matematika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844824"/>
                <a:ext cx="10972800" cy="4608512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cs-CZ" sz="44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Pro pravděpodobnostní vzorkování existuje vzorec, podle něhož se dá vypočítat velikost vzorku:</a:t>
                </a:r>
              </a:p>
              <a:p>
                <a14:m>
                  <m:oMath xmlns:m="http://schemas.openxmlformats.org/officeDocument/2006/math">
                    <m:r>
                      <a:rPr lang="cs-CZ" sz="4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+mj-ea"/>
                        <a:cs typeface="Courier New" pitchFamily="49" charset="0"/>
                      </a:rPr>
                      <m:t>𝑛</m:t>
                    </m:r>
                    <m:r>
                      <a:rPr lang="cs-CZ" sz="4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+mj-ea"/>
                        <a:cs typeface="Courier New" pitchFamily="49" charset="0"/>
                      </a:rPr>
                      <m:t>= </m:t>
                    </m:r>
                    <m:f>
                      <m:fPr>
                        <m:ctrlP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</m:ctrlPr>
                          </m:sSupPr>
                          <m:e>
                            <m: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2</m:t>
                            </m:r>
                          </m:sup>
                        </m:sSup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</m:t>
                        </m:r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𝑝</m:t>
                        </m:r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</m:t>
                        </m:r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𝑞</m:t>
                        </m:r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 </m:t>
                        </m:r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𝑁</m:t>
                        </m:r>
                      </m:num>
                      <m:den>
                        <m:sSup>
                          <m:sSupPr>
                            <m:ctrlP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</m:ctrlPr>
                          </m:sSupPr>
                          <m:e>
                            <m: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2</m:t>
                            </m:r>
                          </m:sup>
                        </m:sSup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 </m:t>
                        </m:r>
                        <m:d>
                          <m:dPr>
                            <m:ctrlP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</m:ctrlPr>
                          </m:dPr>
                          <m:e>
                            <m: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𝑁</m:t>
                            </m:r>
                            <m: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−1</m:t>
                            </m:r>
                          </m:e>
                        </m:d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+</m:t>
                        </m:r>
                        <m:sSup>
                          <m:sSupPr>
                            <m:ctrlP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</m:ctrlPr>
                          </m:sSupPr>
                          <m:e>
                            <m: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cs-CZ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2</m:t>
                            </m:r>
                          </m:sup>
                        </m:sSup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 </m:t>
                        </m:r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𝑝</m:t>
                        </m:r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</m:t>
                        </m:r>
                        <m:r>
                          <a:rPr lang="cs-CZ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𝑞</m:t>
                        </m:r>
                      </m:den>
                    </m:f>
                  </m:oMath>
                </a14:m>
                <a:endParaRPr lang="cs-CZ" sz="4400" dirty="0">
                  <a:solidFill>
                    <a:schemeClr val="bg1"/>
                  </a:solidFill>
                  <a:latin typeface="Garamond" pitchFamily="18" charset="0"/>
                  <a:ea typeface="+mj-ea"/>
                  <a:cs typeface="Courier New" pitchFamily="49" charset="0"/>
                </a:endParaRPr>
              </a:p>
              <a:p>
                <a:endParaRPr lang="cs-CZ" sz="4400" b="1" dirty="0">
                  <a:solidFill>
                    <a:schemeClr val="bg1"/>
                  </a:solidFill>
                  <a:latin typeface="Garamond" pitchFamily="18" charset="0"/>
                  <a:ea typeface="+mj-ea"/>
                  <a:cs typeface="Courier New" pitchFamily="49" charset="0"/>
                </a:endParaRPr>
              </a:p>
              <a:p>
                <a:pPr lvl="1"/>
                <a:r>
                  <a:rPr lang="cs-CZ" sz="40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z = 1,96</a:t>
                </a:r>
              </a:p>
              <a:p>
                <a:pPr lvl="1"/>
                <a:r>
                  <a:rPr lang="cs-CZ" sz="4000" dirty="0" err="1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p.q</a:t>
                </a:r>
                <a:r>
                  <a:rPr lang="cs-CZ" sz="40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 = 0,25</a:t>
                </a:r>
              </a:p>
              <a:p>
                <a:pPr lvl="1"/>
                <a:r>
                  <a:rPr lang="cs-CZ" sz="40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E = 0,04</a:t>
                </a:r>
              </a:p>
              <a:p>
                <a:pPr lvl="1"/>
                <a:r>
                  <a:rPr lang="cs-CZ" sz="40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N = velikost populace</a:t>
                </a:r>
              </a:p>
              <a:p>
                <a:endParaRPr lang="cs-CZ" sz="4400" b="1" dirty="0">
                  <a:solidFill>
                    <a:schemeClr val="bg1"/>
                  </a:solidFill>
                  <a:latin typeface="Garamond" pitchFamily="18" charset="0"/>
                  <a:ea typeface="+mj-ea"/>
                  <a:cs typeface="Courier New" pitchFamily="49" charset="0"/>
                </a:endParaRPr>
              </a:p>
              <a:p>
                <a14:m>
                  <m:oMath xmlns:m="http://schemas.openxmlformats.org/officeDocument/2006/math">
                    <m:r>
                      <a:rPr lang="cs-CZ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+mj-ea"/>
                        <a:cs typeface="Courier New" pitchFamily="49" charset="0"/>
                      </a:rPr>
                      <m:t>𝒏</m:t>
                    </m:r>
                    <m:r>
                      <a:rPr lang="cs-CZ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+mj-ea"/>
                        <a:cs typeface="Courier New" pitchFamily="49" charset="0"/>
                      </a:rPr>
                      <m:t>= </m:t>
                    </m:r>
                    <m:f>
                      <m:fPr>
                        <m:ctrlP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</m:ctrlPr>
                          </m:sSupPr>
                          <m:e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𝟏</m:t>
                            </m:r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,</m:t>
                            </m:r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𝟗𝟔</m:t>
                            </m:r>
                          </m:e>
                          <m:sup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𝟐</m:t>
                            </m:r>
                          </m:sup>
                        </m:sSup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</m:t>
                        </m:r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𝟎</m:t>
                        </m:r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,</m:t>
                        </m:r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𝟐𝟓</m:t>
                        </m:r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 </m:t>
                        </m:r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𝑵</m:t>
                        </m:r>
                      </m:num>
                      <m:den>
                        <m:sSup>
                          <m:sSupPr>
                            <m:ctrlP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</m:ctrlPr>
                          </m:sSupPr>
                          <m:e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𝟎</m:t>
                            </m:r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,</m:t>
                            </m:r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𝟎𝟒</m:t>
                            </m:r>
                          </m:e>
                          <m:sup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𝟐</m:t>
                            </m:r>
                          </m:sup>
                        </m:sSup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 </m:t>
                        </m:r>
                        <m:d>
                          <m:dPr>
                            <m:ctrlP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</m:ctrlPr>
                          </m:dPr>
                          <m:e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𝑵</m:t>
                            </m:r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−</m:t>
                            </m:r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𝟏</m:t>
                            </m:r>
                          </m:e>
                        </m:d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+</m:t>
                        </m:r>
                        <m:sSup>
                          <m:sSupPr>
                            <m:ctrlP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</m:ctrlPr>
                          </m:sSupPr>
                          <m:e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𝟏</m:t>
                            </m:r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,</m:t>
                            </m:r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𝟗𝟔</m:t>
                            </m:r>
                          </m:e>
                          <m:sup>
                            <m:r>
                              <a:rPr lang="cs-CZ" sz="4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ourier New" pitchFamily="49" charset="0"/>
                              </a:rPr>
                              <m:t>𝟐</m:t>
                            </m:r>
                          </m:sup>
                        </m:sSup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.</m:t>
                        </m:r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𝟎</m:t>
                        </m:r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,</m:t>
                        </m:r>
                        <m:r>
                          <a:rPr lang="cs-CZ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  <a:cs typeface="Courier New" pitchFamily="49" charset="0"/>
                          </a:rPr>
                          <m:t>𝟐𝟓</m:t>
                        </m:r>
                      </m:den>
                    </m:f>
                  </m:oMath>
                </a14:m>
                <a:endParaRPr lang="cs-CZ" sz="4400" b="1" dirty="0">
                  <a:solidFill>
                    <a:schemeClr val="bg1"/>
                  </a:solidFill>
                  <a:latin typeface="Garamond" pitchFamily="18" charset="0"/>
                  <a:ea typeface="+mj-ea"/>
                  <a:cs typeface="Courier New" pitchFamily="49" charset="0"/>
                </a:endParaRPr>
              </a:p>
              <a:p>
                <a:endParaRPr lang="cs-CZ" sz="4400" b="1" dirty="0">
                  <a:solidFill>
                    <a:schemeClr val="bg1"/>
                  </a:solidFill>
                  <a:latin typeface="Garamond" pitchFamily="18" charset="0"/>
                  <a:ea typeface="+mj-ea"/>
                  <a:cs typeface="Courier New" pitchFamily="49" charset="0"/>
                </a:endParaRPr>
              </a:p>
              <a:p>
                <a:r>
                  <a:rPr lang="cs-CZ" sz="44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Alberto </a:t>
                </a:r>
                <a:r>
                  <a:rPr lang="cs-CZ" sz="4400" dirty="0" err="1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Trobia</a:t>
                </a:r>
                <a:r>
                  <a:rPr lang="cs-CZ" sz="44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, </a:t>
                </a:r>
                <a:r>
                  <a:rPr lang="cs-CZ" sz="4400" dirty="0" err="1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Sampling</a:t>
                </a:r>
                <a:r>
                  <a:rPr lang="cs-CZ" sz="44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, Paul </a:t>
                </a:r>
                <a:r>
                  <a:rPr lang="cs-CZ" sz="4400" dirty="0" err="1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Lavrakas</a:t>
                </a:r>
                <a:r>
                  <a:rPr lang="cs-CZ" sz="44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 (</a:t>
                </a:r>
                <a:r>
                  <a:rPr lang="cs-CZ" sz="4400" dirty="0" err="1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ed</a:t>
                </a:r>
                <a:r>
                  <a:rPr lang="cs-CZ" sz="44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)., </a:t>
                </a:r>
                <a:r>
                  <a:rPr lang="en-GB" sz="4400" i="1" dirty="0" err="1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Encyclopedia</a:t>
                </a:r>
                <a:r>
                  <a:rPr lang="en-GB" sz="4400" i="1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 of Survey Research Methods</a:t>
                </a:r>
                <a:r>
                  <a:rPr lang="cs-CZ" sz="4400" dirty="0">
                    <a:solidFill>
                      <a:schemeClr val="bg1"/>
                    </a:solidFill>
                    <a:latin typeface="Garamond" pitchFamily="18" charset="0"/>
                    <a:ea typeface="+mj-ea"/>
                    <a:cs typeface="Courier New" pitchFamily="49" charset="0"/>
                  </a:rPr>
                  <a:t>: 783.</a:t>
                </a: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844824"/>
                <a:ext cx="10972800" cy="4608512"/>
              </a:xfrm>
              <a:blipFill>
                <a:blip r:embed="rId3"/>
                <a:stretch>
                  <a:fillRect l="-556" t="-198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246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 velký kvalitativní vzorek/soubor?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56792"/>
            <a:ext cx="11247040" cy="5112568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Předmětem mnoha debat, často se lze setkat s pohledem, že vytváření dat se má zastavit, když se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nedozvídáme nic nového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= tzv.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dojde k saturaci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Převzato nejspíše ze zakotvené teorie, kde existuje pojem teoretické saturace (všechny kategorie mohou být dobře interpretovány a propojeny v teorii).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 je to ale za situaci, kdy se nedozvídáme nic nového? Co je saturace?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Saturace dat – další data vůbec nebo minimálně mění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nakódované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kategorie.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Saturace témat/motivů – další data nepřinášejí nová témata/motivy.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Saturace kódů – žádné nové kódy nejsou s dalšími rozhovory vytvářeny.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Saturace významů a porozumění – poznatkům lze jasně porozumět a interpretovat je.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Někdy také jako „dojem z rozhovorů“ (nedochází k analýze rozhovorů a výzkumník/výzkumnice má z rozhovorů „pocit“, že se poznatky opakují).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Bez upřesnění tedy není jasné, jak došlo „saturaci“ a co to vlastně znamená.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Zároveň je saturace kritizována i jako mechanismus sám o sobě – pokud budou data vytvářena, vždy bude docházet k novým zjištěním, posouváním kódů, kategorií i témat i lepšímu porozumění.</a:t>
            </a: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06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 velký kvalitativní vzorek/soubor?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5112568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praxi je velikost vzorku často omezena projektem a jeho časovým vymezením a plánem.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Data se vytvářejí v naplánovaném časovém okně a co se stihne vytvořit, to se vytvoří.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Saturace je často tedy spíše rétorický nástroj nebo součást odborné jazykové hry.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Jedním z řešení je náhrada pojmu „saturace“ za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„dostatečnost“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 smyslu, že osoba provádějící výzkum a analýzu má na základě dat a poznatků dostatečný vhled do problematiky.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Pak záleží na kvalitách, transparentnosti a otevřenost dané osoby.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tomto ohledu může pomoci být v týmu nebo mít i alternativní pohled.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Důležitým faktorem je konstrukce vzorku, kdy s pestrým vzorkem lze postihnout více kontextů a relevantněji pak interpretovat danou věc.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Diane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Young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Erin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Casey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An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Examination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Sufficiency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os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Small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Samples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Analýza tří výzkumných projektů (dva postaveny na rozhovorech a jeden na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fokusních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skupinách).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Stačilo osm až devět rozhovorů a šest skupin na pokrytí skoro všech identifikovaných kódů.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 DP projekt a jeho limity stačí pět až deset rozhovorů.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89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Některé obecné rady ohledně konstrukce vzorku/souboru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511256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Využívat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kombinaci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vzorkování (účelové +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snowballing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+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multi-site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U účelového vzorkování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cíleně rozrůzňovat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vzorek (geograficky, věkově, zkušenostmi, genderově, zaměřením atd.).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Dobře a jasně popsat finální vzorek/soubor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který se dostal do výzkumu.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Opravdu dobře a důkladně pomocí atribučních otázek (věk, gender, délka zkušeností, geografické zacílení, orientace sociálních služeb apod.), kdo se do vzorku dostal.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Pokud je tam jasná nad nebo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podreprezentace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některých informantů/tek, jasně to deklarovat a neskrývat to.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Být si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vědom/a problémů spojených s vzorkovacími strategiemi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 popsat je v práci.</a:t>
            </a:r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48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332656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Náplň dnešního přednáškové bloku/diskuze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3392" y="1844824"/>
            <a:ext cx="11017224" cy="4680520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Debriefing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Metod I. – co (ne)bylo užitečné, co je potřeba zopakovat, co by bylo možné zlepšit a dotazníky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Obsah a podmínky splnění Metod II.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Zhodnocení přístupu do terénu.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Populace a vzorek/soubor.</a:t>
            </a:r>
          </a:p>
        </p:txBody>
      </p:sp>
    </p:spTree>
    <p:extLst>
      <p:ext uri="{BB962C8B-B14F-4D97-AF65-F5344CB8AC3E}">
        <p14:creationId xmlns:p14="http://schemas.microsoft.com/office/powerpoint/2010/main" val="3537629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Literatura k probírané problematice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5112568"/>
          </a:xfrm>
        </p:spPr>
        <p:txBody>
          <a:bodyPr>
            <a:normAutofit fontScale="47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Braun, V., &amp; Clarke, V. (2021). To saturate or not to saturate? Questioning data saturation as a useful concept for thematic analysis and sample-size rationales. </a:t>
            </a:r>
            <a:r>
              <a:rPr lang="en-US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 Research in Sport, Exercise and Health</a:t>
            </a: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13(2), 201–216.</a:t>
            </a: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Broskevičová, Z., Gřundělová, B.,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Lowolová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I. (2024). </a:t>
            </a: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“It Puts Them in the Role of Zoo Animals”: Gatekeeping, Research Fatigue 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and Over-Researched Populations in Czech Social Work Research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Journal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Social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on-line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first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Given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L. M. (Ed.). (2008).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Sage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encyclopedia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methods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Sage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Publications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Gray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D. E. (2004).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Doing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in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Real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World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Sage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Publications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Hirt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T., Zíková, T., Toušek, L., Sosna, D.,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Henig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D., Tošner, M.,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Hrešánová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E., Dvořáková, I., Kavalír, A., Kovář, J., &amp; Pařízková, A. (2012).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Vybrané kapitoly z aplikované sociální antropologie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Západočeská univerzita. (Zejména kapitola Vybrané aspekty metodologie aplikované antropologie od Laca Touška, strany 25 až 108.)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Jupp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V. (Ed.). (2006).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Sage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dictionary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social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methods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Sage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Publications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Lavrakas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P. J. (Ed.). (2008).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Encyclopedia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Survey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Methods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Sage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Publications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Loučková, I., &amp;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Baum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D. (2014). Výzkum jako proces – od teorie přes výzkumnou otázku k empirickým poznatkům. In D.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Baum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&amp; A. Gojová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Výzkumné metody v sociální práci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(pp. 63–120). Ostravská univerzita.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Novotná, H. (2019). Výběr vzorku a prostředí výzkumu. In H. Novotná, O. Špaček, &amp; M. Šťovíčková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Jantulová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Metody výzkumu ve společenských vědách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(pp. 289–314). FHS UK.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Špaček, O. (2019). Populace a výběr. In H. Novotná, O. Špaček, &amp; M. Šťovíčková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Jantulová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Metody výzkumu ve společenských vědách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(pp. 123–140). FHS UK.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Young, D. S., &amp; Casey, E. A. (2019). An Examination of the Sufficiency of Small Qualitative Samples. </a:t>
            </a:r>
            <a:r>
              <a:rPr lang="en-US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Social Work Research</a:t>
            </a: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43(1), 53–58.</a:t>
            </a: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04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4364" y="116632"/>
            <a:ext cx="8229600" cy="122413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Zaměření a obsah kurzu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268760"/>
            <a:ext cx="11593288" cy="532859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Pokračování Metod I. (viz další slide).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Postupné zevrubnější představení zbylých součástí výzkumného/diplomového projektu: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Populace, vzorek a přístup do terénu.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Volba vhodné metody analýzy dat + kódování.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Psaní odborné práce – struktura a členění práce + jak se píše úvod, analytická část, diskuze a závěr.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Průběžné opakování a rozvíjení dovedností z Metod I.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Sdílení praxe a zkušeností.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Praktické aktivity – skupinové práce, nácviky, diskuze a interakce s osobami s žitou zkušeností.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558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Základní náležitosti výzkumného/diplomového projektu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628800"/>
            <a:ext cx="11233248" cy="522920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Nalezení vhodného tématu a jeho uchopení, aby jej bylo možné analyzovat.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Zhodnocení vlastní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pozicionality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vzhledem ke zkoumanému problému.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Rozmyšlení se nad epistemologickým přístupem k zamýšlenému výzkumnému problému.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Zasazení a ukotvení zkoumaného problému v relevantní teorii a konfrontace teoretických poznatků s vlastním předporozuměním.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Zvolení vhodného typu výzkumu.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Vytvoření konkrétních výzkumných otázek.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Volba vhodných metod pro vytváření dat.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Zhodnocení možnosti přístupu do výzkumného terénu.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Rozmyšlení se nad vytvořením vhodného vzorku pro výzkum.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Volba metod pro analýzu dat 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Zhodnocení etické stránky zamýšleného výzkumu.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Naplánování výzkumu.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Limity výzkumu.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92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4364" y="0"/>
            <a:ext cx="8229600" cy="122413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Podmínky splnění kurzu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124744"/>
            <a:ext cx="11377264" cy="5733256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Rozpracování a doplnění již existujícího projektu odevzdaného na Metodách I.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 tyto části: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Rozšíření teoretického ukotvení a východisek o minimálně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pět dalších zdrojů,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nově tedy bude mít teorie alespoň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15 relevantní zdrojů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marL="1371600" lvl="2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Relevantní zdroje: knihy, odborné články, výzkumné zprávy,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</a:t>
            </a:r>
            <a:r>
              <a:rPr lang="cs-CZ" b="1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internetové stránky, zákony, bakalářské a diplomové práce.</a:t>
            </a:r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Doplnění o populaci a vzorkovací postup.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Doplnění o zamýšlenou metodu analýzy dat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Doplnění o zamýšlené limity zvoleného designu výzkumu.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rámci metodologické části budou také využívány relevantní zdroje, a to celkem alespoň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pět zdrojů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Realizovaný explorativní rozhovor bude analyzován prostřednictvím zvolené metody a kódovacího postupu.</a:t>
            </a:r>
          </a:p>
          <a:p>
            <a:pPr>
              <a:spcAft>
                <a:spcPts val="600"/>
              </a:spcAft>
            </a:pP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Deadlinů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pro odevzdání je několik a lze si vybrat: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SZZ květen/červen 2025 + zájem o komentáře do DP projektu =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25. listopadu 2024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(projekt bez analýzy rozhovoru – dodat později).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SZZ září 2025 + zájem o komentáře do DP projektu =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17. ledna 2025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SZZ květen/červen 2025 + nezájem o komentáře do DP projektu =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28. března 2025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SZZ září 2025 + nezájem o komentáře do DP projektu =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15. května 2025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Bez ambice na SZZ =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31. červenec 2025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909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376" y="116632"/>
            <a:ext cx="11161240" cy="1210146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Zamyšlení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se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nad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zkoumanou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populací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její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dostupností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+ únava z výzkumu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484784"/>
            <a:ext cx="11161240" cy="5373216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nutné dobře rozmyslet se nad populací, se kterou bude výzkum realizován, zejména její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dostupnost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rámci předchozích příkladů to budou sociální pracovníci a pracovnice,  politická reprezentace, zdravotní personál, různé cílové skupiny, management atd.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Ale jak se k nim dostaneme?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možné vytvořit nějaký smysluplný vzorek?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Jaká je moje pozice vůči dané populaci?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Obtížně dostupné populace = lidé bez přístřeší, propuštěné osoby apod.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Posuďme ještě tuto otázku: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Jaké jsou bariéry pro zapojování osob s žitou zkušeností do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adiktologických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služeb?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Důležité je také rozvažování nad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pozicionalitou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jak budete danou populací a terénem vnímáni? Co nebo kdo vám umožní vstup do terénu? Jak budete řešit problém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insider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vs. outsider? Atd.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Dále existuje také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únava z výzkumu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„přezkoumané“ populace: některé populace (například sociální pracovníci a pracovnice) jsou často součástí výzkumů -&gt; zvyšující se únava z participace (Broskevičová, Gřundělová a Kowolová 2024).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40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Populace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X vzorek/soubor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417638"/>
            <a:ext cx="10972800" cy="532373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Populace = určitý segment ve společnosti, který je předmětem výzkumu.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Definován na základě určitých kritérií, která podléhají kreativitě výzkumníka/výzkumnice.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Zaměstnanci/zaměstnankyně, drogoví uživatelé, propuštěné osoby, nemocniční personál (asistenční personál, doktoři/doktorky) atd.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Populace zpravidla bývá hodně početná (ale nemusí být), proto se často výzkum realizuje pouze s určitým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vzorkem/souborem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této populace.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kvantitativních výzkumech je kladen velký důraz na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reprezentativitu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vzorku.</a:t>
            </a:r>
          </a:p>
          <a:p>
            <a:pPr lvl="1"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Reprezentativita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= vzorek co nejvíce reprezentuje skladbu osob v dané populaci.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kvalitativních výzkumech nejde o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reprezentativitu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vzorku/souboru, ale o jeho dobré zacílení, aby bylo možné odpovědět na výzkumnou otázku a lépe pochopit danou problematiku.</a:t>
            </a: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36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Reprezentativita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5400" y="1417638"/>
            <a:ext cx="10887000" cy="5179714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Platí pouze u kvantitativních výzkumů a analýz, 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kvalitativních je to zbytečný pojem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Velmi komplikovaná problematika, přičemž zajištění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reprezentativity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bývá často veliký problém.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Základní podmínka –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inkluzivnost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každý, kdo spadá do vytyčené populace, by měl mít nenulovou šanci (ideálně stejnou šanci) se dostat do vzorku.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Někdy se stanovují kvóty = minimálně počty respondentů a respondentek, která naplňují nějaká kritéria.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náročné dodržet u populací, o kterých je toho málo známo (=populace, které by měly být zkoumány nejvíce).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se používají matematické operace pro vážení jednotlivých kvót, odpovědí atd.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Ideální/absolutní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reprezentativita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neexistuje!</a:t>
            </a:r>
          </a:p>
        </p:txBody>
      </p:sp>
    </p:spTree>
    <p:extLst>
      <p:ext uri="{BB962C8B-B14F-4D97-AF65-F5344CB8AC3E}">
        <p14:creationId xmlns:p14="http://schemas.microsoft.com/office/powerpoint/2010/main" val="46031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Vytváření vzorku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1052736"/>
            <a:ext cx="11017224" cy="554461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Kvalitativní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výzkumy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– pestrý vzorek s ohledem na atribuční data (věk, gender, místo pobytu atd.) zvyšuje hodnověrnost a relevantnost výzkumu.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Vytvoření reprezentativního vzorku je zbytečné, není to smyslem kvalitativního výzkumu. 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Pestrý vzorek je potřeba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cíleně konstruovat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výzkumy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často zdůrazňovaná spíše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reprezentativita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vzorku, aby se daly poznatky získaných ze vzorku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generalizovat na celou populaci.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Jaké povědomí mají organizace zajišťující sociální služby o povinnostech a standardech, které mají plnit?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Není potřeba reprezentativního vzorku v případech, kdy cílem není zobecnění, ale lepší pochopení nebo dílčí výzkum.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obou případech se vyplatí velká otevřenost při prezentaci konstrukce vzorku/souboru a dobře popsaný konečný vzorek/soubor, s nímž pracujeme (= kdo se nám do výzkumu nakonec dostal).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Konstrukce vzorku je v kvalitativních výzkumech často průběžná činnost.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38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12573</TotalTime>
  <Words>2715</Words>
  <Application>Microsoft Office PowerPoint</Application>
  <PresentationFormat>Širokoúhlá obrazovka</PresentationFormat>
  <Paragraphs>188</Paragraphs>
  <Slides>20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 Math</vt:lpstr>
      <vt:lpstr>Garamond</vt:lpstr>
      <vt:lpstr>Georgia</vt:lpstr>
      <vt:lpstr>Motiv systému Office</vt:lpstr>
      <vt:lpstr>Debriefing Metod I., stanovení podmínek plnění Metod II. a výběr populace a vzorku do výzkumu</vt:lpstr>
      <vt:lpstr>Náplň dnešního přednáškové bloku/diskuze</vt:lpstr>
      <vt:lpstr>Zaměření a obsah kurzu</vt:lpstr>
      <vt:lpstr>Základní náležitosti výzkumného/diplomového projektu</vt:lpstr>
      <vt:lpstr>Podmínky splnění kurzu</vt:lpstr>
      <vt:lpstr>Zamyšlení se nad zkoumanou populací a její dostupností + únava z výzkumu</vt:lpstr>
      <vt:lpstr>Populace X vzorek/soubor</vt:lpstr>
      <vt:lpstr>Reprezentativita</vt:lpstr>
      <vt:lpstr>Vytváření vzorku</vt:lpstr>
      <vt:lpstr>Kvalitativní vzorkování</vt:lpstr>
      <vt:lpstr>Kvantitativní vzorkování: pravděpodobnostní / náhodný výběr</vt:lpstr>
      <vt:lpstr>Pravděpodobnostní vzorkování – vícestupňový náhodný výběr</vt:lpstr>
      <vt:lpstr>Nepravděpodobnostní vzorkování – kvótní výběr</vt:lpstr>
      <vt:lpstr>Dobrovolné vzorkování a vzorkování „po ruce“</vt:lpstr>
      <vt:lpstr>Jak velký kvantitativní vzorek?  První možnost – literatura</vt:lpstr>
      <vt:lpstr>Jak velký kvantitativní vzorek? Druhá možnost – matematika</vt:lpstr>
      <vt:lpstr>Jak velký kvalitativní vzorek/soubor?</vt:lpstr>
      <vt:lpstr>Jak velký kvalitativní vzorek/soubor?</vt:lpstr>
      <vt:lpstr>Některé obecné rady ohledně konstrukce vzorku/souboru</vt:lpstr>
      <vt:lpstr>Literatura k probírané problematice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Neoliberal Reforms in the Czech Republic</dc:title>
  <dc:creator>jm</dc:creator>
  <cp:lastModifiedBy>Jiří Mertl</cp:lastModifiedBy>
  <cp:revision>325</cp:revision>
  <dcterms:created xsi:type="dcterms:W3CDTF">2013-11-10T08:21:08Z</dcterms:created>
  <dcterms:modified xsi:type="dcterms:W3CDTF">2024-10-20T17:18:03Z</dcterms:modified>
</cp:coreProperties>
</file>