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61" r:id="rId4"/>
    <p:sldId id="294" r:id="rId5"/>
    <p:sldId id="295" r:id="rId6"/>
    <p:sldId id="301" r:id="rId7"/>
    <p:sldId id="318" r:id="rId8"/>
    <p:sldId id="309" r:id="rId9"/>
    <p:sldId id="278" r:id="rId10"/>
    <p:sldId id="279" r:id="rId11"/>
    <p:sldId id="300" r:id="rId12"/>
    <p:sldId id="264" r:id="rId13"/>
    <p:sldId id="306" r:id="rId14"/>
    <p:sldId id="310" r:id="rId15"/>
    <p:sldId id="313" r:id="rId16"/>
    <p:sldId id="314" r:id="rId17"/>
    <p:sldId id="322" r:id="rId18"/>
    <p:sldId id="326" r:id="rId19"/>
    <p:sldId id="315" r:id="rId20"/>
    <p:sldId id="321" r:id="rId21"/>
    <p:sldId id="263" r:id="rId22"/>
    <p:sldId id="317" r:id="rId23"/>
    <p:sldId id="258" r:id="rId24"/>
    <p:sldId id="267" r:id="rId25"/>
    <p:sldId id="307" r:id="rId26"/>
    <p:sldId id="311" r:id="rId27"/>
    <p:sldId id="275" r:id="rId28"/>
    <p:sldId id="281" r:id="rId29"/>
    <p:sldId id="282" r:id="rId30"/>
    <p:sldId id="292" r:id="rId31"/>
    <p:sldId id="283" r:id="rId32"/>
    <p:sldId id="327" r:id="rId33"/>
    <p:sldId id="259" r:id="rId34"/>
    <p:sldId id="276" r:id="rId35"/>
    <p:sldId id="284" r:id="rId36"/>
    <p:sldId id="323" r:id="rId37"/>
    <p:sldId id="324" r:id="rId38"/>
    <p:sldId id="293" r:id="rId39"/>
    <p:sldId id="319" r:id="rId40"/>
    <p:sldId id="286" r:id="rId41"/>
    <p:sldId id="288" r:id="rId42"/>
    <p:sldId id="289" r:id="rId43"/>
    <p:sldId id="290" r:id="rId44"/>
    <p:sldId id="287" r:id="rId45"/>
    <p:sldId id="291" r:id="rId46"/>
    <p:sldId id="304" r:id="rId47"/>
    <p:sldId id="316" r:id="rId48"/>
    <p:sldId id="305" r:id="rId49"/>
    <p:sldId id="325" r:id="rId50"/>
    <p:sldId id="320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f4bwgkUNv0&amp;t=1897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PAVLA POVOLNÁ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FINANČNÍ ŘÍZENÍ</a:t>
            </a:r>
            <a:br>
              <a:rPr lang="cs-CZ" dirty="0" smtClean="0"/>
            </a:br>
            <a:r>
              <a:rPr lang="cs-CZ" dirty="0" smtClean="0"/>
              <a:t> a </a:t>
            </a:r>
            <a:br>
              <a:rPr lang="cs-CZ" dirty="0" smtClean="0"/>
            </a:br>
            <a:r>
              <a:rPr lang="cs-CZ" dirty="0" smtClean="0"/>
              <a:t>BUSINESS PLÁN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MODELY ÚSPĚŠNÉHO JEDNÁNÍ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62573"/>
              </p:ext>
            </p:extLst>
          </p:nvPr>
        </p:nvGraphicFramePr>
        <p:xfrm>
          <a:off x="4090988" y="3189288"/>
          <a:ext cx="9620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kt prostředí balíčkovače" showAsIcon="1" r:id="rId3" imgW="961920" imgH="478800" progId="Package">
                  <p:embed/>
                </p:oleObj>
              </mc:Choice>
              <mc:Fallback>
                <p:oleObj name="Objekt prostředí balíčkovače" showAsIcon="1" r:id="rId3" imgW="961920" imgH="478800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189288"/>
                        <a:ext cx="9620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Komplexní systémy a systémové myšlení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dirty="0" smtClean="0"/>
              <a:t>Univerzalita vlastností systémů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Obecná aplikovatelnost v principech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 Úskalí specializace </a:t>
            </a:r>
            <a:r>
              <a:rPr lang="cs-CZ" dirty="0" smtClean="0">
                <a:sym typeface="Wingdings" pitchFamily="2" charset="2"/>
              </a:rPr>
              <a:t>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6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             Dokonalý plán je mýtus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Potřebujete dobře zdokumentovaný </a:t>
            </a:r>
            <a:r>
              <a:rPr lang="cs-CZ" b="1" dirty="0" smtClean="0"/>
              <a:t>výchozí bod</a:t>
            </a:r>
          </a:p>
          <a:p>
            <a:pPr>
              <a:buNone/>
            </a:pPr>
            <a:r>
              <a:rPr lang="cs-CZ" dirty="0" smtClean="0"/>
              <a:t>   a </a:t>
            </a:r>
            <a:r>
              <a:rPr lang="cs-CZ" b="1" dirty="0" smtClean="0"/>
              <a:t>systematický proces</a:t>
            </a:r>
            <a:r>
              <a:rPr lang="cs-CZ" dirty="0" smtClean="0"/>
              <a:t>, který vám pomůže dostat se </a:t>
            </a:r>
          </a:p>
          <a:p>
            <a:pPr>
              <a:buNone/>
            </a:pPr>
            <a:r>
              <a:rPr lang="cs-CZ" dirty="0" smtClean="0"/>
              <a:t>   od plánu A k plánu, který funguje.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A to dříve, než vám dojdou zdroje, které máte k dispozici.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</a:t>
            </a:r>
            <a:br>
              <a:rPr lang="cs-CZ" dirty="0" smtClean="0"/>
            </a:br>
            <a:r>
              <a:rPr lang="cs-CZ" dirty="0" smtClean="0"/>
              <a:t>                                                                        </a:t>
            </a:r>
            <a:r>
              <a:rPr lang="cs-CZ" i="1" dirty="0" err="1" smtClean="0"/>
              <a:t>Ash</a:t>
            </a:r>
            <a:r>
              <a:rPr lang="cs-CZ" i="1" dirty="0" smtClean="0"/>
              <a:t> </a:t>
            </a:r>
            <a:r>
              <a:rPr lang="cs-CZ" i="1" dirty="0" err="1" smtClean="0"/>
              <a:t>Maurya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  -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Business Model </a:t>
            </a:r>
            <a:r>
              <a:rPr lang="cs-CZ" dirty="0" err="1" smtClean="0"/>
              <a:t>Canvas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(strategické a operativní plánování, cvičení)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 „klasika“ Podnikatelský plán</a:t>
            </a:r>
          </a:p>
          <a:p>
            <a:pPr>
              <a:buNone/>
            </a:pPr>
            <a:r>
              <a:rPr lang="cs-CZ" dirty="0" smtClean="0"/>
              <a:t>     (investor, získání úvěru)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BP v tabulce/</a:t>
            </a:r>
            <a:r>
              <a:rPr lang="cs-CZ" dirty="0" err="1" smtClean="0"/>
              <a:t>Executive</a:t>
            </a:r>
            <a:r>
              <a:rPr lang="cs-CZ" dirty="0" smtClean="0"/>
              <a:t> </a:t>
            </a:r>
            <a:r>
              <a:rPr lang="cs-CZ" dirty="0" err="1" smtClean="0"/>
              <a:t>summary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Lean</a:t>
            </a:r>
            <a:r>
              <a:rPr lang="cs-CZ" dirty="0" smtClean="0"/>
              <a:t> </a:t>
            </a:r>
            <a:r>
              <a:rPr lang="cs-CZ" dirty="0" err="1" smtClean="0"/>
              <a:t>Canvas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(Start </a:t>
            </a:r>
            <a:r>
              <a:rPr lang="cs-CZ" dirty="0" err="1" smtClean="0"/>
              <a:t>up</a:t>
            </a:r>
            <a:r>
              <a:rPr lang="cs-CZ" dirty="0" smtClean="0"/>
              <a:t>. Cyklus: nápad, souvislosti, otázky)</a:t>
            </a:r>
          </a:p>
          <a:p>
            <a:endParaRPr lang="cs-CZ" dirty="0" smtClean="0"/>
          </a:p>
          <a:p>
            <a:r>
              <a:rPr lang="cs-CZ" dirty="0" smtClean="0"/>
              <a:t>Prezentace (10-15 </a:t>
            </a:r>
            <a:r>
              <a:rPr lang="cs-CZ" dirty="0" err="1" smtClean="0"/>
              <a:t>slidů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Podnikatelé s plány jsou úspěšnější</a:t>
            </a:r>
            <a:endParaRPr lang="cs-CZ" dirty="0"/>
          </a:p>
        </p:txBody>
      </p:sp>
      <p:pic>
        <p:nvPicPr>
          <p:cNvPr id="22530" name="Picture 2" descr="C:\Users\Uživatel\Pictures\Kip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060848"/>
            <a:ext cx="388843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Podnikatelé s plány jsou úspěšnější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„ Jak se Vám podařilo přesvědčit politiky, aby dali</a:t>
            </a:r>
          </a:p>
          <a:p>
            <a:pPr>
              <a:buNone/>
            </a:pPr>
            <a:r>
              <a:rPr lang="cs-CZ" dirty="0" smtClean="0"/>
              <a:t>peníze na dlouhodobý a nejistý projekt, který během </a:t>
            </a:r>
          </a:p>
          <a:p>
            <a:pPr>
              <a:buNone/>
            </a:pPr>
            <a:r>
              <a:rPr lang="cs-CZ" dirty="0" smtClean="0"/>
              <a:t>prvních deseti let měření neměl zaznamenat vůbec </a:t>
            </a:r>
          </a:p>
          <a:p>
            <a:pPr>
              <a:buNone/>
            </a:pPr>
            <a:r>
              <a:rPr lang="cs-CZ" dirty="0" smtClean="0"/>
              <a:t>žádný signál?“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sz="2000" dirty="0" smtClean="0"/>
              <a:t>                                       J. Olivová, M. Uhlíř: Vesmír: 98,7-8/2019, str.403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Podnikatelé s plány jsou úspěšnější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nový způsob pozorování (vesmíru) a možnost studovat jevy, které by fundamentálně změnily jeho chápání.</a:t>
            </a:r>
          </a:p>
          <a:p>
            <a:endParaRPr lang="cs-CZ" dirty="0" smtClean="0"/>
          </a:p>
          <a:p>
            <a:r>
              <a:rPr lang="cs-CZ" dirty="0" smtClean="0"/>
              <a:t>vynikající experimentální tým, včetně expertních posuzovatelů</a:t>
            </a:r>
          </a:p>
          <a:p>
            <a:endParaRPr lang="cs-CZ" dirty="0" smtClean="0"/>
          </a:p>
          <a:p>
            <a:r>
              <a:rPr lang="cs-CZ" dirty="0" smtClean="0"/>
              <a:t>upřímnost vůči investorům (politikům)</a:t>
            </a:r>
          </a:p>
          <a:p>
            <a:endParaRPr lang="cs-CZ" dirty="0" smtClean="0"/>
          </a:p>
          <a:p>
            <a:r>
              <a:rPr lang="cs-CZ" dirty="0" smtClean="0"/>
              <a:t>schopnost přesvědčit členy výborů (rozpočty na vědu)</a:t>
            </a:r>
          </a:p>
          <a:p>
            <a:endParaRPr lang="cs-CZ" dirty="0" smtClean="0"/>
          </a:p>
          <a:p>
            <a:r>
              <a:rPr lang="cs-CZ" dirty="0" smtClean="0"/>
              <a:t>skvělé posudky</a:t>
            </a:r>
          </a:p>
          <a:p>
            <a:pPr>
              <a:buNone/>
            </a:pPr>
            <a:r>
              <a:rPr lang="cs-CZ" dirty="0" smtClean="0"/>
              <a:t>                                                                     </a:t>
            </a:r>
            <a:r>
              <a:rPr lang="cs-CZ" sz="2200" dirty="0" err="1" smtClean="0"/>
              <a:t>Kip</a:t>
            </a:r>
            <a:r>
              <a:rPr lang="cs-CZ" sz="2200" dirty="0" smtClean="0"/>
              <a:t> S. </a:t>
            </a:r>
            <a:r>
              <a:rPr lang="cs-CZ" sz="2200" dirty="0" err="1" smtClean="0"/>
              <a:t>Thorne</a:t>
            </a:r>
            <a:r>
              <a:rPr lang="cs-CZ" sz="2200" dirty="0" smtClean="0"/>
              <a:t> NP 2017</a:t>
            </a: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Podnikatelé s plány jsou úspěšnější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dirty="0" smtClean="0"/>
              <a:t>                           </a:t>
            </a:r>
          </a:p>
          <a:p>
            <a:pPr>
              <a:buNone/>
            </a:pPr>
            <a:r>
              <a:rPr lang="cs-CZ" sz="9600" dirty="0" smtClean="0"/>
              <a:t>                     „Podařilo se Vám rozpočet dodržet?“</a:t>
            </a:r>
          </a:p>
          <a:p>
            <a:pPr>
              <a:buNone/>
            </a:pPr>
            <a:endParaRPr lang="cs-CZ" sz="9600" dirty="0" smtClean="0"/>
          </a:p>
          <a:p>
            <a:pPr>
              <a:buNone/>
            </a:pPr>
            <a:r>
              <a:rPr lang="cs-CZ" sz="9600" dirty="0" smtClean="0"/>
              <a:t> „Nakonec LIGO vyšel na 1,1 miliardy dolarů. Na první generaci detektorů jsme </a:t>
            </a:r>
          </a:p>
          <a:p>
            <a:pPr>
              <a:buNone/>
            </a:pPr>
            <a:r>
              <a:rPr lang="cs-CZ" sz="9600" dirty="0" smtClean="0"/>
              <a:t>   žádali 300 milionů a víc jsme neutratili.</a:t>
            </a:r>
          </a:p>
          <a:p>
            <a:pPr>
              <a:buNone/>
            </a:pPr>
            <a:r>
              <a:rPr lang="cs-CZ" sz="9600" dirty="0" smtClean="0"/>
              <a:t>   </a:t>
            </a:r>
            <a:r>
              <a:rPr lang="cs-CZ" sz="9600" dirty="0" err="1" smtClean="0"/>
              <a:t>Barry</a:t>
            </a:r>
            <a:r>
              <a:rPr lang="cs-CZ" sz="9600" dirty="0" smtClean="0"/>
              <a:t> </a:t>
            </a:r>
            <a:r>
              <a:rPr lang="cs-CZ" sz="9600" dirty="0" err="1" smtClean="0"/>
              <a:t>Barish</a:t>
            </a:r>
            <a:r>
              <a:rPr lang="cs-CZ" sz="9600" dirty="0" smtClean="0"/>
              <a:t> přesně věděl, co dělá: u každé fáze výstavby dokázal naplánovat </a:t>
            </a:r>
          </a:p>
          <a:p>
            <a:pPr>
              <a:buNone/>
            </a:pPr>
            <a:r>
              <a:rPr lang="cs-CZ" sz="9600" dirty="0" smtClean="0">
                <a:solidFill>
                  <a:srgbClr val="FF0000"/>
                </a:solidFill>
              </a:rPr>
              <a:t>   KOLIK bude stát a JAK dlouho potrvá.</a:t>
            </a:r>
          </a:p>
          <a:p>
            <a:pPr>
              <a:buNone/>
            </a:pPr>
            <a:r>
              <a:rPr lang="cs-CZ" sz="9600" dirty="0" smtClean="0"/>
              <a:t>   A nikdy se nemýlil, což je ve vědě neobvyklé - a nejen ve vědě - vlastně v každém</a:t>
            </a:r>
          </a:p>
          <a:p>
            <a:pPr>
              <a:buNone/>
            </a:pPr>
            <a:r>
              <a:rPr lang="cs-CZ" sz="9600" dirty="0" smtClean="0"/>
              <a:t>   projektu, který využívá státní peníze.“</a:t>
            </a:r>
          </a:p>
          <a:p>
            <a:endParaRPr lang="cs-CZ" sz="9600" dirty="0" smtClean="0"/>
          </a:p>
          <a:p>
            <a:endParaRPr lang="cs-CZ" sz="9600" dirty="0" smtClean="0"/>
          </a:p>
          <a:p>
            <a:endParaRPr lang="cs-CZ" sz="9600" dirty="0" smtClean="0"/>
          </a:p>
          <a:p>
            <a:endParaRPr lang="cs-CZ" sz="9600" dirty="0" smtClean="0"/>
          </a:p>
          <a:p>
            <a:endParaRPr lang="cs-CZ" sz="9600" dirty="0" smtClean="0"/>
          </a:p>
          <a:p>
            <a:endParaRPr lang="cs-CZ" sz="9600" dirty="0" smtClean="0"/>
          </a:p>
          <a:p>
            <a:pPr>
              <a:buNone/>
            </a:pPr>
            <a:r>
              <a:rPr lang="cs-CZ" sz="9600" dirty="0" smtClean="0"/>
              <a:t>                                                                                                                                                          J. Olivová, M. Uhlíř: Vesmír: 98,7-8/2019, str.403</a:t>
            </a:r>
          </a:p>
          <a:p>
            <a:endParaRPr lang="cs-CZ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J. </a:t>
            </a:r>
            <a:r>
              <a:rPr lang="cs-CZ" dirty="0" err="1" smtClean="0"/>
              <a:t>Rudyard</a:t>
            </a:r>
            <a:r>
              <a:rPr lang="cs-CZ" dirty="0" smtClean="0"/>
              <a:t> Kipling (1865 – 1935)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Mám šest rádců, kteří mne naučili vše, co znám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KDO?</a:t>
            </a:r>
          </a:p>
          <a:p>
            <a:pPr>
              <a:buNone/>
            </a:pPr>
            <a:r>
              <a:rPr lang="cs-CZ" dirty="0" smtClean="0"/>
              <a:t>                                             CO?</a:t>
            </a:r>
          </a:p>
          <a:p>
            <a:pPr>
              <a:buNone/>
            </a:pPr>
            <a:r>
              <a:rPr lang="cs-CZ" dirty="0" smtClean="0"/>
              <a:t>                                           PROČ?</a:t>
            </a:r>
          </a:p>
          <a:p>
            <a:pPr>
              <a:buNone/>
            </a:pPr>
            <a:r>
              <a:rPr lang="cs-CZ" dirty="0" smtClean="0"/>
              <a:t>                                            KDY?</a:t>
            </a:r>
          </a:p>
          <a:p>
            <a:pPr>
              <a:buNone/>
            </a:pPr>
            <a:r>
              <a:rPr lang="cs-CZ" dirty="0" smtClean="0"/>
              <a:t>                                            KDE?</a:t>
            </a:r>
          </a:p>
          <a:p>
            <a:pPr>
              <a:buNone/>
            </a:pPr>
            <a:r>
              <a:rPr lang="cs-CZ" dirty="0" smtClean="0"/>
              <a:t>                                            JAK?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 -  6 hlavních otázek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60851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PROČ?  (vize, mise, strategické cíle)</a:t>
            </a:r>
          </a:p>
          <a:p>
            <a:endParaRPr lang="cs-CZ" dirty="0" smtClean="0"/>
          </a:p>
          <a:p>
            <a:r>
              <a:rPr lang="cs-CZ" dirty="0" smtClean="0"/>
              <a:t>KDO? (zákazník, jeho potřeby a problémy)</a:t>
            </a:r>
          </a:p>
          <a:p>
            <a:endParaRPr lang="cs-CZ" dirty="0" smtClean="0"/>
          </a:p>
          <a:p>
            <a:r>
              <a:rPr lang="cs-CZ" dirty="0" smtClean="0"/>
              <a:t>JAK? (zisk)</a:t>
            </a:r>
          </a:p>
          <a:p>
            <a:endParaRPr lang="cs-CZ" dirty="0" smtClean="0"/>
          </a:p>
          <a:p>
            <a:r>
              <a:rPr lang="cs-CZ" dirty="0" smtClean="0"/>
              <a:t>CO a KDY? (akční plán – harmonogram aktivit v čase)</a:t>
            </a:r>
          </a:p>
          <a:p>
            <a:endParaRPr lang="cs-CZ" dirty="0" smtClean="0"/>
          </a:p>
          <a:p>
            <a:r>
              <a:rPr lang="cs-CZ" dirty="0" smtClean="0"/>
              <a:t>KDE? (finanční plán - zdroje)</a:t>
            </a:r>
          </a:p>
          <a:p>
            <a:endParaRPr lang="cs-CZ" dirty="0" smtClean="0"/>
          </a:p>
          <a:p>
            <a:r>
              <a:rPr lang="cs-CZ" dirty="0" smtClean="0"/>
              <a:t>KDO? (lidé, týmy, motivace)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SETKÁNÍ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I. - 10.10.2019</a:t>
            </a:r>
          </a:p>
          <a:p>
            <a:pPr>
              <a:buNone/>
            </a:pPr>
            <a:r>
              <a:rPr lang="cs-CZ" dirty="0" smtClean="0"/>
              <a:t>   význam, struktura a formy business plánu</a:t>
            </a:r>
          </a:p>
          <a:p>
            <a:pPr>
              <a:buNone/>
            </a:pPr>
            <a:r>
              <a:rPr lang="cs-CZ" dirty="0" smtClean="0"/>
              <a:t>    praktická cvičení – </a:t>
            </a:r>
            <a:r>
              <a:rPr lang="cs-CZ" dirty="0" err="1" smtClean="0"/>
              <a:t>Lean</a:t>
            </a:r>
            <a:r>
              <a:rPr lang="cs-CZ" dirty="0" smtClean="0"/>
              <a:t> </a:t>
            </a:r>
            <a:r>
              <a:rPr lang="cs-CZ" dirty="0" err="1" smtClean="0"/>
              <a:t>Canvas</a:t>
            </a:r>
            <a:r>
              <a:rPr lang="cs-CZ" dirty="0" smtClean="0"/>
              <a:t> – formulace základních hypotéz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II. - 7.11.2019</a:t>
            </a:r>
          </a:p>
          <a:p>
            <a:pPr>
              <a:buNone/>
            </a:pPr>
            <a:r>
              <a:rPr lang="cs-CZ" dirty="0" smtClean="0"/>
              <a:t>    upřesnění a testování hypotéz, analytické nástroje</a:t>
            </a:r>
          </a:p>
          <a:p>
            <a:pPr>
              <a:buNone/>
            </a:pPr>
            <a:r>
              <a:rPr lang="cs-CZ" dirty="0" smtClean="0"/>
              <a:t>    (PESTEL, SWOT), experimentování, modely procesů</a:t>
            </a:r>
          </a:p>
          <a:p>
            <a:endParaRPr lang="cs-CZ" dirty="0" smtClean="0"/>
          </a:p>
          <a:p>
            <a:r>
              <a:rPr lang="cs-CZ" dirty="0" smtClean="0"/>
              <a:t>III. - 11.12.2019</a:t>
            </a:r>
          </a:p>
          <a:p>
            <a:r>
              <a:rPr lang="cs-CZ" dirty="0" smtClean="0"/>
              <a:t>kalkulace nákladů, plán výnosů a nákladů, vstupní rozvaha, diskontování, BEP, plán cash-</a:t>
            </a:r>
            <a:r>
              <a:rPr lang="cs-CZ" dirty="0" err="1" smtClean="0"/>
              <a:t>flow</a:t>
            </a:r>
            <a:r>
              <a:rPr lang="cs-CZ" dirty="0" smtClean="0"/>
              <a:t>, klíčové ukazatele</a:t>
            </a:r>
          </a:p>
          <a:p>
            <a:endParaRPr lang="cs-CZ" dirty="0" smtClean="0"/>
          </a:p>
          <a:p>
            <a:r>
              <a:rPr lang="cs-CZ" dirty="0" smtClean="0"/>
              <a:t>IV. - 12.12.2019</a:t>
            </a:r>
          </a:p>
          <a:p>
            <a:pPr>
              <a:buNone/>
            </a:pPr>
            <a:r>
              <a:rPr lang="cs-CZ" dirty="0" smtClean="0"/>
              <a:t>    specifika finančního řízení ve zdravotnictví a sociálních službách</a:t>
            </a:r>
          </a:p>
          <a:p>
            <a:pPr>
              <a:buNone/>
            </a:pPr>
            <a:r>
              <a:rPr lang="cs-CZ" dirty="0" smtClean="0"/>
              <a:t>    prezentace business plánů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Ganttův</a:t>
            </a:r>
            <a:r>
              <a:rPr lang="cs-CZ" dirty="0" smtClean="0"/>
              <a:t> diagram</a:t>
            </a:r>
            <a:br>
              <a:rPr lang="cs-CZ" dirty="0" smtClean="0"/>
            </a:br>
            <a:r>
              <a:rPr lang="cs-CZ" dirty="0" smtClean="0"/>
              <a:t>(časový plán aktivit)</a:t>
            </a:r>
            <a:endParaRPr lang="cs-CZ" dirty="0"/>
          </a:p>
        </p:txBody>
      </p:sp>
      <p:pic>
        <p:nvPicPr>
          <p:cNvPr id="6" name="Picture 2" descr="C:\Users\Uživatel\Pictures\Gant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489654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PRODUKT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SLUŽBA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BUSINESS PLÁN</a:t>
            </a:r>
            <a:br>
              <a:rPr lang="cs-CZ" dirty="0" smtClean="0"/>
            </a:br>
            <a:r>
              <a:rPr lang="cs-CZ" dirty="0" smtClean="0"/>
              <a:t>dobrý nápad </a:t>
            </a:r>
            <a:r>
              <a:rPr lang="cs-CZ" dirty="0" err="1" smtClean="0"/>
              <a:t>nestačí</a:t>
            </a:r>
            <a:r>
              <a:rPr lang="cs-CZ" dirty="0" smtClean="0">
                <a:sym typeface="Wingdings" pitchFamily="2" charset="2"/>
              </a:rPr>
              <a:t>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hlinkClick r:id="rId2"/>
              </a:rPr>
              <a:t>https://www.youtube.com/watch?v=mf4bwgkUNv0&amp;t=1897s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 – </a:t>
            </a:r>
            <a:r>
              <a:rPr lang="cs-CZ" dirty="0" err="1" smtClean="0"/>
              <a:t>Lean</a:t>
            </a:r>
            <a:r>
              <a:rPr lang="cs-CZ" dirty="0" smtClean="0"/>
              <a:t> </a:t>
            </a:r>
            <a:r>
              <a:rPr lang="cs-CZ" dirty="0" err="1" smtClean="0"/>
              <a:t>Canvas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             </a:t>
            </a:r>
          </a:p>
          <a:p>
            <a:pPr>
              <a:buNone/>
            </a:pPr>
            <a:r>
              <a:rPr lang="cs-CZ" dirty="0" smtClean="0"/>
              <a:t>                    Nástroj metodiky </a:t>
            </a:r>
            <a:r>
              <a:rPr lang="cs-CZ" dirty="0" err="1" smtClean="0"/>
              <a:t>Lean</a:t>
            </a:r>
            <a:r>
              <a:rPr lang="cs-CZ" dirty="0" smtClean="0"/>
              <a:t> Start </a:t>
            </a:r>
            <a:r>
              <a:rPr lang="cs-CZ" dirty="0" err="1" smtClean="0"/>
              <a:t>up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1/  Nápad (hypotéza)</a:t>
            </a:r>
          </a:p>
          <a:p>
            <a:pPr>
              <a:buNone/>
            </a:pPr>
            <a:r>
              <a:rPr lang="cs-CZ" dirty="0" smtClean="0"/>
              <a:t>2/ Vytvoření (test)</a:t>
            </a:r>
          </a:p>
          <a:p>
            <a:pPr>
              <a:buNone/>
            </a:pPr>
            <a:r>
              <a:rPr lang="cs-CZ" dirty="0" smtClean="0"/>
              <a:t>3/ Vyhodnocení (měření, ověření)</a:t>
            </a:r>
          </a:p>
          <a:p>
            <a:pPr>
              <a:buNone/>
            </a:pPr>
            <a:r>
              <a:rPr lang="cs-CZ" dirty="0" smtClean="0"/>
              <a:t>4/ Poučení</a:t>
            </a:r>
          </a:p>
          <a:p>
            <a:pPr>
              <a:buNone/>
            </a:pPr>
            <a:r>
              <a:rPr lang="cs-CZ" dirty="0" smtClean="0"/>
              <a:t>5/ Opakování (</a:t>
            </a:r>
            <a:r>
              <a:rPr lang="cs-CZ" dirty="0" err="1" smtClean="0"/>
              <a:t>Xx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Francis</a:t>
            </a:r>
            <a:r>
              <a:rPr lang="cs-CZ" dirty="0" smtClean="0"/>
              <a:t> </a:t>
            </a:r>
            <a:r>
              <a:rPr lang="cs-CZ" dirty="0" err="1" smtClean="0"/>
              <a:t>Bacon</a:t>
            </a:r>
            <a:r>
              <a:rPr lang="cs-CZ" dirty="0" smtClean="0"/>
              <a:t> - metoda vědeckého bádání</a:t>
            </a:r>
            <a:br>
              <a:rPr lang="cs-CZ" dirty="0" smtClean="0"/>
            </a:br>
            <a:r>
              <a:rPr lang="cs-CZ" dirty="0" smtClean="0"/>
              <a:t>(1521-1626)</a:t>
            </a:r>
            <a:endParaRPr lang="cs-CZ" dirty="0"/>
          </a:p>
        </p:txBody>
      </p:sp>
      <p:pic>
        <p:nvPicPr>
          <p:cNvPr id="1026" name="Picture 2" descr="C:\Users\Uživatel\Pictures\Bac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16832"/>
            <a:ext cx="3888432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PODMÍNKY ÚSPĚCHU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JAK dobře rozumíte svému businessu…..?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</a:p>
          <a:p>
            <a:r>
              <a:rPr lang="cs-CZ" dirty="0" smtClean="0"/>
              <a:t>JAK přemýšlíte nad tím, co by se mohlo stát……?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KDE?</a:t>
            </a:r>
          </a:p>
          <a:p>
            <a:endParaRPr lang="cs-CZ" dirty="0" smtClean="0"/>
          </a:p>
          <a:p>
            <a:r>
              <a:rPr lang="cs-CZ" dirty="0" smtClean="0"/>
              <a:t>KAM?</a:t>
            </a:r>
          </a:p>
          <a:p>
            <a:endParaRPr lang="cs-CZ" dirty="0" smtClean="0"/>
          </a:p>
          <a:p>
            <a:r>
              <a:rPr lang="cs-CZ" dirty="0" smtClean="0"/>
              <a:t>JAK?</a:t>
            </a:r>
          </a:p>
          <a:p>
            <a:endParaRPr lang="cs-CZ" dirty="0" smtClean="0"/>
          </a:p>
          <a:p>
            <a:r>
              <a:rPr lang="cs-CZ" dirty="0" smtClean="0"/>
              <a:t>PROČ?</a:t>
            </a:r>
            <a:endParaRPr lang="cs-CZ" dirty="0"/>
          </a:p>
        </p:txBody>
      </p:sp>
      <p:pic>
        <p:nvPicPr>
          <p:cNvPr id="20482" name="Picture 2" descr="C:\Users\Uživatel\Pictures\mapa MH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396044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LEAN CANVAS</a:t>
            </a:r>
            <a:br>
              <a:rPr lang="cs-CZ" dirty="0" smtClean="0"/>
            </a:br>
            <a:r>
              <a:rPr lang="cs-CZ" dirty="0" smtClean="0"/>
              <a:t>9 rádců</a:t>
            </a:r>
            <a:endParaRPr lang="cs-CZ" dirty="0"/>
          </a:p>
        </p:txBody>
      </p:sp>
      <p:pic>
        <p:nvPicPr>
          <p:cNvPr id="3076" name="Picture 4" descr="C:\Users\Uživatel\Pictures\Canv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7"/>
            <a:ext cx="7416823" cy="4398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No.1 = ZÁKAZNÍK </a:t>
            </a:r>
            <a:r>
              <a:rPr lang="cs-CZ" dirty="0" err="1" smtClean="0"/>
              <a:t>customer</a:t>
            </a:r>
            <a:r>
              <a:rPr lang="cs-CZ" dirty="0" smtClean="0"/>
              <a:t> segment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                   KDO to je?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CO ho trápí (problém)?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ČÍM se zabývá?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JAKÉ jsou jeho potřeby?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ZÁKAZNÍK </a:t>
            </a:r>
            <a:r>
              <a:rPr lang="cs-CZ" dirty="0" err="1" smtClean="0"/>
              <a:t>customer</a:t>
            </a:r>
            <a:r>
              <a:rPr lang="cs-CZ" dirty="0" smtClean="0"/>
              <a:t> segment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ZÁKAZNÍK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</a:t>
            </a:r>
          </a:p>
          <a:p>
            <a:pPr>
              <a:buNone/>
            </a:pPr>
            <a:r>
              <a:rPr lang="cs-CZ" dirty="0" smtClean="0"/>
              <a:t>              UŽIVATEL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č.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Porozumění principům úspěšného hospodaření  v organizacích na trhu zdravotní a sociální péče. 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SEGMENTACE TRHU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Demografické parametry</a:t>
            </a:r>
          </a:p>
          <a:p>
            <a:endParaRPr lang="cs-CZ" dirty="0" smtClean="0"/>
          </a:p>
          <a:p>
            <a:r>
              <a:rPr lang="cs-CZ" dirty="0" smtClean="0"/>
              <a:t>Geografické parametry</a:t>
            </a:r>
          </a:p>
          <a:p>
            <a:endParaRPr lang="cs-CZ" dirty="0" smtClean="0"/>
          </a:p>
          <a:p>
            <a:r>
              <a:rPr lang="cs-CZ" dirty="0" smtClean="0"/>
              <a:t>U Fy – kvantitativní</a:t>
            </a:r>
          </a:p>
          <a:p>
            <a:pPr>
              <a:buNone/>
            </a:pPr>
            <a:r>
              <a:rPr lang="cs-CZ" dirty="0" smtClean="0"/>
              <a:t>   (velikost, struktura)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VLAŠTOVKY – </a:t>
            </a:r>
            <a:r>
              <a:rPr lang="cs-CZ" dirty="0" err="1" smtClean="0"/>
              <a:t>early</a:t>
            </a:r>
            <a:r>
              <a:rPr lang="cs-CZ" dirty="0" smtClean="0"/>
              <a:t> </a:t>
            </a:r>
            <a:r>
              <a:rPr lang="cs-CZ" dirty="0" err="1" smtClean="0"/>
              <a:t>adopters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první „osvojitelé“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širší okruh testovaných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KOMU je produkt/služba šitá „na míru“?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                 TAILORING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a jejich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"</a:t>
            </a:r>
            <a:r>
              <a:rPr lang="cs-CZ" sz="3500" dirty="0"/>
              <a:t>Zákazníky nezajímá vaše </a:t>
            </a:r>
            <a:r>
              <a:rPr lang="cs-CZ" sz="3500" b="1" dirty="0"/>
              <a:t>řešení.</a:t>
            </a:r>
            <a:r>
              <a:rPr lang="cs-CZ" sz="3500" dirty="0"/>
              <a:t> Je zajímají </a:t>
            </a:r>
            <a:endParaRPr lang="cs-CZ" sz="3500" dirty="0" smtClean="0"/>
          </a:p>
          <a:p>
            <a:pPr marL="0" indent="0">
              <a:buNone/>
            </a:pPr>
            <a:r>
              <a:rPr lang="cs-CZ" sz="3500" dirty="0"/>
              <a:t> </a:t>
            </a:r>
            <a:r>
              <a:rPr lang="cs-CZ" sz="3500" dirty="0" smtClean="0"/>
              <a:t>hlavně </a:t>
            </a:r>
            <a:r>
              <a:rPr lang="cs-CZ" sz="3500" dirty="0"/>
              <a:t>jejich vlastní </a:t>
            </a:r>
            <a:r>
              <a:rPr lang="cs-CZ" sz="3500" b="1" dirty="0"/>
              <a:t>problémy</a:t>
            </a:r>
            <a:r>
              <a:rPr lang="cs-CZ" sz="3500" dirty="0" smtClean="0"/>
              <a:t>.„</a:t>
            </a:r>
          </a:p>
          <a:p>
            <a:pPr marL="0" indent="0">
              <a:buNone/>
            </a:pPr>
            <a:endParaRPr lang="cs-CZ" sz="35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                                                          </a:t>
            </a:r>
            <a:r>
              <a:rPr lang="cs-CZ" sz="2200" dirty="0" smtClean="0"/>
              <a:t>Dave </a:t>
            </a:r>
            <a:r>
              <a:rPr lang="cs-CZ" sz="2200" dirty="0" err="1"/>
              <a:t>McClure</a:t>
            </a:r>
            <a:r>
              <a:rPr lang="cs-CZ" sz="2200" dirty="0"/>
              <a:t>, 500 </a:t>
            </a:r>
            <a:r>
              <a:rPr lang="cs-CZ" sz="2200" dirty="0" err="1"/>
              <a:t>Startups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437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2. PROBLEM </a:t>
            </a:r>
            <a:r>
              <a:rPr lang="cs-CZ" dirty="0" err="1" smtClean="0"/>
              <a:t>solution</a:t>
            </a:r>
            <a:r>
              <a:rPr lang="cs-CZ" dirty="0" smtClean="0"/>
              <a:t> fit</a:t>
            </a:r>
            <a:br>
              <a:rPr lang="cs-CZ" dirty="0" smtClean="0"/>
            </a:br>
            <a:r>
              <a:rPr lang="cs-CZ" sz="2200" dirty="0" smtClean="0"/>
              <a:t>(fáze sběru informací – ne vytváření zisku)</a:t>
            </a:r>
            <a:br>
              <a:rPr lang="cs-CZ" sz="2200" dirty="0" smtClean="0"/>
            </a:b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8503920" cy="460851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                          </a:t>
            </a:r>
          </a:p>
          <a:p>
            <a:pPr>
              <a:buNone/>
            </a:pPr>
            <a:r>
              <a:rPr lang="cs-CZ" dirty="0" smtClean="0"/>
              <a:t>                                                                                                                                       </a:t>
            </a:r>
            <a:r>
              <a:rPr lang="cs-CZ" sz="7400" dirty="0" smtClean="0"/>
              <a:t>Řeším reálný problém?</a:t>
            </a:r>
          </a:p>
          <a:p>
            <a:pPr>
              <a:buNone/>
            </a:pPr>
            <a:endParaRPr lang="cs-CZ" sz="7400" dirty="0" smtClean="0"/>
          </a:p>
          <a:p>
            <a:pPr>
              <a:buNone/>
            </a:pPr>
            <a:r>
              <a:rPr lang="cs-CZ" sz="7400" dirty="0" smtClean="0"/>
              <a:t>                                                          KDO „ho“ má?</a:t>
            </a:r>
          </a:p>
          <a:p>
            <a:pPr>
              <a:buNone/>
            </a:pPr>
            <a:r>
              <a:rPr lang="cs-CZ" sz="7400" dirty="0" smtClean="0"/>
              <a:t>                                            </a:t>
            </a:r>
          </a:p>
          <a:p>
            <a:pPr>
              <a:buNone/>
            </a:pPr>
            <a:r>
              <a:rPr lang="cs-CZ" sz="7400" dirty="0" smtClean="0"/>
              <a:t>                                                             Ví o „něm“?</a:t>
            </a:r>
          </a:p>
          <a:p>
            <a:pPr>
              <a:buNone/>
            </a:pPr>
            <a:endParaRPr lang="cs-CZ" sz="7400" dirty="0" smtClean="0"/>
          </a:p>
          <a:p>
            <a:pPr>
              <a:buNone/>
            </a:pPr>
            <a:r>
              <a:rPr lang="cs-CZ" sz="7400" dirty="0" smtClean="0"/>
              <a:t>                                                 Nabízím správné řešení?</a:t>
            </a:r>
          </a:p>
          <a:p>
            <a:pPr>
              <a:buNone/>
            </a:pPr>
            <a:r>
              <a:rPr lang="cs-CZ" sz="7400" dirty="0" smtClean="0"/>
              <a:t>                                     </a:t>
            </a:r>
          </a:p>
          <a:p>
            <a:pPr>
              <a:buNone/>
            </a:pPr>
            <a:r>
              <a:rPr lang="cs-CZ" sz="7400" dirty="0" smtClean="0"/>
              <a:t>                                                     JAK řešení prodám?</a:t>
            </a:r>
          </a:p>
          <a:p>
            <a:pPr>
              <a:buNone/>
            </a:pPr>
            <a:r>
              <a:rPr lang="cs-CZ" sz="7400" dirty="0" smtClean="0"/>
              <a:t> </a:t>
            </a:r>
          </a:p>
          <a:p>
            <a:pPr>
              <a:buNone/>
            </a:pPr>
            <a:r>
              <a:rPr lang="cs-CZ" sz="7400" dirty="0" smtClean="0"/>
              <a:t>                                                  Zaplňuji „díru“ na trhu?</a:t>
            </a:r>
          </a:p>
          <a:p>
            <a:pPr>
              <a:buNone/>
            </a:pPr>
            <a:endParaRPr lang="cs-CZ" sz="3800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EXISTUJÍ ALTERNATIVY?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                       </a:t>
            </a:r>
          </a:p>
          <a:p>
            <a:pPr>
              <a:buNone/>
            </a:pPr>
            <a:r>
              <a:rPr lang="cs-CZ" dirty="0" smtClean="0"/>
              <a:t>           JAK „to“ (potenciální zákazník) řešil naposled?</a:t>
            </a:r>
          </a:p>
          <a:p>
            <a:pPr>
              <a:buNone/>
            </a:pPr>
            <a:r>
              <a:rPr lang="cs-CZ" dirty="0" smtClean="0"/>
              <a:t>                                         OSOBNÍ</a:t>
            </a:r>
          </a:p>
          <a:p>
            <a:pPr>
              <a:buNone/>
            </a:pPr>
            <a:r>
              <a:rPr lang="cs-CZ" dirty="0" smtClean="0"/>
              <a:t>                           pozorování a rozhovory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jiné cesty řešení</a:t>
            </a:r>
          </a:p>
          <a:p>
            <a:endParaRPr lang="cs-CZ" dirty="0" smtClean="0"/>
          </a:p>
          <a:p>
            <a:r>
              <a:rPr lang="cs-CZ" dirty="0" smtClean="0"/>
              <a:t>konkurence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3. UNIKÁTNÍ NABÍDKA HODNOTY</a:t>
            </a:r>
            <a:br>
              <a:rPr lang="cs-CZ" dirty="0" smtClean="0"/>
            </a:br>
            <a:r>
              <a:rPr lang="cs-CZ" dirty="0" err="1" smtClean="0"/>
              <a:t>unique</a:t>
            </a:r>
            <a:r>
              <a:rPr lang="cs-CZ" dirty="0" smtClean="0"/>
              <a:t> </a:t>
            </a:r>
            <a:r>
              <a:rPr lang="cs-CZ" dirty="0" err="1" smtClean="0"/>
              <a:t>value</a:t>
            </a:r>
            <a:r>
              <a:rPr lang="cs-CZ" dirty="0" smtClean="0"/>
              <a:t> </a:t>
            </a:r>
            <a:r>
              <a:rPr lang="cs-CZ" dirty="0" err="1" smtClean="0"/>
              <a:t>proposition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CO nabízím? </a:t>
            </a:r>
          </a:p>
          <a:p>
            <a:endParaRPr lang="cs-CZ" dirty="0" smtClean="0"/>
          </a:p>
          <a:p>
            <a:r>
              <a:rPr lang="cs-CZ" dirty="0" smtClean="0"/>
              <a:t>Upoutání pozornosti</a:t>
            </a:r>
          </a:p>
          <a:p>
            <a:endParaRPr lang="cs-CZ" dirty="0" smtClean="0"/>
          </a:p>
          <a:p>
            <a:r>
              <a:rPr lang="cs-CZ" dirty="0" smtClean="0"/>
              <a:t>Prezentace a reklama (logo, uniforma)</a:t>
            </a:r>
          </a:p>
          <a:p>
            <a:endParaRPr lang="cs-CZ" dirty="0" smtClean="0"/>
          </a:p>
          <a:p>
            <a:r>
              <a:rPr lang="cs-CZ" dirty="0" smtClean="0"/>
              <a:t>Výsledná hodnota pro zákazníka</a:t>
            </a:r>
          </a:p>
          <a:p>
            <a:pPr>
              <a:buNone/>
            </a:pPr>
            <a:r>
              <a:rPr lang="cs-CZ" dirty="0" smtClean="0"/>
              <a:t>    (uspokojuje jeho potřebu – mění jeho život)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YOU TUBE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„Jsme přesvědčení, že každý si zaslouží být vyslyšen</a:t>
            </a:r>
          </a:p>
          <a:p>
            <a:pPr>
              <a:buNone/>
            </a:pPr>
            <a:r>
              <a:rPr lang="cs-CZ" dirty="0" smtClean="0"/>
              <a:t> a že svět je lepším místem, když nasloucháme </a:t>
            </a:r>
          </a:p>
          <a:p>
            <a:pPr>
              <a:buNone/>
            </a:pPr>
            <a:r>
              <a:rPr lang="cs-CZ" dirty="0" smtClean="0"/>
              <a:t>ostatním, sdílíme své příběhy a s jejich pomocí </a:t>
            </a:r>
          </a:p>
          <a:p>
            <a:pPr>
              <a:buNone/>
            </a:pPr>
            <a:r>
              <a:rPr lang="cs-CZ" dirty="0" smtClean="0"/>
              <a:t>budujeme komunity.“</a:t>
            </a:r>
            <a:endParaRPr lang="cs-CZ" dirty="0"/>
          </a:p>
        </p:txBody>
      </p:sp>
      <p:pic>
        <p:nvPicPr>
          <p:cNvPr id="24578" name="Picture 2" descr="C:\Users\Uživatel\Pictures\You tub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3016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YOU TUBE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8245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sz="2200" b="1" dirty="0" smtClean="0"/>
              <a:t>        </a:t>
            </a:r>
          </a:p>
          <a:p>
            <a:pPr>
              <a:buNone/>
            </a:pPr>
            <a:r>
              <a:rPr lang="cs-CZ" sz="2200" b="1" dirty="0" smtClean="0"/>
              <a:t>                 Naše hodnoty se zakládají na čtyřech základních svobodách, které určují, kým jsme.</a:t>
            </a:r>
          </a:p>
          <a:p>
            <a:pPr>
              <a:buNone/>
            </a:pPr>
            <a:endParaRPr lang="cs-CZ" sz="2200" b="1" dirty="0" smtClean="0"/>
          </a:p>
          <a:p>
            <a:pPr>
              <a:buNone/>
            </a:pPr>
            <a:r>
              <a:rPr lang="cs-CZ" b="1" dirty="0" smtClean="0"/>
              <a:t>Svoboda projevu</a:t>
            </a:r>
          </a:p>
          <a:p>
            <a:pPr>
              <a:buNone/>
            </a:pPr>
            <a:r>
              <a:rPr lang="cs-CZ" dirty="0" smtClean="0"/>
              <a:t>Věříme, že lidé mají mít možnost svobodně promlouvat, sdílet své názory a účastnit se</a:t>
            </a:r>
          </a:p>
          <a:p>
            <a:pPr>
              <a:buNone/>
            </a:pPr>
            <a:r>
              <a:rPr lang="cs-CZ" dirty="0" smtClean="0"/>
              <a:t> otevřené diskuze a že tvůrčí svoboda umožňuje objevovat nové hlasy, formáty </a:t>
            </a:r>
          </a:p>
          <a:p>
            <a:pPr>
              <a:buNone/>
            </a:pPr>
            <a:r>
              <a:rPr lang="cs-CZ" dirty="0" smtClean="0"/>
              <a:t> a možnosti.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/>
              <a:t>Svoboda informací</a:t>
            </a:r>
          </a:p>
          <a:p>
            <a:pPr>
              <a:buNone/>
            </a:pPr>
            <a:r>
              <a:rPr lang="cs-CZ" dirty="0" smtClean="0"/>
              <a:t>Věříme, že každý má mít snadný, neomezený přístup k informacím a že video je </a:t>
            </a:r>
          </a:p>
          <a:p>
            <a:pPr>
              <a:buNone/>
            </a:pPr>
            <a:r>
              <a:rPr lang="cs-CZ" dirty="0" smtClean="0"/>
              <a:t>mocným nástrojem pro vzdělávání, vzájemné porozumění a dokumentování světových </a:t>
            </a:r>
          </a:p>
          <a:p>
            <a:pPr>
              <a:buNone/>
            </a:pPr>
            <a:r>
              <a:rPr lang="cs-CZ" dirty="0" smtClean="0"/>
              <a:t>událostí, ať už velkých či menších.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/>
              <a:t>Svoboda příležitostí</a:t>
            </a:r>
          </a:p>
          <a:p>
            <a:pPr>
              <a:buNone/>
            </a:pPr>
            <a:r>
              <a:rPr lang="cs-CZ" dirty="0" smtClean="0"/>
              <a:t>Věříme, že každý má mít možnost být objeven, vybudovat si vlastní podnik a dosáhnout</a:t>
            </a:r>
          </a:p>
          <a:p>
            <a:pPr>
              <a:buNone/>
            </a:pPr>
            <a:r>
              <a:rPr lang="cs-CZ" dirty="0" smtClean="0"/>
              <a:t>úspěchu podle svého, a že o tom, co je populární, rozhodují jen sami lidé.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b="1" dirty="0" smtClean="0"/>
              <a:t>Svoboda být součástí komunity</a:t>
            </a:r>
          </a:p>
          <a:p>
            <a:pPr>
              <a:buNone/>
            </a:pPr>
            <a:r>
              <a:rPr lang="cs-CZ" dirty="0" smtClean="0"/>
              <a:t>Věříme, že každý má mít možnost bořit bariéry, překonávat hranice, sdružovat se podle společných </a:t>
            </a:r>
          </a:p>
          <a:p>
            <a:pPr>
              <a:buNone/>
            </a:pPr>
            <a:r>
              <a:rPr lang="cs-CZ" dirty="0" smtClean="0"/>
              <a:t>zájmů a najít si komunitu, která ho bude podporovat.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SROZUMITELNÝ (P)OPIS</a:t>
            </a:r>
            <a:br>
              <a:rPr lang="cs-CZ" dirty="0" smtClean="0"/>
            </a:b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Analogie</a:t>
            </a:r>
          </a:p>
          <a:p>
            <a:endParaRPr lang="cs-CZ" dirty="0" smtClean="0"/>
          </a:p>
          <a:p>
            <a:r>
              <a:rPr lang="cs-CZ" dirty="0" smtClean="0"/>
              <a:t>Příklady</a:t>
            </a:r>
          </a:p>
          <a:p>
            <a:endParaRPr lang="cs-CZ" dirty="0" smtClean="0"/>
          </a:p>
          <a:p>
            <a:r>
              <a:rPr lang="cs-CZ" dirty="0" smtClean="0"/>
              <a:t>Vysvětlení konceptu na známém modelu</a:t>
            </a:r>
          </a:p>
          <a:p>
            <a:endParaRPr lang="cs-CZ" dirty="0" smtClean="0"/>
          </a:p>
          <a:p>
            <a:r>
              <a:rPr lang="cs-CZ" dirty="0" smtClean="0"/>
              <a:t>Test na cílové skupině</a:t>
            </a:r>
          </a:p>
          <a:p>
            <a:pPr>
              <a:buNone/>
            </a:pPr>
            <a:r>
              <a:rPr lang="cs-CZ" dirty="0" smtClean="0"/>
              <a:t>    (PPC kampaň, </a:t>
            </a:r>
            <a:r>
              <a:rPr lang="cs-CZ" dirty="0" err="1" smtClean="0"/>
              <a:t>Landing</a:t>
            </a:r>
            <a:r>
              <a:rPr lang="cs-CZ" dirty="0" smtClean="0"/>
              <a:t> </a:t>
            </a:r>
            <a:r>
              <a:rPr lang="cs-CZ" dirty="0" err="1" smtClean="0"/>
              <a:t>page</a:t>
            </a:r>
            <a:r>
              <a:rPr lang="cs-CZ" dirty="0" smtClean="0"/>
              <a:t>, split - test)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Komplexní systémy a systémové myšlení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</a:t>
            </a:r>
          </a:p>
          <a:p>
            <a:pPr>
              <a:buNone/>
            </a:pPr>
            <a:r>
              <a:rPr lang="cs-CZ" dirty="0" smtClean="0"/>
              <a:t>             nejlepší </a:t>
            </a:r>
            <a:r>
              <a:rPr lang="cs-CZ" dirty="0"/>
              <a:t>šance na úspěch je při kombinaci 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INOVATIVNOSTI a KONVENCE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</a:t>
            </a:r>
          </a:p>
          <a:p>
            <a:pPr>
              <a:buNone/>
            </a:pPr>
            <a:r>
              <a:rPr lang="cs-CZ" dirty="0" smtClean="0"/>
              <a:t>                                                                          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</a:t>
            </a:r>
            <a:r>
              <a:rPr lang="cs-CZ" sz="2100" dirty="0" smtClean="0"/>
              <a:t>I. Newton: Principia (1643 – 1727)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32835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CÍLE dosíci?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  </a:t>
            </a:r>
          </a:p>
          <a:p>
            <a:pPr>
              <a:buNone/>
            </a:pPr>
            <a:r>
              <a:rPr lang="cs-CZ" dirty="0" smtClean="0"/>
              <a:t>    </a:t>
            </a:r>
          </a:p>
          <a:p>
            <a:pPr>
              <a:buNone/>
            </a:pPr>
            <a:r>
              <a:rPr lang="cs-CZ" dirty="0" smtClean="0"/>
              <a:t>   Analýza hospodářských výsledků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Identifikace  klíčových faktorů, nástrojů a procesů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Návrh (změny/zlepšení) postupů a metod v procesu finančního řízení. 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ŘEŠENÍ (PRODUKT) </a:t>
            </a:r>
            <a:r>
              <a:rPr lang="cs-CZ" dirty="0" err="1" smtClean="0"/>
              <a:t>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(hrubě) stanovte vlastnosti produktu</a:t>
            </a:r>
          </a:p>
          <a:p>
            <a:pPr>
              <a:buNone/>
            </a:pPr>
            <a:r>
              <a:rPr lang="cs-CZ" dirty="0" smtClean="0"/>
              <a:t>                   odpovídají problému?</a:t>
            </a:r>
          </a:p>
          <a:p>
            <a:endParaRPr lang="cs-CZ" dirty="0" smtClean="0"/>
          </a:p>
          <a:p>
            <a:r>
              <a:rPr lang="cs-CZ" dirty="0" smtClean="0"/>
              <a:t>párujte s problémy</a:t>
            </a:r>
          </a:p>
          <a:p>
            <a:endParaRPr lang="cs-CZ" dirty="0" smtClean="0"/>
          </a:p>
          <a:p>
            <a:r>
              <a:rPr lang="cs-CZ" dirty="0" smtClean="0"/>
              <a:t>minimálně životaschopný produkt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udělejte si uživatelský test </a:t>
            </a:r>
          </a:p>
          <a:p>
            <a:endParaRPr lang="cs-CZ" dirty="0" smtClean="0"/>
          </a:p>
          <a:p>
            <a:r>
              <a:rPr lang="cs-CZ" dirty="0" smtClean="0"/>
              <a:t>testujte podle povahy zákazníka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5. CESTY K ZÁKAZNÍKŮM - </a:t>
            </a:r>
            <a:r>
              <a:rPr lang="cs-CZ" dirty="0" err="1" smtClean="0"/>
              <a:t>channels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                         </a:t>
            </a:r>
          </a:p>
          <a:p>
            <a:pPr>
              <a:buNone/>
            </a:pPr>
            <a:r>
              <a:rPr lang="cs-CZ" dirty="0" smtClean="0"/>
              <a:t>                                   Distribuční kanály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                 KOMUNIKACE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JAKÝM způsobem kontaktujete svého zákazníka?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JAK svůj produkt dostanete k zákazníkům?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6. TOKY PŘÍJMŮ – </a:t>
            </a:r>
            <a:r>
              <a:rPr lang="cs-CZ" dirty="0" err="1" smtClean="0"/>
              <a:t>revenue</a:t>
            </a:r>
            <a:r>
              <a:rPr lang="cs-CZ" dirty="0" smtClean="0"/>
              <a:t> </a:t>
            </a:r>
            <a:r>
              <a:rPr lang="cs-CZ" dirty="0" err="1" smtClean="0"/>
              <a:t>streams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                     </a:t>
            </a:r>
          </a:p>
          <a:p>
            <a:pPr>
              <a:buNone/>
            </a:pPr>
            <a:r>
              <a:rPr lang="cs-CZ" dirty="0" smtClean="0"/>
              <a:t>                         Za Co vaši zákazníci platí?</a:t>
            </a:r>
          </a:p>
          <a:p>
            <a:endParaRPr lang="cs-CZ" dirty="0" smtClean="0"/>
          </a:p>
          <a:p>
            <a:r>
              <a:rPr lang="cs-CZ" dirty="0" smtClean="0"/>
              <a:t>platba za využití služby/produktu</a:t>
            </a:r>
          </a:p>
          <a:p>
            <a:endParaRPr lang="cs-CZ" dirty="0" smtClean="0"/>
          </a:p>
          <a:p>
            <a:r>
              <a:rPr lang="cs-CZ" dirty="0" smtClean="0"/>
              <a:t>pronájem</a:t>
            </a:r>
          </a:p>
          <a:p>
            <a:endParaRPr lang="cs-CZ" dirty="0" smtClean="0"/>
          </a:p>
          <a:p>
            <a:r>
              <a:rPr lang="cs-CZ" dirty="0" smtClean="0"/>
              <a:t>předplatné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paralelní produkt u NZO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7. STRUKTURA NÁKLADŮ – </a:t>
            </a:r>
            <a:r>
              <a:rPr lang="cs-CZ" dirty="0" err="1" smtClean="0"/>
              <a:t>cost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odhad rozsahu</a:t>
            </a:r>
          </a:p>
          <a:p>
            <a:endParaRPr lang="cs-CZ" dirty="0" smtClean="0"/>
          </a:p>
          <a:p>
            <a:r>
              <a:rPr lang="cs-CZ" dirty="0" smtClean="0"/>
              <a:t>fixní náklady</a:t>
            </a:r>
          </a:p>
          <a:p>
            <a:endParaRPr lang="cs-CZ" dirty="0" smtClean="0"/>
          </a:p>
          <a:p>
            <a:r>
              <a:rPr lang="cs-CZ" dirty="0" smtClean="0"/>
              <a:t>variabilní náklady</a:t>
            </a:r>
          </a:p>
          <a:p>
            <a:endParaRPr lang="cs-CZ" dirty="0" smtClean="0"/>
          </a:p>
          <a:p>
            <a:r>
              <a:rPr lang="cs-CZ" dirty="0" smtClean="0"/>
              <a:t>celkové náklady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8.INDIKÁTORY </a:t>
            </a:r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metrics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                               </a:t>
            </a:r>
          </a:p>
          <a:p>
            <a:pPr>
              <a:buNone/>
            </a:pPr>
            <a:r>
              <a:rPr lang="cs-CZ" dirty="0" smtClean="0"/>
              <a:t>                                         „PROČ“ v číslech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JAK se bude (ne)úspěch měřit?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analýza prodeje/poskytnutých služeb</a:t>
            </a:r>
          </a:p>
          <a:p>
            <a:endParaRPr lang="cs-CZ" dirty="0" smtClean="0"/>
          </a:p>
          <a:p>
            <a:r>
              <a:rPr lang="cs-CZ" dirty="0" smtClean="0"/>
              <a:t>počet (e-)návštěv v.s. počet transakcí</a:t>
            </a:r>
          </a:p>
          <a:p>
            <a:endParaRPr lang="cs-CZ" dirty="0" smtClean="0"/>
          </a:p>
          <a:p>
            <a:r>
              <a:rPr lang="cs-CZ" dirty="0" smtClean="0"/>
              <a:t>reálné údaje (počet platících zákazníků)</a:t>
            </a:r>
          </a:p>
          <a:p>
            <a:endParaRPr lang="cs-CZ" dirty="0" smtClean="0"/>
          </a:p>
          <a:p>
            <a:r>
              <a:rPr lang="cs-CZ" dirty="0" smtClean="0"/>
              <a:t>počet prodaných produktů/služeb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9. NEFÉR VÝHODA</a:t>
            </a:r>
            <a:endParaRPr lang="cs-CZ" dirty="0"/>
          </a:p>
        </p:txBody>
      </p:sp>
      <p:pic>
        <p:nvPicPr>
          <p:cNvPr id="4098" name="Picture 2" descr="C:\Users\Uživatel\Pictures\studna v poušt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32859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NELZE „KOPÍROVAT“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lidé</a:t>
            </a:r>
          </a:p>
          <a:p>
            <a:endParaRPr lang="cs-CZ" dirty="0" smtClean="0"/>
          </a:p>
          <a:p>
            <a:r>
              <a:rPr lang="cs-CZ" dirty="0" smtClean="0"/>
              <a:t>znalosti</a:t>
            </a:r>
          </a:p>
          <a:p>
            <a:endParaRPr lang="cs-CZ" dirty="0" smtClean="0"/>
          </a:p>
          <a:p>
            <a:r>
              <a:rPr lang="cs-CZ" dirty="0" smtClean="0"/>
              <a:t>kontakty</a:t>
            </a:r>
          </a:p>
          <a:p>
            <a:endParaRPr lang="cs-CZ" dirty="0" smtClean="0"/>
          </a:p>
          <a:p>
            <a:r>
              <a:rPr lang="cs-CZ" dirty="0" smtClean="0"/>
              <a:t>patent/ochranná známka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Kdy je „toho“ konec?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 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„Dokonalosti není dosaženo tehdy, když už není co přidat, ale tehdy, když už nelze nic odebrat.“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</a:t>
            </a:r>
            <a:r>
              <a:rPr lang="cs-CZ" sz="2000" dirty="0" smtClean="0"/>
              <a:t>A. de </a:t>
            </a:r>
            <a:r>
              <a:rPr lang="cs-CZ" sz="2000" dirty="0" err="1" smtClean="0"/>
              <a:t>Saint</a:t>
            </a:r>
            <a:r>
              <a:rPr lang="cs-CZ" sz="2000" dirty="0" smtClean="0"/>
              <a:t>- </a:t>
            </a:r>
            <a:r>
              <a:rPr lang="cs-CZ" sz="2000" dirty="0" err="1" smtClean="0"/>
              <a:t>Exupery</a:t>
            </a:r>
            <a:r>
              <a:rPr lang="cs-CZ" sz="2000" dirty="0" smtClean="0"/>
              <a:t> 1900 - 1944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Případová studie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</a:t>
            </a:r>
            <a:r>
              <a:rPr lang="cs-CZ" sz="3200" dirty="0" smtClean="0"/>
              <a:t>detailní rozbor a popis dodání konkrétního</a:t>
            </a:r>
          </a:p>
          <a:p>
            <a:pPr>
              <a:buNone/>
            </a:pPr>
            <a:r>
              <a:rPr lang="cs-CZ" sz="3200" dirty="0" smtClean="0"/>
              <a:t>                produktu/služby zákazníkovi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W. </a:t>
            </a:r>
            <a:r>
              <a:rPr lang="cs-CZ" dirty="0" err="1" smtClean="0"/>
              <a:t>Edwards</a:t>
            </a:r>
            <a:r>
              <a:rPr lang="cs-CZ" dirty="0" smtClean="0"/>
              <a:t> </a:t>
            </a:r>
            <a:r>
              <a:rPr lang="cs-CZ" dirty="0" err="1" smtClean="0"/>
              <a:t>Deming</a:t>
            </a:r>
            <a:r>
              <a:rPr lang="cs-CZ" dirty="0" smtClean="0"/>
              <a:t> (1900 – 1993)</a:t>
            </a:r>
            <a:br>
              <a:rPr lang="cs-CZ" dirty="0" smtClean="0"/>
            </a:br>
            <a:r>
              <a:rPr lang="cs-CZ" dirty="0" smtClean="0"/>
              <a:t>7 smrtelných chorob firem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/>
          <a:lstStyle/>
          <a:p>
            <a:r>
              <a:rPr lang="cs-CZ" dirty="0" smtClean="0"/>
              <a:t>nedostatek vytrvalosti</a:t>
            </a:r>
          </a:p>
          <a:p>
            <a:r>
              <a:rPr lang="cs-CZ" dirty="0" smtClean="0"/>
              <a:t>důraz na krátkodobé zisky</a:t>
            </a:r>
          </a:p>
          <a:p>
            <a:r>
              <a:rPr lang="cs-CZ" dirty="0" smtClean="0"/>
              <a:t>hodnocení na základě výkonu, zásluh a každoroční hodnocení výkonu</a:t>
            </a:r>
          </a:p>
          <a:p>
            <a:r>
              <a:rPr lang="cs-CZ" dirty="0" smtClean="0"/>
              <a:t>vrtkavost managementu</a:t>
            </a:r>
          </a:p>
          <a:p>
            <a:r>
              <a:rPr lang="cs-CZ" dirty="0" smtClean="0"/>
              <a:t>řízení firmy jen na základě viditelných čísel</a:t>
            </a:r>
          </a:p>
          <a:p>
            <a:r>
              <a:rPr lang="cs-CZ" dirty="0" smtClean="0"/>
              <a:t>nadměrné náklady na zdravotní péči</a:t>
            </a:r>
          </a:p>
          <a:p>
            <a:r>
              <a:rPr lang="cs-CZ" dirty="0" smtClean="0"/>
              <a:t>nadměrné náklady na záruční opravy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č.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                    </a:t>
            </a:r>
          </a:p>
          <a:p>
            <a:pPr>
              <a:buNone/>
            </a:pPr>
            <a:r>
              <a:rPr lang="cs-CZ" dirty="0" smtClean="0"/>
              <a:t>                       zpracování business plánu</a:t>
            </a:r>
          </a:p>
          <a:p>
            <a:pPr>
              <a:buNone/>
            </a:pPr>
            <a:r>
              <a:rPr lang="cs-CZ" dirty="0" smtClean="0"/>
              <a:t>          z oblasti zdravotnictví, nebo sociální péče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„DÚ“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varianty </a:t>
            </a:r>
            <a:r>
              <a:rPr lang="cs-CZ" dirty="0" err="1" smtClean="0"/>
              <a:t>canvasů</a:t>
            </a:r>
            <a:r>
              <a:rPr lang="cs-CZ" dirty="0" smtClean="0"/>
              <a:t> – prototypy</a:t>
            </a:r>
          </a:p>
          <a:p>
            <a:endParaRPr lang="cs-CZ" dirty="0" smtClean="0"/>
          </a:p>
          <a:p>
            <a:r>
              <a:rPr lang="cs-CZ" dirty="0" err="1" smtClean="0"/>
              <a:t>canvas</a:t>
            </a:r>
            <a:r>
              <a:rPr lang="cs-CZ" dirty="0" smtClean="0"/>
              <a:t> na jednoho zákazníka</a:t>
            </a:r>
          </a:p>
          <a:p>
            <a:endParaRPr lang="cs-CZ" dirty="0" smtClean="0"/>
          </a:p>
          <a:p>
            <a:r>
              <a:rPr lang="cs-CZ" dirty="0" err="1" smtClean="0"/>
              <a:t>Indentifikace</a:t>
            </a:r>
            <a:r>
              <a:rPr lang="cs-CZ" dirty="0" smtClean="0"/>
              <a:t> rizik</a:t>
            </a:r>
          </a:p>
          <a:p>
            <a:pPr>
              <a:buNone/>
            </a:pPr>
            <a:r>
              <a:rPr lang="cs-CZ" dirty="0" smtClean="0"/>
              <a:t>   (má zákazník skutečně problém?)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č.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Znalost jednotlivých kroků BP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Nový produkt/služba</a:t>
            </a:r>
          </a:p>
          <a:p>
            <a:endParaRPr lang="cs-CZ" dirty="0" smtClean="0"/>
          </a:p>
          <a:p>
            <a:r>
              <a:rPr lang="cs-CZ" dirty="0" smtClean="0"/>
              <a:t>Inovace produktu/služby</a:t>
            </a:r>
          </a:p>
          <a:p>
            <a:endParaRPr lang="cs-CZ" dirty="0" smtClean="0"/>
          </a:p>
          <a:p>
            <a:r>
              <a:rPr lang="cs-CZ" dirty="0" smtClean="0"/>
              <a:t>Rozšíření fungující služby (portfolia produktů)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BUSINESS PLÁN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</a:t>
            </a:r>
          </a:p>
          <a:p>
            <a:pPr>
              <a:buNone/>
            </a:pPr>
            <a:r>
              <a:rPr lang="cs-CZ" dirty="0" smtClean="0"/>
              <a:t>    Smyslem plánování není jen stanovit si svůj cíl,</a:t>
            </a:r>
          </a:p>
          <a:p>
            <a:pPr>
              <a:buNone/>
            </a:pPr>
            <a:r>
              <a:rPr lang="cs-CZ" dirty="0" smtClean="0"/>
              <a:t>    ale hlavně se připravit na nečekané události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 </a:t>
            </a:r>
            <a:r>
              <a:rPr lang="cs-CZ" sz="2000" dirty="0" err="1" smtClean="0"/>
              <a:t>Dwight</a:t>
            </a:r>
            <a:r>
              <a:rPr lang="cs-CZ" sz="2000" dirty="0" smtClean="0"/>
              <a:t> D. </a:t>
            </a:r>
            <a:r>
              <a:rPr lang="cs-CZ" sz="2000" dirty="0" err="1" smtClean="0"/>
              <a:t>Eisenhower</a:t>
            </a:r>
            <a:r>
              <a:rPr lang="cs-CZ" sz="2000" dirty="0" smtClean="0"/>
              <a:t> 1890-1969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W. </a:t>
            </a:r>
            <a:r>
              <a:rPr lang="cs-CZ" dirty="0" err="1" smtClean="0"/>
              <a:t>Edwards</a:t>
            </a:r>
            <a:r>
              <a:rPr lang="cs-CZ" dirty="0" smtClean="0"/>
              <a:t> </a:t>
            </a:r>
            <a:r>
              <a:rPr lang="cs-CZ" dirty="0" err="1" smtClean="0"/>
              <a:t>Deming</a:t>
            </a:r>
            <a:r>
              <a:rPr lang="cs-CZ" dirty="0" smtClean="0"/>
              <a:t> (1900 – 1993)</a:t>
            </a:r>
            <a:br>
              <a:rPr lang="cs-CZ" dirty="0" smtClean="0"/>
            </a:br>
            <a:r>
              <a:rPr lang="cs-CZ" dirty="0" smtClean="0"/>
              <a:t>PDCA – metoda zdokonalování procesů</a:t>
            </a:r>
            <a:endParaRPr lang="cs-CZ" dirty="0"/>
          </a:p>
        </p:txBody>
      </p:sp>
      <p:pic>
        <p:nvPicPr>
          <p:cNvPr id="2050" name="Picture 2" descr="C:\Users\Uživatel\Pictures\Demingův cyklus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060848"/>
            <a:ext cx="4824536" cy="3384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2805</TotalTime>
  <Words>1300</Words>
  <Application>Microsoft Office PowerPoint</Application>
  <PresentationFormat>Předvádění na obrazovce (4:3)</PresentationFormat>
  <Paragraphs>412</Paragraphs>
  <Slides>50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Administrativní</vt:lpstr>
      <vt:lpstr>Objekt prostředí balíčkovače</vt:lpstr>
      <vt:lpstr>FINANČNÍ ŘÍZENÍ  a  BUSINESS PLÁN</vt:lpstr>
      <vt:lpstr>PLÁN SETKÁNÍ</vt:lpstr>
      <vt:lpstr>CÍL č. 1</vt:lpstr>
      <vt:lpstr>JAK CÍLE dosíci?</vt:lpstr>
      <vt:lpstr>Cíl č. 2</vt:lpstr>
      <vt:lpstr>Cíl č. 3</vt:lpstr>
      <vt:lpstr>BUSINESS PLÁN</vt:lpstr>
      <vt:lpstr>BUSINESS PLÁN</vt:lpstr>
      <vt:lpstr>W. Edwards Deming (1900 – 1993) PDCA – metoda zdokonalování procesů</vt:lpstr>
      <vt:lpstr>MODELY ÚSPĚŠNÉHO JEDNÁNÍ</vt:lpstr>
      <vt:lpstr>Komplexní systémy a systémové myšlení</vt:lpstr>
      <vt:lpstr>BUSINESS PLÁN</vt:lpstr>
      <vt:lpstr>Business plán  - formy</vt:lpstr>
      <vt:lpstr>Podnikatelé s plány jsou úspěšnější</vt:lpstr>
      <vt:lpstr>Podnikatelé s plány jsou úspěšnější</vt:lpstr>
      <vt:lpstr>Podnikatelé s plány jsou úspěšnější</vt:lpstr>
      <vt:lpstr>Podnikatelé s plány jsou úspěšnější</vt:lpstr>
      <vt:lpstr>J. Rudyard Kipling (1865 – 1935)</vt:lpstr>
      <vt:lpstr>BUSINESS PLÁN -  6 hlavních otázek</vt:lpstr>
      <vt:lpstr>Ganttův diagram (časový plán aktivit)</vt:lpstr>
      <vt:lpstr>BUSINESS PLÁN</vt:lpstr>
      <vt:lpstr>BUSINESS PLÁN dobrý nápad nestačí</vt:lpstr>
      <vt:lpstr>Business plán – Lean Canvas</vt:lpstr>
      <vt:lpstr>Francis Bacon - metoda vědeckého bádání (1521-1626)</vt:lpstr>
      <vt:lpstr>PODMÍNKY ÚSPĚCHU</vt:lpstr>
      <vt:lpstr>PLÁN</vt:lpstr>
      <vt:lpstr>LEAN CANVAS 9 rádců</vt:lpstr>
      <vt:lpstr>No.1 = ZÁKAZNÍK customer segment</vt:lpstr>
      <vt:lpstr>ZÁKAZNÍK customer segment</vt:lpstr>
      <vt:lpstr>SEGMENTACE TRHU</vt:lpstr>
      <vt:lpstr>PRVNÍ VLAŠTOVKY – early adopters</vt:lpstr>
      <vt:lpstr>Problémy a jejich řešení</vt:lpstr>
      <vt:lpstr> 2. PROBLEM solution fit (fáze sběru informací – ne vytváření zisku) </vt:lpstr>
      <vt:lpstr>         EXISTUJÍ ALTERNATIVY?</vt:lpstr>
      <vt:lpstr>3. UNIKÁTNÍ NABÍDKA HODNOTY unique value proposition </vt:lpstr>
      <vt:lpstr>YOU TUBE</vt:lpstr>
      <vt:lpstr>YOU TUBE</vt:lpstr>
      <vt:lpstr>SROZUMITELNÝ (P)OPIS high level concept</vt:lpstr>
      <vt:lpstr>Komplexní systémy a systémové myšlení</vt:lpstr>
      <vt:lpstr>4. ŘEŠENÍ (PRODUKT) Solution</vt:lpstr>
      <vt:lpstr>5. CESTY K ZÁKAZNÍKŮM - channels</vt:lpstr>
      <vt:lpstr>6. TOKY PŘÍJMŮ – revenue streams</vt:lpstr>
      <vt:lpstr>7. STRUKTURA NÁKLADŮ – cost structure</vt:lpstr>
      <vt:lpstr>8.INDIKÁTORY key metrics</vt:lpstr>
      <vt:lpstr>9. NEFÉR VÝHODA</vt:lpstr>
      <vt:lpstr>NELZE „KOPÍROVAT“</vt:lpstr>
      <vt:lpstr>Kdy je „toho“ konec?</vt:lpstr>
      <vt:lpstr>Případová studie</vt:lpstr>
      <vt:lpstr>W. Edwards Deming (1900 – 1993) 7 smrtelných chorob firem</vt:lpstr>
      <vt:lpstr>„DÚ“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FINANČNÍ ŘÍZENÍ  a  BUSINESS PLÁN</dc:title>
  <dc:creator>Uživatel</dc:creator>
  <cp:lastModifiedBy>Pavla Povolná</cp:lastModifiedBy>
  <cp:revision>27</cp:revision>
  <dcterms:created xsi:type="dcterms:W3CDTF">2019-09-28T08:55:13Z</dcterms:created>
  <dcterms:modified xsi:type="dcterms:W3CDTF">2019-10-10T06:09:33Z</dcterms:modified>
</cp:coreProperties>
</file>