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2" r:id="rId1"/>
  </p:sldMasterIdLst>
  <p:sldIdLst>
    <p:sldId id="256" r:id="rId2"/>
    <p:sldId id="259" r:id="rId3"/>
    <p:sldId id="273" r:id="rId4"/>
    <p:sldId id="260" r:id="rId5"/>
    <p:sldId id="274" r:id="rId6"/>
    <p:sldId id="275" r:id="rId7"/>
    <p:sldId id="258" r:id="rId8"/>
    <p:sldId id="262" r:id="rId9"/>
    <p:sldId id="268" r:id="rId10"/>
    <p:sldId id="266" r:id="rId11"/>
    <p:sldId id="267" r:id="rId12"/>
    <p:sldId id="276" r:id="rId13"/>
    <p:sldId id="269" r:id="rId14"/>
    <p:sldId id="270" r:id="rId15"/>
    <p:sldId id="278" r:id="rId16"/>
    <p:sldId id="277" r:id="rId17"/>
    <p:sldId id="263" r:id="rId18"/>
    <p:sldId id="265" r:id="rId19"/>
    <p:sldId id="271" r:id="rId20"/>
    <p:sldId id="279" r:id="rId21"/>
    <p:sldId id="261" r:id="rId22"/>
    <p:sldId id="27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11/1/2023</a:t>
            </a:fld>
            <a:endParaRPr lang="en-US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0.jpeg"/><Relationship Id="rId7" Type="http://schemas.openxmlformats.org/officeDocument/2006/relationships/hyperlink" Target="http://www.kr-vysocina.cz/VismoOnline_ActionScripts/Image.aspx?id_org=450008&amp;id_obrazky=4299&amp;datum=19.8.2008+8:19:26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foto.mapy.cz/original?id=70206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76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2084" y="3337560"/>
            <a:ext cx="10242453" cy="2301240"/>
          </a:xfrm>
        </p:spPr>
        <p:txBody>
          <a:bodyPr/>
          <a:lstStyle/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Raně novověká šlechta</a:t>
            </a:r>
            <a:b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- vybrané problémy - 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mtClean="0"/>
              <a:t>Jiří Hrbek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KOLÉBKY DO HROBU 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136343"/>
            <a:ext cx="11070566" cy="4989822"/>
          </a:xfrm>
        </p:spPr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arození (starý demografický režim), křtiny a výběr jména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ýchova a 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vzdělání (kavalírské cesty, vzdělání „praxí“ X vzdělání formální)</a:t>
            </a:r>
            <a:endParaRPr lang="cs-CZ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ňatek (výběr nevěsty/ženicha; věno a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ověnění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)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dospělost (manželství = dohled 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církve, rodina a kariéra) </a:t>
            </a:r>
            <a:endParaRPr lang="cs-CZ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táří (vypořádání majetku, zajištění rodiny)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smrt (vědomí konečnosti)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dlišnosti šlechtic X šlechtična</a:t>
            </a:r>
          </a:p>
          <a:p>
            <a:pPr marL="36576" indent="0">
              <a:buNone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Slabikář vizuální kultury: S jako schodiště — 360° — ČT art — Česká televiz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879" y="2901693"/>
            <a:ext cx="5202028" cy="389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Pernštejnské ženy - Pavel Marek - Zbozi.c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346" name="Picture 10" descr="kniha Pernštejnské ženy Marie Manrique de Lara a její dcery ve službách habsburské dynastie., Nakladatelství Lidové noviny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75" y="4310681"/>
            <a:ext cx="1619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Každodennost renesančního aristokrata | Databáze kni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24" y="4310681"/>
            <a:ext cx="1370512" cy="234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0" descr="Náročné dospívání urozených - Jiří Kubeš | KOSMAS.cz - vaše internetové  knihkupectv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474" y="4198210"/>
            <a:ext cx="1780343" cy="259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SVÍTÁNÍ DO SOUMRAKU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1" y="1242204"/>
            <a:ext cx="8587666" cy="4883961"/>
          </a:xfrm>
        </p:spPr>
        <p:txBody>
          <a:bodyPr>
            <a:normAutofit/>
          </a:bodyPr>
          <a:lstStyle/>
          <a:p>
            <a:pPr marL="493776" indent="-45720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enní režim (u aristokracie role ceremoniálu)</a:t>
            </a:r>
          </a:p>
          <a:p>
            <a:pPr marL="493776" indent="-45720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aždodennost a nevšednost (cestování, slavnosti, smutek)</a:t>
            </a:r>
          </a:p>
          <a:p>
            <a:pPr marL="493776" indent="-45720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rostor: rezidenční síť (střídání sídel podle ročního období)</a:t>
            </a:r>
          </a:p>
          <a:p>
            <a:pPr marL="493776" indent="-45720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olný čas x povinnosti</a:t>
            </a:r>
          </a:p>
          <a:p>
            <a:pPr marL="493776" indent="-457200">
              <a:buClr>
                <a:schemeClr val="accent2">
                  <a:lumMod val="50000"/>
                </a:schemeClr>
              </a:buClr>
              <a:buFont typeface="+mj-lt"/>
              <a:buAutoNum type="arabicPeriod"/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j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ídlo a stolování (vznešené plýtvání, otázka zásobování) </a:t>
            </a:r>
          </a:p>
          <a:p>
            <a:endParaRPr lang="cs-CZ" sz="2800" dirty="0"/>
          </a:p>
        </p:txBody>
      </p:sp>
      <p:pic>
        <p:nvPicPr>
          <p:cNvPr id="5122" name="Picture 2" descr="Neuzeit: Barock - Neuzeit - Geschichte - Planet Wiss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09" y="3782556"/>
            <a:ext cx="4263526" cy="239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Wohnräume des Graf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2607" y="435455"/>
            <a:ext cx="2963672" cy="316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Kniha Ostrov italského vkusu - Zdeněk Kazlepka | knizniklub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1" y="3995479"/>
            <a:ext cx="2476811" cy="269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Zámecké interiéry | Databáze kni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63" y="4004236"/>
            <a:ext cx="161925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O procesu civilizace I. | Databáze kni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09" y="3995479"/>
            <a:ext cx="1867954" cy="274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Dějiny hmotné kultury II (1) - Petráň | Aukr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24" y="4004236"/>
            <a:ext cx="1693413" cy="244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001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62144"/>
            <a:ext cx="9956800" cy="1106920"/>
          </a:xfrm>
        </p:spPr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UPROSTŘED STAVOVSKÉ SPOLEČNOSTI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599" y="1600201"/>
            <a:ext cx="6055557" cy="4525963"/>
          </a:xfrm>
        </p:spPr>
        <p:txBody>
          <a:bodyPr>
            <a:normAutofit fontScale="700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ymezení vůči jiným stavům (sídlo, oblečení, místo v průvodu či procesí X sezení)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zjemňování rozdílů = konflikty o přednost (ius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praecedentiae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, ceremoniální pravidla, titulatura)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kumulace cti (symbolického kapitálu): osobní zásluhy (merita), rod (erb, genealogie)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j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eviště pro demonstrování rozdílů (zemský sněm a soud X dvůr) =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performativita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(význam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festivit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: od korunovací k bálům)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umanistická a osvícenská kritika luxusu (morální a ekonomické hledisko)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r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eprezentace: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představení něčeho existujícího (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castrum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doloris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tělesnění něčeho nepřítomného (ambasador svého suveréna, obraz panovníka při zasedání rady)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ostentativní demonstrace (T.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Veblen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astoupení v moderním parlamentarismus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170" name="Picture 2" descr="Soubor:Zasedání českého zemského soud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56" y="963399"/>
            <a:ext cx="4692976" cy="370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měť urozenosti (Václav Bůžek, Pavel Král) | ČBDB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7" y="4762715"/>
            <a:ext cx="145732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Nižší šlechta v politickém systému a kultuře předbělohorských Čech |  Databáze kni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435" y="4724602"/>
            <a:ext cx="1393141" cy="209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Proměny valdštejnské reprezentace | Databáze kni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043" y="4410061"/>
            <a:ext cx="161925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7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REPREZENTACE STATICKÁ 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5" descr="http://www.hrady.cz/data/1022/115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17" y="1344283"/>
            <a:ext cx="3886200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botany.cz/foto/kvetn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21" y="1344283"/>
            <a:ext cx="462915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O obrazárně - Národní památkový ústa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42" y="274638"/>
            <a:ext cx="3657312" cy="309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Zámecká expozice - Horšovský Tý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114" y="3553726"/>
            <a:ext cx="4723728" cy="314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Vyšívaný alianční znak Schwarzenberků a Lichtensteinů">
            <a:hlinkClick r:id="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46" y="4049339"/>
            <a:ext cx="2383649" cy="240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review">
            <a:hlinkClick r:id="rId7" tooltip="Zavřít okno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18" y="4658204"/>
            <a:ext cx="4907097" cy="219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www.zamek-ceskykrumlov.cz/website/var/tmp/image-thumbnails/0/1464/thumb__HeaderImageSmall/1.-maskarni-sa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33" y="3240858"/>
            <a:ext cx="5020873" cy="357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REPREZENTACE DYNAMICKÁ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6" descr="Preview">
            <a:hlinkClick r:id="rId3" tooltip="Zavřít okno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11" y="1357222"/>
            <a:ext cx="4800600" cy="355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8599d3b6-c33b-4a92-9059-ffb923251b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50" y="1357222"/>
            <a:ext cx="4932362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2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SOCIÁLNÍ MOBILITA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přijímání do zemské obce (zemský sněm, po 1620 panovník) a problém cizinců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ovyšování a nobilitace (postupně úřední proces v ČDK, možnost povyšovat i někteří šlechtici: palatinát)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anály, kterými lze dosáhnout šlechtictví (služba panovníkovi a veřejnému blahu: vojsko, úřednická práce, půjčování peněz, od 18. století podnikatelská činnost)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rivismus a pohled skrz prsty (Špork)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írkevní kariéry 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18" name="Picture 2" descr="Analyse einer Karikatur - Der Dritte Stand (Karikaturanalyse) ::  Hausaufgaben / Referate =&gt; abi-pur.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47" y="1417638"/>
            <a:ext cx="365734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Kniha Šlechticem z moci úřední. Udělování šlechtických titulů v českých  zemích 1705-1780 | Odborná literatura a právnická literatura Aleš Čeně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408" y="4414190"/>
            <a:ext cx="1628775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5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PROSTOVÉ SOUVISLOSTI CTI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664501" y="3466930"/>
            <a:ext cx="5302597" cy="2659233"/>
          </a:xfrm>
        </p:spPr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000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cs-CZ" sz="2000" dirty="0" smtClean="0">
                <a:solidFill>
                  <a:schemeClr val="accent2">
                    <a:lumMod val="50000"/>
                  </a:schemeClr>
                </a:solidFill>
              </a:rPr>
              <a:t>eremoniál vázaný na prostor (pořadí místností: enfiláda, rozdílný přístup do předpokojů)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000" dirty="0" smtClean="0">
                <a:solidFill>
                  <a:schemeClr val="accent2">
                    <a:lumMod val="50000"/>
                  </a:schemeClr>
                </a:solidFill>
              </a:rPr>
              <a:t>reprezentativní/veřejné a soukromé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000" dirty="0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cs-CZ" sz="2000" dirty="0" smtClean="0">
                <a:solidFill>
                  <a:schemeClr val="accent2">
                    <a:lumMod val="50000"/>
                  </a:schemeClr>
                </a:solidFill>
              </a:rPr>
              <a:t>ahrady jako místa setkávání a problematika inkognito (lov, maškarní ples), rokokové uzavírání se (kabinety)</a:t>
            </a:r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endParaRPr lang="cs-CZ" dirty="0" smtClean="0"/>
          </a:p>
          <a:p>
            <a:pPr>
              <a:buClr>
                <a:schemeClr val="accent2">
                  <a:lumMod val="50000"/>
                </a:schemeClr>
              </a:buClr>
            </a:pPr>
            <a:endParaRPr lang="cs-CZ" dirty="0"/>
          </a:p>
        </p:txBody>
      </p:sp>
      <p:pic>
        <p:nvPicPr>
          <p:cNvPr id="5" name="Picture 4" descr="Zámek v Bruntále | mskhistorieaja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766" y="97653"/>
            <a:ext cx="2188065" cy="319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Proměny zámeckého areálu v Jaroměřicích nad Rokytnou | Databáze kni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233165"/>
            <a:ext cx="238125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Kratochvíle posledních Rožmberků - Václav Bůžek, Ondřej Jakubec od 299 Kč -  Heureka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56" y="1233165"/>
            <a:ext cx="1914992" cy="307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Jan Rudolf Černín a jeho Krásný Dvůr - Filip Binder, Zdeněk Hojda, Eva  Chodějovská, Martin Krummholz, Claire Madl, Tomáš Murár, Markéta  Šantrůčková, Barbara Ševčíková, Martin Weber | KOSMAS.cz - vaše internetové  knihkupectv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129" y="3466931"/>
            <a:ext cx="2574977" cy="327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48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529" y="274638"/>
            <a:ext cx="11619780" cy="852242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PANSTVÍ A DOMINIUM (1.) : HOSPODÁŘSKÉ ZÁZEMÍ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44388" y="1151658"/>
            <a:ext cx="3751401" cy="332912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i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deál venkovského šlechtice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obrý hospodář: 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autarkie, úřednictvo</a:t>
            </a:r>
            <a:endParaRPr lang="cs-CZ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nákupy a prodeje panství</a:t>
            </a:r>
            <a:endParaRPr lang="cs-CZ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kontribuce, renta, nepřímé daně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luhy a exekuce </a:t>
            </a:r>
            <a:endParaRPr lang="cs-CZ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Wolfgang Helmhardt von Hohberg: &amp;#39;Georgica curiosa&amp;#39;, instructions for  agriculture and housekeeping, part 1. Title-page. Copper engraving. . 1687.  Anonymous Hohberg Georgica Titelbild 1 Stock Photo - Ala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5388" y="1449281"/>
            <a:ext cx="2619375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pa Schwarzenberského panství Hluboká nad Vltavou | Restaurování obrazů a  papíru - Pra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932" y="1151658"/>
            <a:ext cx="3262901" cy="28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ospodářský dvůr zámku Zákupy | Databáze domů s histori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537" y="4072071"/>
            <a:ext cx="3992742" cy="266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František Josef Šlik a česká barokní krajina - Lucie Rychnová | KOSMAS.cz -  vaše internetové knihkupectv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996" y="1126880"/>
            <a:ext cx="1941263" cy="277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ospodářská politika feudálního velkostatku na předbělohorské Moravě |  Digital Library of the Faculty of Arts Masaryk Universit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130" y="3743174"/>
            <a:ext cx="2112852" cy="299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LICHTENŠTEJNSKÁ PANSTVÍ NA MORAVĚ DO BÍLÉ HORY - Vařeka Marek od 281 Kč -  Heureka.cz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20" y="4618390"/>
            <a:ext cx="1977903" cy="197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6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529" y="274638"/>
            <a:ext cx="1161978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PANSTVÍ A DOMINIUM (2.) : MĚSTA A MANUFAKTURY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76709"/>
            <a:ext cx="9956800" cy="4849455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ezemědělská výroba v horských oblastech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radice šlechtického podnikání (rybníkářství, pivovarnictví)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err="1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rotoindustrializace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r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ezidenční, ochranná, vrchnostenská města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ěžba surovin: železo a dřevo </a:t>
            </a: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6" name="Picture 4" descr="Litvínovská hraběcí manufak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734" y="2248027"/>
            <a:ext cx="4346575" cy="347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Jaroměřice nad Rokytnou | Charakteristika zájmového územ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644" y="3701436"/>
            <a:ext cx="4448736" cy="298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Smutný Bohumír: Potštejnská manufaktura na česko-kladském pomezí, 2002 -  Antikvariát P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11" y="3544418"/>
            <a:ext cx="1543915" cy="2058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Smiřičtí - Jaroslav Čechura - Zbozi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274" y="4721252"/>
            <a:ext cx="1486016" cy="191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2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MECENÁT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600201"/>
            <a:ext cx="5322498" cy="4662574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cizinci-architekti (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Alliprandi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Mathey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della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 Porta), cizinci-sochaři (Braun přiveden do Čech Šporkem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), Maxmilián Oldřich z Kounic malovaný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Rigaudem</a:t>
            </a:r>
            <a:endParaRPr lang="cs-CZ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l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iteratura jako propaganda: dějiny rodů, letáky (Špork)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odpora vzdělanosti chudých studentů (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Schwarzenberkové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400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udba: kapely (Kroměříž) + podpora skladatelů na dálku (dedikace: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Vivaldiho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 Čtvero ročních dob Václavu </a:t>
            </a:r>
            <a:r>
              <a:rPr lang="cs-CZ" sz="2400" dirty="0" err="1" smtClean="0">
                <a:solidFill>
                  <a:schemeClr val="accent2">
                    <a:lumMod val="50000"/>
                  </a:schemeClr>
                </a:solidFill>
              </a:rPr>
              <a:t>Morzinovi</a:t>
            </a:r>
            <a:r>
              <a:rPr lang="cs-CZ" sz="2400" dirty="0" smtClean="0">
                <a:solidFill>
                  <a:schemeClr val="accent2">
                    <a:lumMod val="50000"/>
                  </a:schemeClr>
                </a:solidFill>
              </a:rPr>
              <a:t>) </a:t>
            </a:r>
            <a:endParaRPr lang="cs-CZ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</p:txBody>
      </p:sp>
      <p:pic>
        <p:nvPicPr>
          <p:cNvPr id="10242" name="Picture 2" descr="Soubor:Maxmilian Oldrich Koun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540" y="2071786"/>
            <a:ext cx="3487045" cy="457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upload.wikimedia.org/wikipedia/commons/3/38/%2810.%29_%C4%8E%C3%A1bel%2C_prase_a_prokur%C3%A1tor%2C_ilustrace_z_knihy_Litis_abusus%2C_1726.jpeg?16356203343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36" y="3774405"/>
            <a:ext cx="3437771" cy="283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Vzdělanostní mecenát v zemích České koruny (1500–1700), Martin HOLÝ -  NAKLADATELSTVÍ HISTORICKÝ ÚSTA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681" y="955474"/>
            <a:ext cx="2727648" cy="272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4" descr="Petr Uličný a kol. | Architektura Albrechta z Valdštejna: Italská stavební  kultura v Čechách v letech 1600–1635. I a II | Praha 2017 – Umění a  vizuální kultura renesance a baroka ve střední Evropě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270" name="Picture 6" descr="Architektura Albrechta z Valdštejna - Petr Uličný od 1 891 Kč - Zbozi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268" y="181123"/>
            <a:ext cx="1769877" cy="228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1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TERMINOLOGIE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- šlechta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, aristokracie, nobilita, oligarchie</a:t>
            </a:r>
          </a:p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- příjmení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x predikát; německá x česká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podoba</a:t>
            </a:r>
          </a:p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- renesanční otázka přirozeného šlechtictví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30" name="Picture 6" descr="eSbirky.cz - Neznámý šlechtic v bílé alonžové paruce a zlaceném kyrys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114" y="3509455"/>
            <a:ext cx="2640647" cy="27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Zemřel český šlechtic Zdeněk Sternberg. Jeho rod pronásledovali nacisté i  komunisté — ČT24 — Česká televiz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735" y="3509455"/>
            <a:ext cx="4192018" cy="279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Sedící šlechtic - Brožík Václav - Fine Art Collection - PPF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40" y="3329797"/>
            <a:ext cx="2479779" cy="333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18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KONTINUITA A DISKONTINUITA ŠLECHTY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platónský model tří stavů: proměna s nástupem RN: konec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rytířů-bojovníků, hledání nového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raison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d´être</a:t>
            </a:r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řicetiletá válka: konfiskace a emigrace = koncentrace majetku v rukou nejbohatších (arondace)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ymírání rodů a nástupnictví: přejímání erbovních znamení (1611 Rožmberkové, 1646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Pernštejnové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, 1691/1712 Slavatové, 1706 Berkové z Dubé) = přirozené doplňování (příchod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Fürstenberků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a vazba na Valdštejny)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polečenské změny: nástup úřednické a podnikatelské šlechty v 2. polovině 18. století – snaha „zůstat nahoře“ (H. Reif: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oben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bleiben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 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dirty="0"/>
          </a:p>
        </p:txBody>
      </p:sp>
      <p:pic>
        <p:nvPicPr>
          <p:cNvPr id="10242" name="Picture 2" descr="Historická šlechta › Lobkowicz – základní úda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4" y="1600201"/>
            <a:ext cx="2286000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Kaple sv. Karla Boromejskéh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036163"/>
            <a:ext cx="2660715" cy="354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obělohorské konfiskace: Moravský průběh, středoevropské souvislosti,  obecné aspekty bazar knih | Databáze kni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13" y="4291074"/>
            <a:ext cx="161925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01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64481"/>
          </a:xfrm>
        </p:spPr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DNEŠNÍ POHLED NA ŠLECHTU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10" descr="Pilař Radek - Rumcajs a knížepán | Auk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66" y="1098501"/>
            <a:ext cx="4745187" cy="33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Princezna ze mlejna pohádka online | Pohádkář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133" y="1098501"/>
            <a:ext cx="447675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8" descr="Modrá krev (2016) | ČSFD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741" y="3863182"/>
            <a:ext cx="1899818" cy="284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NLN, s.r.o. – Nakladatelství lidové novin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357" y="1139119"/>
            <a:ext cx="1593326" cy="26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IPY NA VÝLETY :: Hotel Casanova Duchcov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36" y="4240832"/>
            <a:ext cx="4330506" cy="259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rabě zatnul tesáky do diváků. Nový Drákula od BBC sbírá pochvalné recenze  | Kultura | Lidovky.cz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58" y="4182759"/>
            <a:ext cx="4093025" cy="229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7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14400" y="4088921"/>
            <a:ext cx="8839200" cy="1321280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Děkuji za pozornost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 descr="The Spanish Nobility - Spanish Nobility Titles for Sale from Nobility Titl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814" y="747255"/>
            <a:ext cx="5449378" cy="307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13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</a:rPr>
              <a:t>DEFINICE</a:t>
            </a:r>
            <a:endParaRPr lang="cs-CZ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599" y="1600201"/>
            <a:ext cx="6384031" cy="4525963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N.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Luhmann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: hierarchicky stratifikovaná X funkčně diferencovaná společnost, omezení: původ x peníze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obové definice: Bohuslav Balbín: Diva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Montis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Sancti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(1660)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kupinová identita –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Shmuel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Eisenstadt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 – Bernhard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Giesen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: kódy distinkce 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společné hodnoty = habitus a symbolický kapitál / P.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Bourdieu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/, žitý svět /A. Schütz/, čest /nutno potvrzovat a vizualizovat/, praktiky sociální distinkce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společný původ a tradice /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primordialita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/</a:t>
            </a:r>
          </a:p>
          <a:p>
            <a:pPr lvl="1"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právní zakotvení /taxativní výčet členů panského stavu 1480, 1497; OZZ; nobilitační dekrety/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Soubor:Paar-Fuersten-Wappe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52" y="1343356"/>
            <a:ext cx="4374988" cy="503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87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582399" cy="1143000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Historiografie a šlechta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70" name="Picture 22" descr="Jednotky: Lesk a bída barokní aristokracie /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304" y="4256205"/>
            <a:ext cx="1580446" cy="2265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Svět české aristokracie bazar | Databáze kni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012" y="942867"/>
            <a:ext cx="161925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rantišek Antonín Špork a barokní kultura v Čechá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71" y="1600201"/>
            <a:ext cx="17430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lém z Rožmberka - Jaroslav Pánek | Knihy Dobrovsk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902" y="1535725"/>
            <a:ext cx="2876550" cy="438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ěk urozených | Databáze kni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6" y="1404830"/>
            <a:ext cx="23812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hotkové - Ivo Cerman - Zbozi.cz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902" y="3600007"/>
            <a:ext cx="2208622" cy="309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Příběhy o hrdé pokoře by Petra Vokáčová | Goodread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24" y="256699"/>
            <a:ext cx="238125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77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1946" y="372292"/>
            <a:ext cx="9956800" cy="1143000"/>
          </a:xfrm>
        </p:spPr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PROBLÉMY A OTÁZKY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ztah k politice (stavovství)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ztah k náboženství (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konfesionalita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vztah k vlastní rodině a k sobě samému (každodennost)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ztah k jiným rodinám a jiným stavům (sociální distinkce)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vztah k ekonomice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(nástup podnikání)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ztah k umění a kultuře (mecenát)</a:t>
            </a:r>
          </a:p>
        </p:txBody>
      </p:sp>
    </p:spTree>
    <p:extLst>
      <p:ext uri="{BB962C8B-B14F-4D97-AF65-F5344CB8AC3E}">
        <p14:creationId xmlns:p14="http://schemas.microsoft.com/office/powerpoint/2010/main" val="94956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ORGÁNY STAVOVSKÉ MOCI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599" y="1600201"/>
            <a:ext cx="5949025" cy="4525963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emský soud a zemský sněm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ejvyšší zemské úřady a jejich hierarchie (nejvyšší purkrabí, zemský hofmistr, maršálek, komorník, sudí, kancléř, dvorský sudí, apelační prezident // nejvyšší písař… </a:t>
            </a:r>
            <a:r>
              <a:rPr lang="cs-CZ" dirty="0" smtClean="0">
                <a:solidFill>
                  <a:srgbClr val="FF0000"/>
                </a:solidFill>
              </a:rPr>
              <a:t>X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zemský hejtman, zemský komorník, sudí, podkomoří, dvorský sudí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// nejvyšší písař …)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m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ístodržitelství (1577) a královský tribunál (1636)</a:t>
            </a:r>
            <a:endParaRPr lang="cs-CZ" dirty="0" smtClean="0">
              <a:solidFill>
                <a:srgbClr val="FF0000"/>
              </a:solidFill>
            </a:endParaRP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rajské úřady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Přední klenot zemský. Větší zemský soud království českého v době  rudolfínské - Marek Starý - Auditorium od 267 Kč - Heureka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6" y="2881960"/>
            <a:ext cx="2185879" cy="218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istorie parlamentarismu a české ústavno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904" y="1600201"/>
            <a:ext cx="3095625" cy="416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7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BÍLÁ HORA: KONTINUITA A DISKONTINUITA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41540" y="1224951"/>
            <a:ext cx="5244860" cy="4901213"/>
          </a:xfrm>
        </p:spPr>
        <p:txBody>
          <a:bodyPr/>
          <a:lstStyle/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áni x rytíři</a:t>
            </a:r>
          </a:p>
          <a:p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atolíci x nekatolíci (utrakvisti, luteráni,</a:t>
            </a:r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reformovaní, bratři)</a:t>
            </a: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rohabsburští x protihabsburští</a:t>
            </a:r>
          </a:p>
          <a:p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tarožitní x </a:t>
            </a:r>
            <a:r>
              <a:rPr lang="cs-CZ" dirty="0" err="1" smtClean="0">
                <a:solidFill>
                  <a:schemeClr val="accent2">
                    <a:lumMod val="50000"/>
                  </a:schemeClr>
                </a:solidFill>
              </a:rPr>
              <a:t>novožitní</a:t>
            </a:r>
            <a:endParaRPr lang="cs-CZ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224951"/>
            <a:ext cx="5740400" cy="4901213"/>
          </a:xfrm>
        </p:spPr>
        <p:txBody>
          <a:bodyPr/>
          <a:lstStyle/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v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évodové x knížata x hrabata XXX</a:t>
            </a:r>
          </a:p>
          <a:p>
            <a:pPr marL="36576" indent="0">
              <a:buNone/>
            </a:pP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	baroni 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x rytíři x šlechtici</a:t>
            </a: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atolíci</a:t>
            </a:r>
          </a:p>
          <a:p>
            <a:endParaRPr lang="cs-CZ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rohabsburští </a:t>
            </a:r>
          </a:p>
          <a:p>
            <a:endParaRPr lang="cs-CZ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taré české katolické rody x nově příchozí (inkolát, indigenát – role panovníka)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 descr="Bitva na Bílé hoře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455" y="4497118"/>
            <a:ext cx="3617600" cy="229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59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ŠLECHTICKÉ KARIÉRY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50831"/>
            <a:ext cx="9956800" cy="4875334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d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vůr a diplomacie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emské úřady (centrální, krajské)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írkevní kariéra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s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tálá habsburská armáda</a:t>
            </a:r>
            <a:r>
              <a:rPr lang="cs-CZ" sz="2800" dirty="0" smtClean="0"/>
              <a:t> </a:t>
            </a:r>
            <a:endParaRPr lang="cs-CZ" sz="2800" dirty="0"/>
          </a:p>
        </p:txBody>
      </p:sp>
      <p:pic>
        <p:nvPicPr>
          <p:cNvPr id="1026" name="Picture 2" descr="Antonín Florián z Lichtenštejna – Wikiped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917" y="336430"/>
            <a:ext cx="2430965" cy="309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ŽIVOT JE ENERGIE ZAHALENÁ TAJEMSTVÍM A MOUDROSTÍ VĚKŮ - MĚSTEČKA s  pozastavením - Město BAVOROV - Královské město SLAN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530" y="1223259"/>
            <a:ext cx="24955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Jan Bedřich z Valdštejna – Wikipedi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511" y="3683226"/>
            <a:ext cx="2241616" cy="2950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František kardinál Dietrichstein a jeho - Tomáš Parma | Knihy LUX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124" name="Picture 4" descr="František kardinál Dietrichstein a jeh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64690"/>
            <a:ext cx="1849520" cy="278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polečenstvo hrdinů - Vítězslav Prchal | Knihy Dobrovský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469" y="3434277"/>
            <a:ext cx="2326680" cy="329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ísařský dvůr a dvorská kariéra Ditrichštejnů a Schwarzenberků za vlády Leopolda I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555" y="453795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99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70581"/>
          </a:xfrm>
        </p:spPr>
        <p:txBody>
          <a:bodyPr/>
          <a:lstStyle/>
          <a:p>
            <a:r>
              <a:rPr lang="cs-CZ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ZBOŽNOST A NÁBOŽENSTVÍ</a:t>
            </a:r>
            <a:endParaRPr lang="cs-CZ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846" y="1145220"/>
            <a:ext cx="10382416" cy="4762304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n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adkonfesijní křesťanství (J. Válka), utrakvismus (česká konfese), p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odpora jednoty bratrské X </a:t>
            </a:r>
            <a:r>
              <a:rPr lang="cs-CZ" sz="2800" dirty="0" err="1" smtClean="0">
                <a:solidFill>
                  <a:schemeClr val="accent2">
                    <a:lumMod val="50000"/>
                  </a:schemeClr>
                </a:solidFill>
              </a:rPr>
              <a:t>potridentský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 katolicismus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rojevy zbožnosti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 a otázka konverzí 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motná podpora církevních institucí (fary, kláštery, sbory) </a:t>
            </a:r>
          </a:p>
          <a:p>
            <a:pPr>
              <a:buClr>
                <a:schemeClr val="accent2">
                  <a:lumMod val="50000"/>
                </a:schemeClr>
              </a:buClr>
            </a:pPr>
            <a:r>
              <a:rPr lang="cs-CZ" sz="2800" dirty="0">
                <a:solidFill>
                  <a:schemeClr val="accent2">
                    <a:lumMod val="50000"/>
                  </a:schemeClr>
                </a:solidFill>
              </a:rPr>
              <a:t>p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ohřbívání a funerální (</a:t>
            </a:r>
            <a:r>
              <a:rPr lang="cs-CZ" sz="2800" dirty="0" err="1" smtClean="0">
                <a:solidFill>
                  <a:schemeClr val="accent2">
                    <a:lumMod val="50000"/>
                  </a:schemeClr>
                </a:solidFill>
              </a:rPr>
              <a:t>sepulchrální</a:t>
            </a:r>
            <a:r>
              <a:rPr lang="cs-CZ" sz="2800" dirty="0" smtClean="0">
                <a:solidFill>
                  <a:schemeClr val="accent2">
                    <a:lumMod val="50000"/>
                  </a:schemeClr>
                </a:solidFill>
              </a:rPr>
              <a:t>) kultura</a:t>
            </a:r>
            <a:endParaRPr lang="cs-CZ" sz="2800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cs-CZ" sz="2800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146" name="Picture 2" descr="Pin on Barokní sochařství ve střední Evropě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790" y="811255"/>
            <a:ext cx="1971532" cy="568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Kudy z nudy - Lichtenštejnské mauzoleum ve Vranově u Br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952" y="4145872"/>
            <a:ext cx="3911636" cy="25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Kniha Vytváření konvertity - Jazyková a vizuální reprezentace konverze v  raném novověku - Radmila Prchal Pavlíčková | knizniklub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923" y="4017602"/>
            <a:ext cx="1886272" cy="271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Bratrská šlechta v Čechách a na Moravě a formování konfesní identity v  raném novověku - Jiří Just, Markéta Růčková | KOSMAS.cz - vaše internetové  knihkupectv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72" y="4095176"/>
            <a:ext cx="1882982" cy="268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8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852</TotalTime>
  <Words>924</Words>
  <Application>Microsoft Office PowerPoint</Application>
  <PresentationFormat>Širokoúhlá obrazovka</PresentationFormat>
  <Paragraphs>112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Franklin Gothic Book</vt:lpstr>
      <vt:lpstr>Wingdings</vt:lpstr>
      <vt:lpstr>Wingdings 2</vt:lpstr>
      <vt:lpstr>Technický</vt:lpstr>
      <vt:lpstr>Raně novověká šlechta - vybrané problémy - </vt:lpstr>
      <vt:lpstr>TERMINOLOGIE</vt:lpstr>
      <vt:lpstr>DEFINICE</vt:lpstr>
      <vt:lpstr>Historiografie a šlechta</vt:lpstr>
      <vt:lpstr>PROBLÉMY A OTÁZKY</vt:lpstr>
      <vt:lpstr>ORGÁNY STAVOVSKÉ MOCI</vt:lpstr>
      <vt:lpstr>BÍLÁ HORA: KONTINUITA A DISKONTINUITA</vt:lpstr>
      <vt:lpstr>ŠLECHTICKÉ KARIÉRY</vt:lpstr>
      <vt:lpstr>ZBOŽNOST A NÁBOŽENSTVÍ</vt:lpstr>
      <vt:lpstr>OD KOLÉBKY DO HROBU </vt:lpstr>
      <vt:lpstr>OD SVÍTÁNÍ DO SOUMRAKU</vt:lpstr>
      <vt:lpstr>UPROSTŘED STAVOVSKÉ SPOLEČNOSTI</vt:lpstr>
      <vt:lpstr>REPREZENTACE STATICKÁ </vt:lpstr>
      <vt:lpstr>REPREZENTACE DYNAMICKÁ</vt:lpstr>
      <vt:lpstr>SOCIÁLNÍ MOBILITA</vt:lpstr>
      <vt:lpstr>PROSTOVÉ SOUVISLOSTI CTI</vt:lpstr>
      <vt:lpstr>PANSTVÍ A DOMINIUM (1.) : HOSPODÁŘSKÉ ZÁZEMÍ</vt:lpstr>
      <vt:lpstr>PANSTVÍ A DOMINIUM (2.) : MĚSTA A MANUFAKTURY</vt:lpstr>
      <vt:lpstr>MECENÁT</vt:lpstr>
      <vt:lpstr>KONTINUITA A DISKONTINUITA ŠLECHTY</vt:lpstr>
      <vt:lpstr>DNEŠNÍ POHLED NA ŠLECHTU</vt:lpstr>
      <vt:lpstr>Děkuji za pozornost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 Jagdgehege der Göttin Diana</dc:title>
  <dc:creator>Jiří Hrbek</dc:creator>
  <cp:lastModifiedBy>Jiří Hrbek</cp:lastModifiedBy>
  <cp:revision>75</cp:revision>
  <dcterms:created xsi:type="dcterms:W3CDTF">2021-09-30T13:25:04Z</dcterms:created>
  <dcterms:modified xsi:type="dcterms:W3CDTF">2023-11-01T09:29:28Z</dcterms:modified>
</cp:coreProperties>
</file>